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6"/>
  </p:notesMasterIdLst>
  <p:handoutMasterIdLst>
    <p:handoutMasterId r:id="rId327"/>
  </p:handoutMasterIdLst>
  <p:sldIdLst>
    <p:sldId id="960" r:id="rId2"/>
    <p:sldId id="961" r:id="rId3"/>
    <p:sldId id="962" r:id="rId4"/>
    <p:sldId id="1661" r:id="rId5"/>
    <p:sldId id="963" r:id="rId6"/>
    <p:sldId id="964" r:id="rId7"/>
    <p:sldId id="965" r:id="rId8"/>
    <p:sldId id="966" r:id="rId9"/>
    <p:sldId id="1318" r:id="rId10"/>
    <p:sldId id="967" r:id="rId11"/>
    <p:sldId id="968" r:id="rId12"/>
    <p:sldId id="970" r:id="rId13"/>
    <p:sldId id="971" r:id="rId14"/>
    <p:sldId id="969" r:id="rId15"/>
    <p:sldId id="1319" r:id="rId16"/>
    <p:sldId id="1593" r:id="rId17"/>
    <p:sldId id="1594" r:id="rId18"/>
    <p:sldId id="976" r:id="rId19"/>
    <p:sldId id="973" r:id="rId20"/>
    <p:sldId id="974" r:id="rId21"/>
    <p:sldId id="1592" r:id="rId22"/>
    <p:sldId id="286" r:id="rId23"/>
    <p:sldId id="294" r:id="rId24"/>
    <p:sldId id="957" r:id="rId25"/>
    <p:sldId id="919" r:id="rId26"/>
    <p:sldId id="920" r:id="rId27"/>
    <p:sldId id="921" r:id="rId28"/>
    <p:sldId id="922" r:id="rId29"/>
    <p:sldId id="923" r:id="rId30"/>
    <p:sldId id="1321" r:id="rId31"/>
    <p:sldId id="1595" r:id="rId32"/>
    <p:sldId id="1596" r:id="rId33"/>
    <p:sldId id="1597" r:id="rId34"/>
    <p:sldId id="1598" r:id="rId35"/>
    <p:sldId id="1599" r:id="rId36"/>
    <p:sldId id="1600" r:id="rId37"/>
    <p:sldId id="1601" r:id="rId38"/>
    <p:sldId id="1602" r:id="rId39"/>
    <p:sldId id="1323" r:id="rId40"/>
    <p:sldId id="1324" r:id="rId41"/>
    <p:sldId id="1325" r:id="rId42"/>
    <p:sldId id="1326" r:id="rId43"/>
    <p:sldId id="1327" r:id="rId44"/>
    <p:sldId id="1328" r:id="rId45"/>
    <p:sldId id="1329" r:id="rId46"/>
    <p:sldId id="1330" r:id="rId47"/>
    <p:sldId id="1331" r:id="rId48"/>
    <p:sldId id="1332" r:id="rId49"/>
    <p:sldId id="1333" r:id="rId50"/>
    <p:sldId id="1334" r:id="rId51"/>
    <p:sldId id="1335" r:id="rId52"/>
    <p:sldId id="1336" r:id="rId53"/>
    <p:sldId id="1337" r:id="rId54"/>
    <p:sldId id="1338" r:id="rId55"/>
    <p:sldId id="1339" r:id="rId56"/>
    <p:sldId id="1604" r:id="rId57"/>
    <p:sldId id="1669" r:id="rId58"/>
    <p:sldId id="1662" r:id="rId59"/>
    <p:sldId id="1340" r:id="rId60"/>
    <p:sldId id="1670" r:id="rId61"/>
    <p:sldId id="1342" r:id="rId62"/>
    <p:sldId id="1343" r:id="rId63"/>
    <p:sldId id="1344" r:id="rId64"/>
    <p:sldId id="1345" r:id="rId65"/>
    <p:sldId id="1346" r:id="rId66"/>
    <p:sldId id="1347" r:id="rId67"/>
    <p:sldId id="1348" r:id="rId68"/>
    <p:sldId id="1349" r:id="rId69"/>
    <p:sldId id="1350" r:id="rId70"/>
    <p:sldId id="1351" r:id="rId71"/>
    <p:sldId id="1358" r:id="rId72"/>
    <p:sldId id="1360" r:id="rId73"/>
    <p:sldId id="1361" r:id="rId74"/>
    <p:sldId id="1362" r:id="rId75"/>
    <p:sldId id="1363" r:id="rId76"/>
    <p:sldId id="1364" r:id="rId77"/>
    <p:sldId id="1365" r:id="rId78"/>
    <p:sldId id="1366" r:id="rId79"/>
    <p:sldId id="1367" r:id="rId80"/>
    <p:sldId id="1368" r:id="rId81"/>
    <p:sldId id="1663" r:id="rId82"/>
    <p:sldId id="1605" r:id="rId83"/>
    <p:sldId id="1671" r:id="rId84"/>
    <p:sldId id="1664" r:id="rId85"/>
    <p:sldId id="1606" r:id="rId86"/>
    <p:sldId id="1672" r:id="rId87"/>
    <p:sldId id="1352" r:id="rId88"/>
    <p:sldId id="1353" r:id="rId89"/>
    <p:sldId id="1354" r:id="rId90"/>
    <p:sldId id="1355" r:id="rId91"/>
    <p:sldId id="1356" r:id="rId92"/>
    <p:sldId id="1357" r:id="rId93"/>
    <p:sldId id="1359" r:id="rId94"/>
    <p:sldId id="1665" r:id="rId95"/>
    <p:sldId id="1369" r:id="rId96"/>
    <p:sldId id="1673" r:id="rId97"/>
    <p:sldId id="1370" r:id="rId98"/>
    <p:sldId id="1371" r:id="rId99"/>
    <p:sldId id="1666" r:id="rId100"/>
    <p:sldId id="1422" r:id="rId101"/>
    <p:sldId id="1674" r:id="rId102"/>
    <p:sldId id="1424" r:id="rId103"/>
    <p:sldId id="1425" r:id="rId104"/>
    <p:sldId id="1426" r:id="rId105"/>
    <p:sldId id="1427" r:id="rId106"/>
    <p:sldId id="1428" r:id="rId107"/>
    <p:sldId id="1429" r:id="rId108"/>
    <p:sldId id="1430" r:id="rId109"/>
    <p:sldId id="1431" r:id="rId110"/>
    <p:sldId id="1432" r:id="rId111"/>
    <p:sldId id="1433" r:id="rId112"/>
    <p:sldId id="1434" r:id="rId113"/>
    <p:sldId id="1435" r:id="rId114"/>
    <p:sldId id="1436" r:id="rId115"/>
    <p:sldId id="1437" r:id="rId116"/>
    <p:sldId id="1438" r:id="rId117"/>
    <p:sldId id="1439" r:id="rId118"/>
    <p:sldId id="1440" r:id="rId119"/>
    <p:sldId id="1441" r:id="rId120"/>
    <p:sldId id="1442" r:id="rId121"/>
    <p:sldId id="1443" r:id="rId122"/>
    <p:sldId id="1444" r:id="rId123"/>
    <p:sldId id="1445" r:id="rId124"/>
    <p:sldId id="1446" r:id="rId125"/>
    <p:sldId id="1447" r:id="rId126"/>
    <p:sldId id="1448" r:id="rId127"/>
    <p:sldId id="1449" r:id="rId128"/>
    <p:sldId id="1450" r:id="rId129"/>
    <p:sldId id="1667" r:id="rId130"/>
    <p:sldId id="1610" r:id="rId131"/>
    <p:sldId id="1675" r:id="rId132"/>
    <p:sldId id="1668" r:id="rId133"/>
    <p:sldId id="1611" r:id="rId134"/>
    <p:sldId id="1676" r:id="rId135"/>
    <p:sldId id="1719" r:id="rId136"/>
    <p:sldId id="1714" r:id="rId137"/>
    <p:sldId id="1715" r:id="rId138"/>
    <p:sldId id="1716" r:id="rId139"/>
    <p:sldId id="1717" r:id="rId140"/>
    <p:sldId id="1722" r:id="rId141"/>
    <p:sldId id="1706" r:id="rId142"/>
    <p:sldId id="1707" r:id="rId143"/>
    <p:sldId id="1708" r:id="rId144"/>
    <p:sldId id="1709" r:id="rId145"/>
    <p:sldId id="1710" r:id="rId146"/>
    <p:sldId id="1711" r:id="rId147"/>
    <p:sldId id="1712" r:id="rId148"/>
    <p:sldId id="1713" r:id="rId149"/>
    <p:sldId id="1686" r:id="rId150"/>
    <p:sldId id="1720" r:id="rId151"/>
    <p:sldId id="1688" r:id="rId152"/>
    <p:sldId id="1690" r:id="rId153"/>
    <p:sldId id="1721" r:id="rId154"/>
    <p:sldId id="1691" r:id="rId155"/>
    <p:sldId id="1609" r:id="rId156"/>
    <p:sldId id="1374" r:id="rId157"/>
    <p:sldId id="1375" r:id="rId158"/>
    <p:sldId id="1376" r:id="rId159"/>
    <p:sldId id="1377" r:id="rId160"/>
    <p:sldId id="1378" r:id="rId161"/>
    <p:sldId id="1379" r:id="rId162"/>
    <p:sldId id="1380" r:id="rId163"/>
    <p:sldId id="1381" r:id="rId164"/>
    <p:sldId id="1382" r:id="rId165"/>
    <p:sldId id="1383" r:id="rId166"/>
    <p:sldId id="1384" r:id="rId167"/>
    <p:sldId id="1385" r:id="rId168"/>
    <p:sldId id="1386" r:id="rId169"/>
    <p:sldId id="1387" r:id="rId170"/>
    <p:sldId id="1388" r:id="rId171"/>
    <p:sldId id="1389" r:id="rId172"/>
    <p:sldId id="1390" r:id="rId173"/>
    <p:sldId id="1391" r:id="rId174"/>
    <p:sldId id="1392" r:id="rId175"/>
    <p:sldId id="1393" r:id="rId176"/>
    <p:sldId id="1394" r:id="rId177"/>
    <p:sldId id="1619" r:id="rId178"/>
    <p:sldId id="1620" r:id="rId179"/>
    <p:sldId id="1621" r:id="rId180"/>
    <p:sldId id="1622" r:id="rId181"/>
    <p:sldId id="1623" r:id="rId182"/>
    <p:sldId id="1624" r:id="rId183"/>
    <p:sldId id="1625" r:id="rId184"/>
    <p:sldId id="1626" r:id="rId185"/>
    <p:sldId id="1627" r:id="rId186"/>
    <p:sldId id="1628" r:id="rId187"/>
    <p:sldId id="1629" r:id="rId188"/>
    <p:sldId id="1630" r:id="rId189"/>
    <p:sldId id="1631" r:id="rId190"/>
    <p:sldId id="1692" r:id="rId191"/>
    <p:sldId id="1618" r:id="rId192"/>
    <p:sldId id="1734" r:id="rId193"/>
    <p:sldId id="1754" r:id="rId194"/>
    <p:sldId id="1755" r:id="rId195"/>
    <p:sldId id="1756" r:id="rId196"/>
    <p:sldId id="1693" r:id="rId197"/>
    <p:sldId id="1500" r:id="rId198"/>
    <p:sldId id="1735" r:id="rId199"/>
    <p:sldId id="1751" r:id="rId200"/>
    <p:sldId id="1742" r:id="rId201"/>
    <p:sldId id="1736" r:id="rId202"/>
    <p:sldId id="1737" r:id="rId203"/>
    <p:sldId id="1738" r:id="rId204"/>
    <p:sldId id="1739" r:id="rId205"/>
    <p:sldId id="1740" r:id="rId206"/>
    <p:sldId id="1741" r:id="rId207"/>
    <p:sldId id="1502" r:id="rId208"/>
    <p:sldId id="1503" r:id="rId209"/>
    <p:sldId id="1504" r:id="rId210"/>
    <p:sldId id="1505" r:id="rId211"/>
    <p:sldId id="1506" r:id="rId212"/>
    <p:sldId id="1507" r:id="rId213"/>
    <p:sldId id="1508" r:id="rId214"/>
    <p:sldId id="1694" r:id="rId215"/>
    <p:sldId id="1617" r:id="rId216"/>
    <p:sldId id="1743" r:id="rId217"/>
    <p:sldId id="1632" r:id="rId218"/>
    <p:sldId id="1633" r:id="rId219"/>
    <p:sldId id="1634" r:id="rId220"/>
    <p:sldId id="1635" r:id="rId221"/>
    <p:sldId id="1636" r:id="rId222"/>
    <p:sldId id="1638" r:id="rId223"/>
    <p:sldId id="1639" r:id="rId224"/>
    <p:sldId id="1640" r:id="rId225"/>
    <p:sldId id="1641" r:id="rId226"/>
    <p:sldId id="1642" r:id="rId227"/>
    <p:sldId id="1643" r:id="rId228"/>
    <p:sldId id="1644" r:id="rId229"/>
    <p:sldId id="1645" r:id="rId230"/>
    <p:sldId id="1646" r:id="rId231"/>
    <p:sldId id="1647" r:id="rId232"/>
    <p:sldId id="1648" r:id="rId233"/>
    <p:sldId id="1649" r:id="rId234"/>
    <p:sldId id="1650" r:id="rId235"/>
    <p:sldId id="1651" r:id="rId236"/>
    <p:sldId id="1652" r:id="rId237"/>
    <p:sldId id="1653" r:id="rId238"/>
    <p:sldId id="1654" r:id="rId239"/>
    <p:sldId id="1695" r:id="rId240"/>
    <p:sldId id="1453" r:id="rId241"/>
    <p:sldId id="1744" r:id="rId242"/>
    <p:sldId id="1455" r:id="rId243"/>
    <p:sldId id="1456" r:id="rId244"/>
    <p:sldId id="1766" r:id="rId245"/>
    <p:sldId id="1765" r:id="rId246"/>
    <p:sldId id="1457" r:id="rId247"/>
    <p:sldId id="1458" r:id="rId248"/>
    <p:sldId id="1459" r:id="rId249"/>
    <p:sldId id="1460" r:id="rId250"/>
    <p:sldId id="1461" r:id="rId251"/>
    <p:sldId id="1767" r:id="rId252"/>
    <p:sldId id="1462" r:id="rId253"/>
    <p:sldId id="1463" r:id="rId254"/>
    <p:sldId id="1464" r:id="rId255"/>
    <p:sldId id="1696" r:id="rId256"/>
    <p:sldId id="1616" r:id="rId257"/>
    <p:sldId id="1764" r:id="rId258"/>
    <p:sldId id="1697" r:id="rId259"/>
    <p:sldId id="1551" r:id="rId260"/>
    <p:sldId id="1745" r:id="rId261"/>
    <p:sldId id="1553" r:id="rId262"/>
    <p:sldId id="1554" r:id="rId263"/>
    <p:sldId id="1555" r:id="rId264"/>
    <p:sldId id="1556" r:id="rId265"/>
    <p:sldId id="1557" r:id="rId266"/>
    <p:sldId id="1558" r:id="rId267"/>
    <p:sldId id="1559" r:id="rId268"/>
    <p:sldId id="1560" r:id="rId269"/>
    <p:sldId id="1561" r:id="rId270"/>
    <p:sldId id="1562" r:id="rId271"/>
    <p:sldId id="1563" r:id="rId272"/>
    <p:sldId id="1564" r:id="rId273"/>
    <p:sldId id="1565" r:id="rId274"/>
    <p:sldId id="1566" r:id="rId275"/>
    <p:sldId id="1568" r:id="rId276"/>
    <p:sldId id="1569" r:id="rId277"/>
    <p:sldId id="1570" r:id="rId278"/>
    <p:sldId id="1698" r:id="rId279"/>
    <p:sldId id="1612" r:id="rId280"/>
    <p:sldId id="1746" r:id="rId281"/>
    <p:sldId id="1699" r:id="rId282"/>
    <p:sldId id="1571" r:id="rId283"/>
    <p:sldId id="1748" r:id="rId284"/>
    <p:sldId id="1573" r:id="rId285"/>
    <p:sldId id="1574" r:id="rId286"/>
    <p:sldId id="1575" r:id="rId287"/>
    <p:sldId id="1576" r:id="rId288"/>
    <p:sldId id="1660" r:id="rId289"/>
    <p:sldId id="1578" r:id="rId290"/>
    <p:sldId id="1580" r:id="rId291"/>
    <p:sldId id="1581" r:id="rId292"/>
    <p:sldId id="1659" r:id="rId293"/>
    <p:sldId id="1582" r:id="rId294"/>
    <p:sldId id="1584" r:id="rId295"/>
    <p:sldId id="1657" r:id="rId296"/>
    <p:sldId id="1585" r:id="rId297"/>
    <p:sldId id="1656" r:id="rId298"/>
    <p:sldId id="1586" r:id="rId299"/>
    <p:sldId id="1655" r:id="rId300"/>
    <p:sldId id="1658" r:id="rId301"/>
    <p:sldId id="1588" r:id="rId302"/>
    <p:sldId id="1700" r:id="rId303"/>
    <p:sldId id="1613" r:id="rId304"/>
    <p:sldId id="1747" r:id="rId305"/>
    <p:sldId id="1701" r:id="rId306"/>
    <p:sldId id="1614" r:id="rId307"/>
    <p:sldId id="1749" r:id="rId308"/>
    <p:sldId id="1723" r:id="rId309"/>
    <p:sldId id="1732" r:id="rId310"/>
    <p:sldId id="1724" r:id="rId311"/>
    <p:sldId id="1725" r:id="rId312"/>
    <p:sldId id="1757" r:id="rId313"/>
    <p:sldId id="1729" r:id="rId314"/>
    <p:sldId id="1758" r:id="rId315"/>
    <p:sldId id="1759" r:id="rId316"/>
    <p:sldId id="1733" r:id="rId317"/>
    <p:sldId id="1761" r:id="rId318"/>
    <p:sldId id="1760" r:id="rId319"/>
    <p:sldId id="1762" r:id="rId320"/>
    <p:sldId id="1763" r:id="rId321"/>
    <p:sldId id="1615" r:id="rId322"/>
    <p:sldId id="1750" r:id="rId323"/>
    <p:sldId id="1752" r:id="rId324"/>
    <p:sldId id="1753" r:id="rId325"/>
  </p:sldIdLst>
  <p:sldSz cx="9144000" cy="6858000" type="screen4x3"/>
  <p:notesSz cx="7315200" cy="9601200"/>
  <p:custDataLst>
    <p:tags r:id="rId328"/>
  </p:custDataLst>
  <p:defaultTextStyle>
    <a:defPPr>
      <a:defRPr lang="en-US"/>
    </a:defPPr>
    <a:lvl1pPr algn="l"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1400" kern="1200">
        <a:solidFill>
          <a:schemeClr val="tx1"/>
        </a:solidFill>
        <a:latin typeface="Times New Roman" pitchFamily="18" charset="0"/>
        <a:ea typeface="+mn-ea"/>
        <a:cs typeface="+mn-cs"/>
      </a:defRPr>
    </a:lvl2pPr>
    <a:lvl3pPr marL="914400" algn="l" rtl="0" fontAlgn="base">
      <a:spcBef>
        <a:spcPct val="0"/>
      </a:spcBef>
      <a:spcAft>
        <a:spcPct val="0"/>
      </a:spcAft>
      <a:defRPr sz="1400" kern="1200">
        <a:solidFill>
          <a:schemeClr val="tx1"/>
        </a:solidFill>
        <a:latin typeface="Times New Roman" pitchFamily="18" charset="0"/>
        <a:ea typeface="+mn-ea"/>
        <a:cs typeface="+mn-cs"/>
      </a:defRPr>
    </a:lvl3pPr>
    <a:lvl4pPr marL="1371600" algn="l" rtl="0" fontAlgn="base">
      <a:spcBef>
        <a:spcPct val="0"/>
      </a:spcBef>
      <a:spcAft>
        <a:spcPct val="0"/>
      </a:spcAft>
      <a:defRPr sz="1400" kern="1200">
        <a:solidFill>
          <a:schemeClr val="tx1"/>
        </a:solidFill>
        <a:latin typeface="Times New Roman" pitchFamily="18" charset="0"/>
        <a:ea typeface="+mn-ea"/>
        <a:cs typeface="+mn-cs"/>
      </a:defRPr>
    </a:lvl4pPr>
    <a:lvl5pPr marL="1828800" algn="l" rtl="0" fontAlgn="base">
      <a:spcBef>
        <a:spcPct val="0"/>
      </a:spcBef>
      <a:spcAft>
        <a:spcPct val="0"/>
      </a:spcAft>
      <a:defRPr sz="1400" kern="1200">
        <a:solidFill>
          <a:schemeClr val="tx1"/>
        </a:solidFill>
        <a:latin typeface="Times New Roman" pitchFamily="18" charset="0"/>
        <a:ea typeface="+mn-ea"/>
        <a:cs typeface="+mn-cs"/>
      </a:defRPr>
    </a:lvl5pPr>
    <a:lvl6pPr marL="2286000" algn="l" defTabSz="914400" rtl="0" eaLnBrk="1" latinLnBrk="0" hangingPunct="1">
      <a:defRPr sz="1400" kern="1200">
        <a:solidFill>
          <a:schemeClr val="tx1"/>
        </a:solidFill>
        <a:latin typeface="Times New Roman" pitchFamily="18" charset="0"/>
        <a:ea typeface="+mn-ea"/>
        <a:cs typeface="+mn-cs"/>
      </a:defRPr>
    </a:lvl6pPr>
    <a:lvl7pPr marL="2743200" algn="l" defTabSz="914400" rtl="0" eaLnBrk="1" latinLnBrk="0" hangingPunct="1">
      <a:defRPr sz="1400" kern="1200">
        <a:solidFill>
          <a:schemeClr val="tx1"/>
        </a:solidFill>
        <a:latin typeface="Times New Roman" pitchFamily="18" charset="0"/>
        <a:ea typeface="+mn-ea"/>
        <a:cs typeface="+mn-cs"/>
      </a:defRPr>
    </a:lvl7pPr>
    <a:lvl8pPr marL="3200400" algn="l" defTabSz="914400" rtl="0" eaLnBrk="1" latinLnBrk="0" hangingPunct="1">
      <a:defRPr sz="1400" kern="1200">
        <a:solidFill>
          <a:schemeClr val="tx1"/>
        </a:solidFill>
        <a:latin typeface="Times New Roman" pitchFamily="18" charset="0"/>
        <a:ea typeface="+mn-ea"/>
        <a:cs typeface="+mn-cs"/>
      </a:defRPr>
    </a:lvl8pPr>
    <a:lvl9pPr marL="3657600" algn="l" defTabSz="914400" rtl="0" eaLnBrk="1" latinLnBrk="0" hangingPunct="1">
      <a:defRPr sz="1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7979"/>
    <a:srgbClr val="0066CC"/>
    <a:srgbClr val="CCECFF"/>
    <a:srgbClr val="66CCFF"/>
    <a:srgbClr val="FF0000"/>
    <a:srgbClr val="00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81667" autoAdjust="0"/>
  </p:normalViewPr>
  <p:slideViewPr>
    <p:cSldViewPr showGuides="1">
      <p:cViewPr varScale="1">
        <p:scale>
          <a:sx n="103" d="100"/>
          <a:sy n="103" d="100"/>
        </p:scale>
        <p:origin x="18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948"/>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notesMaster" Target="notesMasters/notesMaster1.xml"/><Relationship Id="rId327" Type="http://schemas.openxmlformats.org/officeDocument/2006/relationships/handoutMaster" Target="handoutMasters/handoutMaster1.xml"/><Relationship Id="rId328" Type="http://schemas.openxmlformats.org/officeDocument/2006/relationships/tags" Target="tags/tag1.xml"/><Relationship Id="rId32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viewProps" Target="viewProps.xml"/><Relationship Id="rId331" Type="http://schemas.openxmlformats.org/officeDocument/2006/relationships/theme" Target="theme/theme1.xml"/><Relationship Id="rId332" Type="http://schemas.openxmlformats.org/officeDocument/2006/relationships/tableStyles" Target="tableStyles.xml"/><Relationship Id="rId333"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39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2397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72397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2397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89BA068-2D56-4CAA-AAFA-C0750AD31546}" type="slidenum">
              <a:rPr lang="en-US"/>
              <a:pPr>
                <a:defRPr/>
              </a:pPr>
              <a:t>‹#›</a:t>
            </a:fld>
            <a:endParaRPr lang="en-US"/>
          </a:p>
        </p:txBody>
      </p:sp>
    </p:spTree>
    <p:extLst>
      <p:ext uri="{BB962C8B-B14F-4D97-AF65-F5344CB8AC3E}">
        <p14:creationId xmlns:p14="http://schemas.microsoft.com/office/powerpoint/2010/main" val="1701141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126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568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127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AAE4489-E483-4701-872B-C98C7E5C753E}" type="slidenum">
              <a:rPr lang="en-US"/>
              <a:pPr>
                <a:defRPr/>
              </a:pPr>
              <a:t>‹#›</a:t>
            </a:fld>
            <a:endParaRPr lang="en-US"/>
          </a:p>
        </p:txBody>
      </p:sp>
    </p:spTree>
    <p:extLst>
      <p:ext uri="{BB962C8B-B14F-4D97-AF65-F5344CB8AC3E}">
        <p14:creationId xmlns:p14="http://schemas.microsoft.com/office/powerpoint/2010/main" val="478645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7"/>
          <p:cNvSpPr>
            <a:spLocks noGrp="1" noChangeArrowheads="1"/>
          </p:cNvSpPr>
          <p:nvPr>
            <p:ph type="sldNum" sz="quarter" idx="5"/>
          </p:nvPr>
        </p:nvSpPr>
        <p:spPr>
          <a:noFill/>
        </p:spPr>
        <p:txBody>
          <a:bodyPr/>
          <a:lstStyle/>
          <a:p>
            <a:fld id="{7C45D2AD-2EA1-48C7-B5D5-DD0BA61CFB71}" type="slidenum">
              <a:rPr lang="en-US" smtClean="0"/>
              <a:pPr/>
              <a:t>1</a:t>
            </a:fld>
            <a:endParaRPr lang="en-US"/>
          </a:p>
        </p:txBody>
      </p:sp>
      <p:sp>
        <p:nvSpPr>
          <p:cNvPr id="569347" name="Rectangle 2"/>
          <p:cNvSpPr>
            <a:spLocks noGrp="1" noRot="1" noChangeAspect="1" noChangeArrowheads="1" noTextEdit="1"/>
          </p:cNvSpPr>
          <p:nvPr>
            <p:ph type="sldImg"/>
          </p:nvPr>
        </p:nvSpPr>
        <p:spPr>
          <a:xfrm>
            <a:off x="1257300" y="720725"/>
            <a:ext cx="4800600" cy="3600450"/>
          </a:xfrm>
          <a:ln/>
        </p:spPr>
      </p:sp>
      <p:sp>
        <p:nvSpPr>
          <p:cNvPr id="569348"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356519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E40C947F-4205-4816-81FE-5E5E5B1DCB76}" type="slidenum">
              <a:rPr lang="en-US" smtClean="0"/>
              <a:pPr/>
              <a:t>15</a:t>
            </a:fld>
            <a:endParaRPr lang="en-US"/>
          </a:p>
        </p:txBody>
      </p:sp>
      <p:sp>
        <p:nvSpPr>
          <p:cNvPr id="575491" name="Rectangle 2"/>
          <p:cNvSpPr>
            <a:spLocks noGrp="1" noRot="1" noChangeAspect="1" noChangeArrowheads="1" noTextEdit="1"/>
          </p:cNvSpPr>
          <p:nvPr>
            <p:ph type="sldImg"/>
          </p:nvPr>
        </p:nvSpPr>
        <p:spPr>
          <a:xfrm>
            <a:off x="1257300" y="720725"/>
            <a:ext cx="4800600" cy="3600450"/>
          </a:xfrm>
          <a:ln/>
        </p:spPr>
      </p:sp>
      <p:sp>
        <p:nvSpPr>
          <p:cNvPr id="575492" name="Rectangle 3"/>
          <p:cNvSpPr>
            <a:spLocks noGrp="1" noChangeArrowheads="1"/>
          </p:cNvSpPr>
          <p:nvPr>
            <p:ph type="body" idx="1"/>
          </p:nvPr>
        </p:nvSpPr>
        <p:spPr>
          <a:noFill/>
          <a:ln/>
        </p:spPr>
        <p:txBody>
          <a:bodyPr/>
          <a:lstStyle/>
          <a:p>
            <a:pPr eaLnBrk="1" hangingPunct="1"/>
            <a:r>
              <a:rPr lang="en-CA" dirty="0" smtClean="0"/>
              <a:t>Not knowing</a:t>
            </a:r>
            <a:r>
              <a:rPr lang="en-CA" baseline="0" dirty="0" smtClean="0"/>
              <a:t> Intellectual Property laws you're going to be hunted down by IP sharks. </a:t>
            </a:r>
          </a:p>
          <a:p>
            <a:pPr eaLnBrk="1" hangingPunct="1"/>
            <a:endParaRPr lang="en-CA" dirty="0"/>
          </a:p>
        </p:txBody>
      </p:sp>
    </p:spTree>
    <p:extLst>
      <p:ext uri="{BB962C8B-B14F-4D97-AF65-F5344CB8AC3E}">
        <p14:creationId xmlns:p14="http://schemas.microsoft.com/office/powerpoint/2010/main" val="194365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day delayed submission is -20%</a:t>
            </a:r>
            <a:endParaRPr lang="en-US"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16</a:t>
            </a:fld>
            <a:endParaRPr lang="en-US"/>
          </a:p>
        </p:txBody>
      </p:sp>
    </p:spTree>
    <p:extLst>
      <p:ext uri="{BB962C8B-B14F-4D97-AF65-F5344CB8AC3E}">
        <p14:creationId xmlns:p14="http://schemas.microsoft.com/office/powerpoint/2010/main" val="722770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B519D1D1-3499-4B49-84A7-C1198197F7EA}" type="slidenum">
              <a:rPr lang="en-US" smtClean="0"/>
              <a:pPr/>
              <a:t>19</a:t>
            </a:fld>
            <a:endParaRPr lang="en-US"/>
          </a:p>
        </p:txBody>
      </p:sp>
      <p:sp>
        <p:nvSpPr>
          <p:cNvPr id="583683" name="Rectangle 2"/>
          <p:cNvSpPr>
            <a:spLocks noGrp="1" noRot="1" noChangeAspect="1" noChangeArrowheads="1" noTextEdit="1"/>
          </p:cNvSpPr>
          <p:nvPr>
            <p:ph type="sldImg"/>
          </p:nvPr>
        </p:nvSpPr>
        <p:spPr>
          <a:xfrm>
            <a:off x="1257300" y="720725"/>
            <a:ext cx="4800600" cy="3600450"/>
          </a:xfrm>
          <a:ln/>
        </p:spPr>
      </p:sp>
      <p:sp>
        <p:nvSpPr>
          <p:cNvPr id="583684"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197714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cite source? Policy 71/73 critical</a:t>
            </a:r>
            <a:r>
              <a:rPr lang="en-US" baseline="0" dirty="0" smtClean="0"/>
              <a:t> information: Academic integrity of University of Waterloo website</a:t>
            </a:r>
            <a:endParaRPr lang="en-US"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20</a:t>
            </a:fld>
            <a:endParaRPr lang="en-US"/>
          </a:p>
        </p:txBody>
      </p:sp>
    </p:spTree>
    <p:extLst>
      <p:ext uri="{BB962C8B-B14F-4D97-AF65-F5344CB8AC3E}">
        <p14:creationId xmlns:p14="http://schemas.microsoft.com/office/powerpoint/2010/main" val="1174138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041430B9-34E3-477B-A730-2045B56F7196}" type="slidenum">
              <a:rPr lang="en-US" smtClean="0"/>
              <a:pPr/>
              <a:t>22</a:t>
            </a:fld>
            <a:endParaRPr lang="en-US"/>
          </a:p>
        </p:txBody>
      </p:sp>
      <p:sp>
        <p:nvSpPr>
          <p:cNvPr id="584707" name="Rectangle 2"/>
          <p:cNvSpPr>
            <a:spLocks noGrp="1" noRot="1" noChangeAspect="1" noChangeArrowheads="1" noTextEdit="1"/>
          </p:cNvSpPr>
          <p:nvPr>
            <p:ph type="sldImg"/>
          </p:nvPr>
        </p:nvSpPr>
        <p:spPr>
          <a:xfrm>
            <a:off x="1257300" y="720725"/>
            <a:ext cx="4800600" cy="3600450"/>
          </a:xfrm>
          <a:ln/>
        </p:spPr>
      </p:sp>
      <p:sp>
        <p:nvSpPr>
          <p:cNvPr id="584708" name="Rectangle 3"/>
          <p:cNvSpPr>
            <a:spLocks noGrp="1" noChangeArrowheads="1"/>
          </p:cNvSpPr>
          <p:nvPr>
            <p:ph type="body" idx="1"/>
          </p:nvPr>
        </p:nvSpPr>
        <p:spPr>
          <a:noFill/>
          <a:ln/>
        </p:spPr>
        <p:txBody>
          <a:bodyPr/>
          <a:lstStyle/>
          <a:p>
            <a:pPr eaLnBrk="1" hangingPunct="1"/>
            <a:r>
              <a:rPr lang="en-CA" dirty="0" smtClean="0"/>
              <a:t>ECE 190 has no midterms and no finals</a:t>
            </a:r>
          </a:p>
          <a:p>
            <a:pPr eaLnBrk="1" hangingPunct="1"/>
            <a:r>
              <a:rPr lang="en-CA" dirty="0" smtClean="0"/>
              <a:t>First year engineering</a:t>
            </a:r>
            <a:r>
              <a:rPr lang="en-CA" baseline="0" dirty="0" smtClean="0"/>
              <a:t> website</a:t>
            </a:r>
          </a:p>
          <a:p>
            <a:pPr eaLnBrk="1" hangingPunct="1"/>
            <a:endParaRPr lang="en-CA" baseline="0" dirty="0" smtClean="0"/>
          </a:p>
          <a:p>
            <a:pPr eaLnBrk="1" hangingPunct="1"/>
            <a:r>
              <a:rPr lang="en-CA" baseline="0" dirty="0" smtClean="0"/>
              <a:t>Very </a:t>
            </a:r>
            <a:r>
              <a:rPr lang="en-CA" baseline="0" dirty="0" err="1" smtClean="0"/>
              <a:t>accomodating</a:t>
            </a:r>
            <a:r>
              <a:rPr lang="en-CA" baseline="0" dirty="0" smtClean="0"/>
              <a:t> just give enough warning</a:t>
            </a:r>
            <a:endParaRPr lang="en-CA" dirty="0"/>
          </a:p>
        </p:txBody>
      </p:sp>
    </p:spTree>
    <p:extLst>
      <p:ext uri="{BB962C8B-B14F-4D97-AF65-F5344CB8AC3E}">
        <p14:creationId xmlns:p14="http://schemas.microsoft.com/office/powerpoint/2010/main" val="166721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0116572F-6A39-4FEA-A521-927B1587738D}" type="slidenum">
              <a:rPr lang="en-US" smtClean="0"/>
              <a:pPr/>
              <a:t>23</a:t>
            </a:fld>
            <a:endParaRPr lang="en-US"/>
          </a:p>
        </p:txBody>
      </p:sp>
      <p:sp>
        <p:nvSpPr>
          <p:cNvPr id="577539" name="Rectangle 2"/>
          <p:cNvSpPr>
            <a:spLocks noGrp="1" noRot="1" noChangeAspect="1" noChangeArrowheads="1" noTextEdit="1"/>
          </p:cNvSpPr>
          <p:nvPr>
            <p:ph type="sldImg"/>
          </p:nvPr>
        </p:nvSpPr>
        <p:spPr>
          <a:xfrm>
            <a:off x="1257300" y="720725"/>
            <a:ext cx="4800600" cy="3600450"/>
          </a:xfrm>
          <a:ln/>
        </p:spPr>
      </p:sp>
      <p:sp>
        <p:nvSpPr>
          <p:cNvPr id="577540"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69354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sum(Grade</a:t>
            </a:r>
            <a:r>
              <a:rPr lang="en-US" baseline="0" dirty="0" smtClean="0"/>
              <a:t> * credits)/ total credits of term</a:t>
            </a:r>
            <a:endParaRPr lang="en-US"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24</a:t>
            </a:fld>
            <a:endParaRPr lang="en-US"/>
          </a:p>
        </p:txBody>
      </p:sp>
    </p:spTree>
    <p:extLst>
      <p:ext uri="{BB962C8B-B14F-4D97-AF65-F5344CB8AC3E}">
        <p14:creationId xmlns:p14="http://schemas.microsoft.com/office/powerpoint/2010/main" val="1326697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r>
              <a:rPr lang="en-US" baseline="0" dirty="0" smtClean="0"/>
              <a:t> students in PAC</a:t>
            </a:r>
            <a:endParaRPr lang="en-US"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29</a:t>
            </a:fld>
            <a:endParaRPr lang="en-US"/>
          </a:p>
        </p:txBody>
      </p:sp>
    </p:spTree>
    <p:extLst>
      <p:ext uri="{BB962C8B-B14F-4D97-AF65-F5344CB8AC3E}">
        <p14:creationId xmlns:p14="http://schemas.microsoft.com/office/powerpoint/2010/main" val="57044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FA0643B5-5D24-4804-ACB6-4BCACA940AB9}" type="slidenum">
              <a:rPr lang="en-US" smtClean="0"/>
              <a:pPr/>
              <a:t>31</a:t>
            </a:fld>
            <a:endParaRPr lang="en-US"/>
          </a:p>
        </p:txBody>
      </p:sp>
      <p:sp>
        <p:nvSpPr>
          <p:cNvPr id="587779" name="Rectangle 2"/>
          <p:cNvSpPr>
            <a:spLocks noGrp="1" noRot="1" noChangeAspect="1" noChangeArrowheads="1" noTextEdit="1"/>
          </p:cNvSpPr>
          <p:nvPr>
            <p:ph type="sldImg"/>
          </p:nvPr>
        </p:nvSpPr>
        <p:spPr>
          <a:xfrm>
            <a:off x="1257300" y="720725"/>
            <a:ext cx="4800600" cy="3600450"/>
          </a:xfrm>
          <a:ln/>
        </p:spPr>
      </p:sp>
      <p:sp>
        <p:nvSpPr>
          <p:cNvPr id="587780"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456036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E51728FF-2CE8-4278-801E-D57835AB5FC7}" type="slidenum">
              <a:rPr lang="en-US" altLang="en-US" sz="1300" smtClean="0"/>
              <a:pPr eaLnBrk="1" hangingPunct="1"/>
              <a:t>61</a:t>
            </a:fld>
            <a:endParaRPr lang="en-US" altLang="en-US" sz="130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83867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Highest number of </a:t>
            </a:r>
            <a:r>
              <a:rPr lang="en-US" sz="1200" b="0" i="0" kern="1200" dirty="0" err="1" smtClean="0">
                <a:solidFill>
                  <a:schemeClr val="tx1"/>
                </a:solidFill>
                <a:effectLst/>
                <a:latin typeface="Times New Roman" pitchFamily="18" charset="0"/>
                <a:ea typeface="+mn-ea"/>
                <a:cs typeface="+mn-cs"/>
              </a:rPr>
              <a:t>entrepreunrs</a:t>
            </a:r>
            <a:r>
              <a:rPr lang="en-US" sz="1200" b="0" i="0" kern="1200" dirty="0" smtClean="0">
                <a:solidFill>
                  <a:schemeClr val="tx1"/>
                </a:solidFill>
                <a:effectLst/>
                <a:latin typeface="Times New Roman" pitchFamily="18" charset="0"/>
                <a:ea typeface="+mn-ea"/>
                <a:cs typeface="+mn-cs"/>
              </a:rPr>
              <a:t>  from </a:t>
            </a:r>
            <a:r>
              <a:rPr lang="en-US" sz="1200" b="0" i="0" kern="1200" dirty="0" err="1" smtClean="0">
                <a:solidFill>
                  <a:schemeClr val="tx1"/>
                </a:solidFill>
                <a:effectLst/>
                <a:latin typeface="Times New Roman" pitchFamily="18" charset="0"/>
                <a:ea typeface="+mn-ea"/>
                <a:cs typeface="+mn-cs"/>
              </a:rPr>
              <a:t>Uwaterloo</a:t>
            </a:r>
            <a:r>
              <a:rPr lang="en-US" sz="1200" b="0" i="0" kern="1200" dirty="0" smtClean="0">
                <a:solidFill>
                  <a:schemeClr val="tx1"/>
                </a:solidFill>
                <a:effectLst/>
                <a:latin typeface="Times New Roman" pitchFamily="18" charset="0"/>
                <a:ea typeface="+mn-ea"/>
                <a:cs typeface="+mn-cs"/>
              </a:rPr>
              <a:t>. </a:t>
            </a:r>
          </a:p>
          <a:p>
            <a:r>
              <a:rPr lang="en-US" sz="1200" b="0" i="0" kern="1200" dirty="0" smtClean="0">
                <a:solidFill>
                  <a:schemeClr val="tx1"/>
                </a:solidFill>
                <a:effectLst/>
                <a:latin typeface="Times New Roman" pitchFamily="18" charset="0"/>
                <a:ea typeface="+mn-ea"/>
                <a:cs typeface="+mn-cs"/>
              </a:rPr>
              <a:t>Accelerometer: Civil engineering into computer engineering </a:t>
            </a:r>
          </a:p>
          <a:p>
            <a:r>
              <a:rPr lang="en-US" sz="1200" b="0" i="0" kern="1200" dirty="0" smtClean="0">
                <a:solidFill>
                  <a:schemeClr val="tx1"/>
                </a:solidFill>
                <a:effectLst/>
                <a:latin typeface="Times New Roman" pitchFamily="18" charset="0"/>
                <a:ea typeface="+mn-ea"/>
                <a:cs typeface="+mn-cs"/>
              </a:rPr>
              <a:t>WIMMIS; </a:t>
            </a:r>
            <a:r>
              <a:rPr lang="en-US" sz="1200" b="0" i="0" kern="1200" dirty="0" err="1" smtClean="0">
                <a:solidFill>
                  <a:schemeClr val="tx1"/>
                </a:solidFill>
                <a:effectLst/>
                <a:latin typeface="Times New Roman" pitchFamily="18" charset="0"/>
                <a:ea typeface="+mn-ea"/>
                <a:cs typeface="+mn-cs"/>
              </a:rPr>
              <a:t>Dont</a:t>
            </a:r>
            <a:r>
              <a:rPr lang="en-US" sz="1200" b="0" i="0" kern="1200" dirty="0" smtClean="0">
                <a:solidFill>
                  <a:schemeClr val="tx1"/>
                </a:solidFill>
                <a:effectLst/>
                <a:latin typeface="Times New Roman" pitchFamily="18" charset="0"/>
                <a:ea typeface="+mn-ea"/>
                <a:cs typeface="+mn-cs"/>
              </a:rPr>
              <a:t> put capacitors the other way</a:t>
            </a:r>
          </a:p>
          <a:p>
            <a:endParaRPr lang="en-CA"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5</a:t>
            </a:fld>
            <a:endParaRPr lang="en-US"/>
          </a:p>
        </p:txBody>
      </p:sp>
    </p:spTree>
    <p:extLst>
      <p:ext uri="{BB962C8B-B14F-4D97-AF65-F5344CB8AC3E}">
        <p14:creationId xmlns:p14="http://schemas.microsoft.com/office/powerpoint/2010/main" val="228032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B2A35258-F0B3-4FC3-AC3F-0C2BEA8A5D46}" type="slidenum">
              <a:rPr lang="en-US" altLang="en-US" sz="1300" smtClean="0"/>
              <a:pPr eaLnBrk="1" hangingPunct="1"/>
              <a:t>62</a:t>
            </a:fld>
            <a:endParaRPr lang="en-US" altLang="en-US" sz="130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344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DF09747E-5E46-43EC-B71B-ACD10E507CA5}" type="slidenum">
              <a:rPr lang="en-US" altLang="en-US" sz="1300" smtClean="0"/>
              <a:pPr eaLnBrk="1" hangingPunct="1"/>
              <a:t>63</a:t>
            </a:fld>
            <a:endParaRPr lang="en-US" altLang="en-US" sz="130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0937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92A1AB6C-4F5C-45E9-9263-7B73F4EF6633}" type="slidenum">
              <a:rPr lang="en-US" altLang="en-US" sz="1300" smtClean="0"/>
              <a:pPr eaLnBrk="1" hangingPunct="1"/>
              <a:t>64</a:t>
            </a:fld>
            <a:endParaRPr lang="en-US" altLang="en-US" sz="130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80358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21AB399F-2B36-4685-9192-16EB82C9764D}" type="slidenum">
              <a:rPr lang="en-US" altLang="en-US" sz="1300" smtClean="0"/>
              <a:pPr eaLnBrk="1" hangingPunct="1"/>
              <a:t>66</a:t>
            </a:fld>
            <a:endParaRPr lang="en-US" altLang="en-US" sz="1300"/>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6889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2F40DD7F-D235-4DD9-941D-C320BA456725}" type="slidenum">
              <a:rPr lang="en-US" altLang="en-US" sz="1300" smtClean="0"/>
              <a:pPr eaLnBrk="1" hangingPunct="1"/>
              <a:t>67</a:t>
            </a:fld>
            <a:endParaRPr lang="en-US" altLang="en-US" sz="1300"/>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98426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A7E9AC40-0767-4198-9359-67E35E38DD9A}" type="slidenum">
              <a:rPr lang="en-US" altLang="en-US" sz="1300" smtClean="0"/>
              <a:pPr eaLnBrk="1" hangingPunct="1"/>
              <a:t>68</a:t>
            </a:fld>
            <a:endParaRPr lang="en-US" altLang="en-US" sz="1300"/>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7213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B83B3824-22D4-460F-A974-E3D8F4B69024}" type="slidenum">
              <a:rPr lang="en-US" altLang="en-US" sz="1300" smtClean="0"/>
              <a:pPr eaLnBrk="1" hangingPunct="1"/>
              <a:t>69</a:t>
            </a:fld>
            <a:endParaRPr lang="en-US" altLang="en-US" sz="1300"/>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9889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B46F3B33-5658-4922-A9CB-7F010E6DA9F3}" type="slidenum">
              <a:rPr lang="en-US" altLang="en-US" sz="1300" smtClean="0"/>
              <a:pPr eaLnBrk="1" hangingPunct="1"/>
              <a:t>70</a:t>
            </a:fld>
            <a:endParaRPr lang="en-US" altLang="en-US" sz="1300"/>
          </a:p>
        </p:txBody>
      </p:sp>
      <p:sp>
        <p:nvSpPr>
          <p:cNvPr id="366595" name="Rectangle 2"/>
          <p:cNvSpPr>
            <a:spLocks noGrp="1" noRot="1" noChangeAspect="1" noChangeArrowheads="1" noTextEdit="1"/>
          </p:cNvSpPr>
          <p:nvPr>
            <p:ph type="sldImg"/>
          </p:nvPr>
        </p:nvSpPr>
        <p:spPr>
          <a:ln/>
        </p:spPr>
      </p:sp>
      <p:sp>
        <p:nvSpPr>
          <p:cNvPr id="366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93570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8E755C65-EEBD-4425-80F7-D81B9CB0228A}" type="slidenum">
              <a:rPr lang="en-US" altLang="en-US" sz="1300" smtClean="0"/>
              <a:pPr eaLnBrk="1" hangingPunct="1"/>
              <a:t>71</a:t>
            </a:fld>
            <a:endParaRPr lang="en-US" altLang="en-US" sz="1300"/>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14859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C117CAFB-5D5B-461D-BC54-BADB4E9128F0}" type="slidenum">
              <a:rPr lang="en-US" altLang="en-US" sz="1300" smtClean="0"/>
              <a:pPr eaLnBrk="1" hangingPunct="1"/>
              <a:t>72</a:t>
            </a:fld>
            <a:endParaRPr lang="en-US" altLang="en-US" sz="1300"/>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65763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a:noFill/>
        </p:spPr>
        <p:txBody>
          <a:bodyPr/>
          <a:lstStyle/>
          <a:p>
            <a:fld id="{9D714A2D-E46C-4F54-823A-5AB3097B7CC6}" type="slidenum">
              <a:rPr lang="en-US" smtClean="0"/>
              <a:pPr/>
              <a:t>7</a:t>
            </a:fld>
            <a:endParaRPr lang="en-US"/>
          </a:p>
        </p:txBody>
      </p:sp>
      <p:sp>
        <p:nvSpPr>
          <p:cNvPr id="576515" name="Rectangle 2"/>
          <p:cNvSpPr>
            <a:spLocks noGrp="1" noRot="1" noChangeAspect="1" noChangeArrowheads="1" noTextEdit="1"/>
          </p:cNvSpPr>
          <p:nvPr>
            <p:ph type="sldImg"/>
          </p:nvPr>
        </p:nvSpPr>
        <p:spPr>
          <a:xfrm>
            <a:off x="1257300" y="720725"/>
            <a:ext cx="4800600" cy="3600450"/>
          </a:xfrm>
          <a:ln/>
        </p:spPr>
      </p:sp>
      <p:sp>
        <p:nvSpPr>
          <p:cNvPr id="576516"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717161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0BE49B2E-F772-4F6D-B668-22CB72B3251E}" type="slidenum">
              <a:rPr lang="en-US" altLang="en-US" sz="1300" smtClean="0"/>
              <a:pPr eaLnBrk="1" hangingPunct="1"/>
              <a:t>73</a:t>
            </a:fld>
            <a:endParaRPr lang="en-US" altLang="en-US" sz="1300"/>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14062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C5A85D86-BC50-4E13-BD31-7112DAA7AE24}" type="slidenum">
              <a:rPr lang="en-US" altLang="en-US" sz="1300" smtClean="0"/>
              <a:pPr eaLnBrk="1" hangingPunct="1"/>
              <a:t>74</a:t>
            </a:fld>
            <a:endParaRPr lang="en-US" altLang="en-US" sz="1300"/>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77708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D4AE8BAD-A13E-45E8-97FE-4B579C925C88}" type="slidenum">
              <a:rPr lang="en-US" altLang="en-US" sz="1300" smtClean="0"/>
              <a:pPr eaLnBrk="1" hangingPunct="1"/>
              <a:t>75</a:t>
            </a:fld>
            <a:endParaRPr lang="en-US" altLang="en-US" sz="1300"/>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09738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3AE32694-A40F-44F3-AF6C-994E579BBA20}" type="slidenum">
              <a:rPr lang="en-US" altLang="en-US" sz="1300" smtClean="0"/>
              <a:pPr eaLnBrk="1" hangingPunct="1"/>
              <a:t>76</a:t>
            </a:fld>
            <a:endParaRPr lang="en-US" altLang="en-US" sz="1300"/>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22751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9C1A842D-0BD4-4130-B300-66E932D722E2}" type="slidenum">
              <a:rPr lang="en-US" altLang="en-US" sz="1300" smtClean="0"/>
              <a:pPr eaLnBrk="1" hangingPunct="1"/>
              <a:t>77</a:t>
            </a:fld>
            <a:endParaRPr lang="en-US" altLang="en-US" sz="1300"/>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07694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DDC64A74-1768-413C-BE60-EC1B64348174}" type="slidenum">
              <a:rPr lang="en-US" altLang="en-US" sz="1300" smtClean="0"/>
              <a:pPr eaLnBrk="1" hangingPunct="1"/>
              <a:t>78</a:t>
            </a:fld>
            <a:endParaRPr lang="en-US" altLang="en-US" sz="1300"/>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23016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BDAB76EB-1A02-470F-99A8-C6EB9A30FA1A}" type="slidenum">
              <a:rPr lang="en-US" altLang="en-US" sz="1300" smtClean="0"/>
              <a:pPr eaLnBrk="1" hangingPunct="1"/>
              <a:t>79</a:t>
            </a:fld>
            <a:endParaRPr lang="en-US" altLang="en-US" sz="130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8955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743E43F5-8795-45E5-B426-B80CD11530B3}" type="slidenum">
              <a:rPr lang="en-US" altLang="en-US" sz="1300" smtClean="0"/>
              <a:pPr eaLnBrk="1" hangingPunct="1"/>
              <a:t>80</a:t>
            </a:fld>
            <a:endParaRPr lang="en-US" altLang="en-US" sz="1300"/>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8057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ACD809FB-8FC6-4AA6-AB9F-6BE47294C44E}" type="slidenum">
              <a:rPr lang="en-US" altLang="en-US" sz="1300" smtClean="0"/>
              <a:pPr eaLnBrk="1" hangingPunct="1"/>
              <a:t>87</a:t>
            </a:fld>
            <a:endParaRPr lang="en-US" altLang="en-US" sz="1300"/>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57928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25C61FB4-DDD8-4A8A-AF07-A5A8129F6672}" type="slidenum">
              <a:rPr lang="en-US" altLang="en-US" sz="1300" smtClean="0"/>
              <a:pPr eaLnBrk="1" hangingPunct="1"/>
              <a:t>88</a:t>
            </a:fld>
            <a:endParaRPr lang="en-US" altLang="en-US" sz="130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13952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13D7FD68-AA8B-4F73-A550-E2AFEA70B223}" type="slidenum">
              <a:rPr lang="en-US" smtClean="0"/>
              <a:pPr/>
              <a:t>8</a:t>
            </a:fld>
            <a:endParaRPr lang="en-US"/>
          </a:p>
        </p:txBody>
      </p:sp>
      <p:sp>
        <p:nvSpPr>
          <p:cNvPr id="571395" name="Rectangle 2"/>
          <p:cNvSpPr>
            <a:spLocks noGrp="1" noRot="1" noChangeAspect="1" noChangeArrowheads="1" noTextEdit="1"/>
          </p:cNvSpPr>
          <p:nvPr>
            <p:ph type="sldImg"/>
          </p:nvPr>
        </p:nvSpPr>
        <p:spPr>
          <a:xfrm>
            <a:off x="1257300" y="720725"/>
            <a:ext cx="4800600" cy="3600450"/>
          </a:xfrm>
          <a:ln/>
        </p:spPr>
      </p:sp>
      <p:sp>
        <p:nvSpPr>
          <p:cNvPr id="571396" name="Rectangle 3"/>
          <p:cNvSpPr>
            <a:spLocks noGrp="1" noChangeArrowheads="1"/>
          </p:cNvSpPr>
          <p:nvPr>
            <p:ph type="body" idx="1"/>
          </p:nvPr>
        </p:nvSpPr>
        <p:spPr>
          <a:noFill/>
          <a:ln/>
        </p:spPr>
        <p:txBody>
          <a:bodyPr/>
          <a:lstStyle/>
          <a:p>
            <a:r>
              <a:rPr lang="en-US" sz="1200" b="0" i="0" kern="1200" dirty="0" smtClean="0">
                <a:solidFill>
                  <a:schemeClr val="tx1"/>
                </a:solidFill>
                <a:effectLst/>
                <a:latin typeface="Times New Roman" pitchFamily="18" charset="0"/>
                <a:ea typeface="+mn-ea"/>
                <a:cs typeface="+mn-cs"/>
              </a:rPr>
              <a:t>Scott Chen: w25chen@uwaterloo.ca EIT 4006</a:t>
            </a:r>
          </a:p>
          <a:p>
            <a:r>
              <a:rPr lang="en-US" sz="1200" b="0" i="0" kern="1200" dirty="0" smtClean="0">
                <a:solidFill>
                  <a:schemeClr val="tx1"/>
                </a:solidFill>
                <a:effectLst/>
                <a:latin typeface="Times New Roman" pitchFamily="18" charset="0"/>
                <a:ea typeface="+mn-ea"/>
                <a:cs typeface="+mn-cs"/>
              </a:rPr>
              <a:t>Is going to start a company RF</a:t>
            </a:r>
          </a:p>
          <a:p>
            <a:r>
              <a:rPr lang="en-US" sz="1200" b="0" i="0" kern="1200" dirty="0" smtClean="0">
                <a:solidFill>
                  <a:schemeClr val="tx1"/>
                </a:solidFill>
                <a:effectLst/>
                <a:latin typeface="Times New Roman" pitchFamily="18" charset="0"/>
                <a:ea typeface="+mn-ea"/>
                <a:cs typeface="+mn-cs"/>
              </a:rPr>
              <a:t>High performance biomedical sensing, high frequency scanning</a:t>
            </a:r>
          </a:p>
          <a:p>
            <a:r>
              <a:rPr lang="en-US" sz="1200" b="0" i="0" kern="1200" dirty="0" smtClean="0">
                <a:solidFill>
                  <a:schemeClr val="tx1"/>
                </a:solidFill>
                <a:effectLst/>
                <a:latin typeface="Times New Roman" pitchFamily="18" charset="0"/>
                <a:ea typeface="+mn-ea"/>
                <a:cs typeface="+mn-cs"/>
              </a:rPr>
              <a:t>ECE 150, ECE155 also did</a:t>
            </a:r>
          </a:p>
          <a:p>
            <a:r>
              <a:rPr lang="en-US" sz="1200" b="0" i="0" kern="1200" dirty="0" smtClean="0">
                <a:solidFill>
                  <a:schemeClr val="tx1"/>
                </a:solidFill>
                <a:effectLst/>
                <a:latin typeface="Times New Roman" pitchFamily="18" charset="0"/>
                <a:ea typeface="+mn-ea"/>
                <a:cs typeface="+mn-cs"/>
              </a:rPr>
              <a:t>Call me Scott not professor</a:t>
            </a:r>
          </a:p>
          <a:p>
            <a:endParaRPr lang="en-US" sz="1200" b="0" i="0" kern="1200" dirty="0" smtClean="0">
              <a:solidFill>
                <a:schemeClr val="tx1"/>
              </a:solidFill>
              <a:effectLst/>
              <a:latin typeface="Times New Roman" pitchFamily="18" charset="0"/>
              <a:ea typeface="+mn-ea"/>
              <a:cs typeface="+mn-cs"/>
            </a:endParaRPr>
          </a:p>
          <a:p>
            <a:r>
              <a:rPr lang="en-US" sz="1200" b="0" i="0" kern="1200" dirty="0" smtClean="0">
                <a:solidFill>
                  <a:schemeClr val="tx1"/>
                </a:solidFill>
                <a:effectLst/>
                <a:latin typeface="Times New Roman" pitchFamily="18" charset="0"/>
                <a:ea typeface="+mn-ea"/>
                <a:cs typeface="+mn-cs"/>
              </a:rPr>
              <a:t>Bill</a:t>
            </a:r>
            <a:r>
              <a:rPr lang="en-US" sz="1200" b="0" i="0" kern="1200" baseline="0" dirty="0" smtClean="0">
                <a:solidFill>
                  <a:schemeClr val="tx1"/>
                </a:solidFill>
                <a:effectLst/>
                <a:latin typeface="Times New Roman" pitchFamily="18" charset="0"/>
                <a:ea typeface="+mn-ea"/>
                <a:cs typeface="+mn-cs"/>
              </a:rPr>
              <a:t> Bishop</a:t>
            </a:r>
          </a:p>
          <a:p>
            <a:r>
              <a:rPr lang="en-US" sz="1200" b="0" i="0" kern="1200" baseline="0" dirty="0" smtClean="0">
                <a:solidFill>
                  <a:schemeClr val="tx1"/>
                </a:solidFill>
                <a:effectLst/>
                <a:latin typeface="Times New Roman" pitchFamily="18" charset="0"/>
                <a:ea typeface="+mn-ea"/>
                <a:cs typeface="+mn-cs"/>
              </a:rPr>
              <a:t>First year advisor</a:t>
            </a:r>
          </a:p>
          <a:p>
            <a:endParaRPr lang="en-US" sz="1200" b="0" i="0" kern="1200" baseline="0" dirty="0" smtClean="0">
              <a:solidFill>
                <a:schemeClr val="tx1"/>
              </a:solidFill>
              <a:effectLst/>
              <a:latin typeface="Times New Roman" pitchFamily="18" charset="0"/>
              <a:ea typeface="+mn-ea"/>
              <a:cs typeface="+mn-cs"/>
            </a:endParaRPr>
          </a:p>
          <a:p>
            <a:r>
              <a:rPr lang="en-US" sz="1200" b="0" i="0" kern="1200" baseline="0" dirty="0" smtClean="0">
                <a:solidFill>
                  <a:schemeClr val="tx1"/>
                </a:solidFill>
                <a:effectLst/>
                <a:latin typeface="Times New Roman" pitchFamily="18" charset="0"/>
                <a:ea typeface="+mn-ea"/>
                <a:cs typeface="+mn-cs"/>
              </a:rPr>
              <a:t>WEEF TA’s</a:t>
            </a:r>
            <a:endParaRPr lang="en-US" sz="1200" b="0" i="0" kern="1200" dirty="0" smtClean="0">
              <a:solidFill>
                <a:schemeClr val="tx1"/>
              </a:solidFill>
              <a:effectLst/>
              <a:latin typeface="Times New Roman" pitchFamily="18" charset="0"/>
              <a:ea typeface="+mn-ea"/>
              <a:cs typeface="+mn-cs"/>
            </a:endParaRPr>
          </a:p>
          <a:p>
            <a:pPr eaLnBrk="1" hangingPunct="1"/>
            <a:endParaRPr lang="en-CA" dirty="0"/>
          </a:p>
        </p:txBody>
      </p:sp>
    </p:spTree>
    <p:extLst>
      <p:ext uri="{BB962C8B-B14F-4D97-AF65-F5344CB8AC3E}">
        <p14:creationId xmlns:p14="http://schemas.microsoft.com/office/powerpoint/2010/main" val="3526219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18104336-C014-4A16-AC89-1558B8FB191F}" type="slidenum">
              <a:rPr lang="en-US" altLang="en-US" sz="1300" smtClean="0"/>
              <a:pPr eaLnBrk="1" hangingPunct="1"/>
              <a:t>89</a:t>
            </a:fld>
            <a:endParaRPr lang="en-US" altLang="en-US" sz="1300"/>
          </a:p>
        </p:txBody>
      </p:sp>
      <p:sp>
        <p:nvSpPr>
          <p:cNvPr id="367619" name="Rectangle 2"/>
          <p:cNvSpPr>
            <a:spLocks noGrp="1" noRot="1" noChangeAspect="1" noChangeArrowheads="1" noTextEdit="1"/>
          </p:cNvSpPr>
          <p:nvPr>
            <p:ph type="sldImg"/>
          </p:nvPr>
        </p:nvSpPr>
        <p:spPr>
          <a:ln/>
        </p:spPr>
      </p:sp>
      <p:sp>
        <p:nvSpPr>
          <p:cNvPr id="367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76277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4557BFC7-1BAE-4CE7-8305-6FD59B166117}" type="slidenum">
              <a:rPr lang="en-US" altLang="en-US" sz="1300" smtClean="0"/>
              <a:pPr eaLnBrk="1" hangingPunct="1"/>
              <a:t>90</a:t>
            </a:fld>
            <a:endParaRPr lang="en-US" altLang="en-US" sz="1300"/>
          </a:p>
        </p:txBody>
      </p:sp>
      <p:sp>
        <p:nvSpPr>
          <p:cNvPr id="368643" name="Rectangle 2"/>
          <p:cNvSpPr>
            <a:spLocks noGrp="1" noRot="1" noChangeAspect="1" noChangeArrowheads="1" noTextEdit="1"/>
          </p:cNvSpPr>
          <p:nvPr>
            <p:ph type="sldImg"/>
          </p:nvPr>
        </p:nvSpPr>
        <p:spPr>
          <a:ln/>
        </p:spPr>
      </p:sp>
      <p:sp>
        <p:nvSpPr>
          <p:cNvPr id="368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196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A195CE82-4779-4766-9938-3AD9C9BBD060}" type="slidenum">
              <a:rPr lang="en-US" altLang="en-US" sz="1300" smtClean="0"/>
              <a:pPr eaLnBrk="1" hangingPunct="1"/>
              <a:t>91</a:t>
            </a:fld>
            <a:endParaRPr lang="en-US" altLang="en-US" sz="1300"/>
          </a:p>
        </p:txBody>
      </p:sp>
      <p:sp>
        <p:nvSpPr>
          <p:cNvPr id="369667" name="Rectangle 2"/>
          <p:cNvSpPr>
            <a:spLocks noGrp="1" noRot="1" noChangeAspect="1" noChangeArrowheads="1" noTextEdit="1"/>
          </p:cNvSpPr>
          <p:nvPr>
            <p:ph type="sldImg"/>
          </p:nvPr>
        </p:nvSpPr>
        <p:spPr>
          <a:ln/>
        </p:spPr>
      </p:sp>
      <p:sp>
        <p:nvSpPr>
          <p:cNvPr id="369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70639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75D75AE4-792D-4BDA-8857-E09337FA1088}" type="slidenum">
              <a:rPr lang="en-US" altLang="en-US" sz="1300" smtClean="0"/>
              <a:pPr eaLnBrk="1" hangingPunct="1"/>
              <a:t>92</a:t>
            </a:fld>
            <a:endParaRPr lang="en-US" altLang="en-US" sz="1300"/>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03491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B33D6CF9-F5B0-4D9B-9350-FE0E705B74D8}" type="slidenum">
              <a:rPr lang="en-US" altLang="en-US" sz="1300" smtClean="0"/>
              <a:pPr eaLnBrk="1" hangingPunct="1"/>
              <a:t>93</a:t>
            </a:fld>
            <a:endParaRPr lang="en-US" altLang="en-US" sz="1300"/>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8628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8C0FAA32-D4FB-46A7-98A8-74D8FE4DDE60}" type="slidenum">
              <a:rPr lang="en-US" altLang="en-US" sz="1300" smtClean="0"/>
              <a:pPr eaLnBrk="1" hangingPunct="1"/>
              <a:t>157</a:t>
            </a:fld>
            <a:endParaRPr lang="en-US" altLang="en-US" sz="1300"/>
          </a:p>
        </p:txBody>
      </p:sp>
      <p:sp>
        <p:nvSpPr>
          <p:cNvPr id="384003" name="Rectangle 2"/>
          <p:cNvSpPr>
            <a:spLocks noGrp="1" noRot="1" noChangeAspect="1" noChangeArrowheads="1" noTextEdit="1"/>
          </p:cNvSpPr>
          <p:nvPr>
            <p:ph type="sldImg"/>
          </p:nvPr>
        </p:nvSpPr>
        <p:spPr>
          <a:ln/>
        </p:spPr>
      </p:sp>
      <p:sp>
        <p:nvSpPr>
          <p:cNvPr id="384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943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A20080F5-688E-42EA-BDA7-0C58DAAF5009}" type="slidenum">
              <a:rPr lang="en-US" altLang="en-US" sz="1300" smtClean="0"/>
              <a:pPr eaLnBrk="1" hangingPunct="1"/>
              <a:t>158</a:t>
            </a:fld>
            <a:endParaRPr lang="en-US" altLang="en-US" sz="1300"/>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10648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8839075D-ECC8-412D-9D5B-6E2AA92CEDBD}" type="slidenum">
              <a:rPr lang="en-US" altLang="en-US" sz="1300" smtClean="0"/>
              <a:pPr eaLnBrk="1" hangingPunct="1"/>
              <a:t>161</a:t>
            </a:fld>
            <a:endParaRPr lang="en-US" altLang="en-US" sz="1300"/>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0327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C6C7548D-748D-42CA-BB87-62636411B071}" type="slidenum">
              <a:rPr lang="en-US" altLang="en-US" sz="1300" smtClean="0"/>
              <a:pPr eaLnBrk="1" hangingPunct="1"/>
              <a:t>162</a:t>
            </a:fld>
            <a:endParaRPr lang="en-US" altLang="en-US" sz="1300"/>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81819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6F00A5E2-5097-46ED-97F1-7447282D3523}" type="slidenum">
              <a:rPr lang="en-US" altLang="en-US" sz="1300" smtClean="0"/>
              <a:pPr eaLnBrk="1" hangingPunct="1"/>
              <a:t>164</a:t>
            </a:fld>
            <a:endParaRPr lang="en-US" altLang="en-US" sz="1300"/>
          </a:p>
        </p:txBody>
      </p:sp>
      <p:sp>
        <p:nvSpPr>
          <p:cNvPr id="390147" name="Rectangle 2"/>
          <p:cNvSpPr>
            <a:spLocks noGrp="1" noRot="1" noChangeAspect="1" noChangeArrowheads="1" noTextEdit="1"/>
          </p:cNvSpPr>
          <p:nvPr>
            <p:ph type="sldImg"/>
          </p:nvPr>
        </p:nvSpPr>
        <p:spPr>
          <a:ln/>
        </p:spPr>
      </p:sp>
      <p:sp>
        <p:nvSpPr>
          <p:cNvPr id="390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417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approached for</a:t>
            </a:r>
            <a:r>
              <a:rPr lang="en-US" baseline="0" dirty="0" smtClean="0"/>
              <a:t> any first year course</a:t>
            </a:r>
            <a:endParaRPr lang="en-US" dirty="0"/>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9</a:t>
            </a:fld>
            <a:endParaRPr lang="en-US"/>
          </a:p>
        </p:txBody>
      </p:sp>
    </p:spTree>
    <p:extLst>
      <p:ext uri="{BB962C8B-B14F-4D97-AF65-F5344CB8AC3E}">
        <p14:creationId xmlns:p14="http://schemas.microsoft.com/office/powerpoint/2010/main" val="84604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0E5B7B58-8E0B-4715-A336-504176BBF3CE}" type="slidenum">
              <a:rPr lang="en-US" altLang="en-US" sz="1300" smtClean="0"/>
              <a:pPr eaLnBrk="1" hangingPunct="1"/>
              <a:t>165</a:t>
            </a:fld>
            <a:endParaRPr lang="en-US" altLang="en-US" sz="1300"/>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9846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A97791C8-55EC-4901-9759-2AFF6CE93B90}" type="slidenum">
              <a:rPr lang="en-US" altLang="en-US" sz="1300" smtClean="0"/>
              <a:pPr eaLnBrk="1" hangingPunct="1"/>
              <a:t>166</a:t>
            </a:fld>
            <a:endParaRPr lang="en-US" altLang="en-US" sz="1300"/>
          </a:p>
        </p:txBody>
      </p:sp>
      <p:sp>
        <p:nvSpPr>
          <p:cNvPr id="392195" name="Rectangle 2"/>
          <p:cNvSpPr>
            <a:spLocks noGrp="1" noRot="1" noChangeAspect="1" noChangeArrowheads="1" noTextEdit="1"/>
          </p:cNvSpPr>
          <p:nvPr>
            <p:ph type="sldImg"/>
          </p:nvPr>
        </p:nvSpPr>
        <p:spPr>
          <a:ln/>
        </p:spPr>
      </p:sp>
      <p:sp>
        <p:nvSpPr>
          <p:cNvPr id="392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31502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42B65E25-C75E-4BFF-A03A-E05FE6708B82}" type="slidenum">
              <a:rPr lang="en-US" altLang="en-US" sz="1300" smtClean="0"/>
              <a:pPr eaLnBrk="1" hangingPunct="1"/>
              <a:t>168</a:t>
            </a:fld>
            <a:endParaRPr lang="en-US" altLang="en-US" sz="1300"/>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4890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F0074F9C-EB0A-40A6-9385-0E7658B6EB3A}" type="slidenum">
              <a:rPr lang="en-US" altLang="en-US" sz="1300" smtClean="0"/>
              <a:pPr eaLnBrk="1" hangingPunct="1"/>
              <a:t>170</a:t>
            </a:fld>
            <a:endParaRPr lang="en-US" altLang="en-US" sz="1300"/>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0141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p:cNvSpPr>
            <a:spLocks noGrp="1" noChangeArrowheads="1"/>
          </p:cNvSpPr>
          <p:nvPr>
            <p:ph type="sldNum" sz="quarter" idx="5"/>
          </p:nvPr>
        </p:nvSpPr>
        <p:spPr>
          <a:noFill/>
        </p:spPr>
        <p:txBody>
          <a:bodyPr/>
          <a:lstStyle/>
          <a:p>
            <a:fld id="{C88D7561-758C-404F-9E52-68CE0B02305C}" type="slidenum">
              <a:rPr lang="en-US" smtClean="0"/>
              <a:pPr/>
              <a:t>173</a:t>
            </a:fld>
            <a:endParaRPr 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1694080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p:spPr>
        <p:txBody>
          <a:bodyPr/>
          <a:lstStyle/>
          <a:p>
            <a:fld id="{584E5E6F-8A18-4AE2-A6F3-3F72757B6BE4}" type="slidenum">
              <a:rPr lang="en-US" smtClean="0"/>
              <a:pPr/>
              <a:t>174</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4006884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5" name="Rectangle 7"/>
          <p:cNvSpPr>
            <a:spLocks noGrp="1" noChangeArrowheads="1"/>
          </p:cNvSpPr>
          <p:nvPr>
            <p:ph type="sldNum" sz="quarter" idx="5"/>
          </p:nvPr>
        </p:nvSpPr>
        <p:spPr>
          <a:noFill/>
        </p:spPr>
        <p:txBody>
          <a:bodyPr/>
          <a:lstStyle/>
          <a:p>
            <a:fld id="{63D00CF9-91B5-48A8-89AA-491503948AFB}" type="slidenum">
              <a:rPr lang="en-US" smtClean="0"/>
              <a:pPr/>
              <a:t>217</a:t>
            </a:fld>
            <a:endParaRPr lang="en-US"/>
          </a:p>
        </p:txBody>
      </p:sp>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3" name="Rectangle 7"/>
          <p:cNvSpPr>
            <a:spLocks noGrp="1" noChangeArrowheads="1"/>
          </p:cNvSpPr>
          <p:nvPr>
            <p:ph type="sldNum" sz="quarter" idx="5"/>
          </p:nvPr>
        </p:nvSpPr>
        <p:spPr>
          <a:noFill/>
        </p:spPr>
        <p:txBody>
          <a:bodyPr/>
          <a:lstStyle/>
          <a:p>
            <a:fld id="{22B2168B-910A-40AA-8E50-B930C445D52D}" type="slidenum">
              <a:rPr lang="en-US" smtClean="0"/>
              <a:pPr/>
              <a:t>222</a:t>
            </a:fld>
            <a:endParaRPr lang="en-US"/>
          </a:p>
        </p:txBody>
      </p:sp>
      <p:sp>
        <p:nvSpPr>
          <p:cNvPr id="781314" name="Rectangle 2"/>
          <p:cNvSpPr>
            <a:spLocks noGrp="1" noRot="1" noChangeAspect="1" noChangeArrowheads="1" noTextEdit="1"/>
          </p:cNvSpPr>
          <p:nvPr>
            <p:ph type="sldImg"/>
          </p:nvPr>
        </p:nvSpPr>
        <p:spPr>
          <a:ln/>
        </p:spPr>
      </p:sp>
      <p:sp>
        <p:nvSpPr>
          <p:cNvPr id="781315"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1" name="Rectangle 7"/>
          <p:cNvSpPr>
            <a:spLocks noGrp="1" noChangeArrowheads="1"/>
          </p:cNvSpPr>
          <p:nvPr>
            <p:ph type="sldNum" sz="quarter" idx="5"/>
          </p:nvPr>
        </p:nvSpPr>
        <p:spPr>
          <a:noFill/>
        </p:spPr>
        <p:txBody>
          <a:bodyPr/>
          <a:lstStyle/>
          <a:p>
            <a:fld id="{6EBFACD7-3D39-4CAA-BD16-658EE0E71673}" type="slidenum">
              <a:rPr lang="en-US" smtClean="0"/>
              <a:pPr/>
              <a:t>224</a:t>
            </a:fld>
            <a:endParaRPr lang="en-US"/>
          </a:p>
        </p:txBody>
      </p:sp>
      <p:sp>
        <p:nvSpPr>
          <p:cNvPr id="783362" name="Rectangle 2"/>
          <p:cNvSpPr>
            <a:spLocks noGrp="1" noRot="1" noChangeAspect="1" noChangeArrowheads="1" noTextEdit="1"/>
          </p:cNvSpPr>
          <p:nvPr>
            <p:ph type="sldImg"/>
          </p:nvPr>
        </p:nvSpPr>
        <p:spPr>
          <a:ln/>
        </p:spPr>
      </p:sp>
      <p:sp>
        <p:nvSpPr>
          <p:cNvPr id="783363"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7"/>
          <p:cNvSpPr>
            <a:spLocks noGrp="1" noChangeArrowheads="1"/>
          </p:cNvSpPr>
          <p:nvPr>
            <p:ph type="sldNum" sz="quarter" idx="5"/>
          </p:nvPr>
        </p:nvSpPr>
        <p:spPr>
          <a:noFill/>
        </p:spPr>
        <p:txBody>
          <a:bodyPr/>
          <a:lstStyle/>
          <a:p>
            <a:fld id="{96F18DC9-0940-4055-8017-F349A153D264}" type="slidenum">
              <a:rPr lang="en-US" smtClean="0"/>
              <a:pPr/>
              <a:t>225</a:t>
            </a:fld>
            <a:endParaRPr lang="en-US"/>
          </a:p>
        </p:txBody>
      </p:sp>
      <p:sp>
        <p:nvSpPr>
          <p:cNvPr id="785410" name="Rectangle 2"/>
          <p:cNvSpPr>
            <a:spLocks noGrp="1" noRot="1" noChangeAspect="1" noChangeArrowheads="1" noTextEdit="1"/>
          </p:cNvSpPr>
          <p:nvPr>
            <p:ph type="sldImg"/>
          </p:nvPr>
        </p:nvSpPr>
        <p:spPr>
          <a:ln/>
        </p:spPr>
      </p:sp>
      <p:sp>
        <p:nvSpPr>
          <p:cNvPr id="785411"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13D7FD68-AA8B-4F73-A550-E2AFEA70B223}" type="slidenum">
              <a:rPr lang="en-US" smtClean="0"/>
              <a:pPr/>
              <a:t>10</a:t>
            </a:fld>
            <a:endParaRPr lang="en-US"/>
          </a:p>
        </p:txBody>
      </p:sp>
      <p:sp>
        <p:nvSpPr>
          <p:cNvPr id="571395" name="Rectangle 2"/>
          <p:cNvSpPr>
            <a:spLocks noGrp="1" noRot="1" noChangeAspect="1" noChangeArrowheads="1" noTextEdit="1"/>
          </p:cNvSpPr>
          <p:nvPr>
            <p:ph type="sldImg"/>
          </p:nvPr>
        </p:nvSpPr>
        <p:spPr>
          <a:xfrm>
            <a:off x="1257300" y="720725"/>
            <a:ext cx="4800600" cy="3600450"/>
          </a:xfrm>
          <a:ln/>
        </p:spPr>
      </p:sp>
      <p:sp>
        <p:nvSpPr>
          <p:cNvPr id="571396"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1392088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7"/>
          <p:cNvSpPr>
            <a:spLocks noGrp="1" noChangeArrowheads="1"/>
          </p:cNvSpPr>
          <p:nvPr>
            <p:ph type="sldNum" sz="quarter" idx="5"/>
          </p:nvPr>
        </p:nvSpPr>
        <p:spPr>
          <a:noFill/>
        </p:spPr>
        <p:txBody>
          <a:bodyPr/>
          <a:lstStyle/>
          <a:p>
            <a:fld id="{77009B30-8A55-42DA-A16C-219858A5BD52}" type="slidenum">
              <a:rPr lang="en-US" smtClean="0"/>
              <a:pPr/>
              <a:t>226</a:t>
            </a:fld>
            <a:endParaRPr lang="en-US"/>
          </a:p>
        </p:txBody>
      </p:sp>
      <p:sp>
        <p:nvSpPr>
          <p:cNvPr id="787458" name="Rectangle 2"/>
          <p:cNvSpPr>
            <a:spLocks noGrp="1" noRot="1" noChangeAspect="1" noChangeArrowheads="1" noTextEdit="1"/>
          </p:cNvSpPr>
          <p:nvPr>
            <p:ph type="sldImg"/>
          </p:nvPr>
        </p:nvSpPr>
        <p:spPr>
          <a:ln/>
        </p:spPr>
      </p:sp>
      <p:sp>
        <p:nvSpPr>
          <p:cNvPr id="787459"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5" name="Rectangle 7"/>
          <p:cNvSpPr>
            <a:spLocks noGrp="1" noChangeArrowheads="1"/>
          </p:cNvSpPr>
          <p:nvPr>
            <p:ph type="sldNum" sz="quarter" idx="5"/>
          </p:nvPr>
        </p:nvSpPr>
        <p:spPr>
          <a:noFill/>
        </p:spPr>
        <p:txBody>
          <a:bodyPr/>
          <a:lstStyle/>
          <a:p>
            <a:fld id="{2682B0C6-4B76-414B-A424-AAE4B8324B6A}" type="slidenum">
              <a:rPr lang="en-US" smtClean="0"/>
              <a:pPr/>
              <a:t>227</a:t>
            </a:fld>
            <a:endParaRPr lang="en-US"/>
          </a:p>
        </p:txBody>
      </p:sp>
      <p:sp>
        <p:nvSpPr>
          <p:cNvPr id="789506" name="Rectangle 2"/>
          <p:cNvSpPr>
            <a:spLocks noGrp="1" noRot="1" noChangeAspect="1" noChangeArrowheads="1" noTextEdit="1"/>
          </p:cNvSpPr>
          <p:nvPr>
            <p:ph type="sldImg"/>
          </p:nvPr>
        </p:nvSpPr>
        <p:spPr>
          <a:ln/>
        </p:spPr>
      </p:sp>
      <p:sp>
        <p:nvSpPr>
          <p:cNvPr id="789507"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7" name="Rectangle 7"/>
          <p:cNvSpPr>
            <a:spLocks noGrp="1" noChangeArrowheads="1"/>
          </p:cNvSpPr>
          <p:nvPr>
            <p:ph type="sldNum" sz="quarter" idx="5"/>
          </p:nvPr>
        </p:nvSpPr>
        <p:spPr>
          <a:noFill/>
        </p:spPr>
        <p:txBody>
          <a:bodyPr/>
          <a:lstStyle/>
          <a:p>
            <a:fld id="{4B66DFC2-1844-4ED7-9408-F72617F8AC41}" type="slidenum">
              <a:rPr lang="en-US" smtClean="0"/>
              <a:pPr/>
              <a:t>238</a:t>
            </a:fld>
            <a:endParaRPr lang="en-US"/>
          </a:p>
        </p:txBody>
      </p:sp>
      <p:sp>
        <p:nvSpPr>
          <p:cNvPr id="797698" name="Rectangle 2"/>
          <p:cNvSpPr>
            <a:spLocks noGrp="1" noRot="1" noChangeAspect="1" noChangeArrowheads="1" noTextEdit="1"/>
          </p:cNvSpPr>
          <p:nvPr>
            <p:ph type="sldImg"/>
          </p:nvPr>
        </p:nvSpPr>
        <p:spPr>
          <a:ln/>
        </p:spPr>
      </p:sp>
      <p:sp>
        <p:nvSpPr>
          <p:cNvPr id="797699" name="Rectangle 3"/>
          <p:cNvSpPr>
            <a:spLocks noGrp="1" noChangeArrowheads="1"/>
          </p:cNvSpPr>
          <p:nvPr>
            <p:ph type="body" idx="1"/>
          </p:nvPr>
        </p:nvSpPr>
        <p:spPr>
          <a:noFill/>
          <a:ln/>
        </p:spPr>
        <p:txBody>
          <a:bodyPr/>
          <a:lstStyle/>
          <a:p>
            <a:pPr eaLnBrk="1" hangingPunct="1"/>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FDF35830-4366-4F11-AC31-1036BB107CC1}" type="slidenum">
              <a:rPr lang="en-US" altLang="en-US" sz="1300" smtClean="0"/>
              <a:pPr eaLnBrk="1" hangingPunct="1"/>
              <a:t>308</a:t>
            </a:fld>
            <a:endParaRPr lang="en-US" altLang="en-US" sz="1300"/>
          </a:p>
        </p:txBody>
      </p:sp>
      <p:sp>
        <p:nvSpPr>
          <p:cNvPr id="376835" name="Rectangle 2"/>
          <p:cNvSpPr>
            <a:spLocks noGrp="1" noRot="1" noChangeAspect="1" noChangeArrowheads="1" noTextEdit="1"/>
          </p:cNvSpPr>
          <p:nvPr>
            <p:ph type="sldImg"/>
          </p:nvPr>
        </p:nvSpPr>
        <p:spPr>
          <a:ln/>
        </p:spPr>
      </p:sp>
      <p:sp>
        <p:nvSpPr>
          <p:cNvPr id="376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0BAFC478-2551-4E92-B59A-F5E6612F9914}" type="slidenum">
              <a:rPr lang="en-US" altLang="en-US" sz="1300" smtClean="0"/>
              <a:pPr eaLnBrk="1" hangingPunct="1"/>
              <a:t>310</a:t>
            </a:fld>
            <a:endParaRPr lang="en-US" altLang="en-US" sz="1300"/>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a:solidFill>
                  <a:schemeClr val="tx1"/>
                </a:solidFill>
                <a:latin typeface="Times New Roman" pitchFamily="18" charset="0"/>
              </a:defRPr>
            </a:lvl1pPr>
            <a:lvl2pPr marL="742950" indent="-285750" defTabSz="966788" eaLnBrk="0" hangingPunct="0">
              <a:defRPr sz="1400">
                <a:solidFill>
                  <a:schemeClr val="tx1"/>
                </a:solidFill>
                <a:latin typeface="Times New Roman" pitchFamily="18" charset="0"/>
              </a:defRPr>
            </a:lvl2pPr>
            <a:lvl3pPr marL="1143000" indent="-228600" defTabSz="966788" eaLnBrk="0" hangingPunct="0">
              <a:defRPr sz="1400">
                <a:solidFill>
                  <a:schemeClr val="tx1"/>
                </a:solidFill>
                <a:latin typeface="Times New Roman" pitchFamily="18" charset="0"/>
              </a:defRPr>
            </a:lvl3pPr>
            <a:lvl4pPr marL="1600200" indent="-228600" defTabSz="966788" eaLnBrk="0" hangingPunct="0">
              <a:defRPr sz="1400">
                <a:solidFill>
                  <a:schemeClr val="tx1"/>
                </a:solidFill>
                <a:latin typeface="Times New Roman" pitchFamily="18" charset="0"/>
              </a:defRPr>
            </a:lvl4pPr>
            <a:lvl5pPr marL="2057400" indent="-228600" defTabSz="966788" eaLnBrk="0" hangingPunct="0">
              <a:defRPr sz="1400">
                <a:solidFill>
                  <a:schemeClr val="tx1"/>
                </a:solidFill>
                <a:latin typeface="Times New Roman" pitchFamily="18" charset="0"/>
              </a:defRPr>
            </a:lvl5pPr>
            <a:lvl6pPr marL="2514600" indent="-228600" defTabSz="966788" eaLnBrk="0" fontAlgn="base" hangingPunct="0">
              <a:spcBef>
                <a:spcPct val="0"/>
              </a:spcBef>
              <a:spcAft>
                <a:spcPct val="0"/>
              </a:spcAft>
              <a:defRPr sz="1400">
                <a:solidFill>
                  <a:schemeClr val="tx1"/>
                </a:solidFill>
                <a:latin typeface="Times New Roman" pitchFamily="18" charset="0"/>
              </a:defRPr>
            </a:lvl6pPr>
            <a:lvl7pPr marL="2971800" indent="-228600" defTabSz="966788" eaLnBrk="0" fontAlgn="base" hangingPunct="0">
              <a:spcBef>
                <a:spcPct val="0"/>
              </a:spcBef>
              <a:spcAft>
                <a:spcPct val="0"/>
              </a:spcAft>
              <a:defRPr sz="1400">
                <a:solidFill>
                  <a:schemeClr val="tx1"/>
                </a:solidFill>
                <a:latin typeface="Times New Roman" pitchFamily="18" charset="0"/>
              </a:defRPr>
            </a:lvl7pPr>
            <a:lvl8pPr marL="3429000" indent="-228600" defTabSz="966788" eaLnBrk="0" fontAlgn="base" hangingPunct="0">
              <a:spcBef>
                <a:spcPct val="0"/>
              </a:spcBef>
              <a:spcAft>
                <a:spcPct val="0"/>
              </a:spcAft>
              <a:defRPr sz="1400">
                <a:solidFill>
                  <a:schemeClr val="tx1"/>
                </a:solidFill>
                <a:latin typeface="Times New Roman" pitchFamily="18" charset="0"/>
              </a:defRPr>
            </a:lvl8pPr>
            <a:lvl9pPr marL="3886200" indent="-228600" defTabSz="966788" eaLnBrk="0" fontAlgn="base" hangingPunct="0">
              <a:spcBef>
                <a:spcPct val="0"/>
              </a:spcBef>
              <a:spcAft>
                <a:spcPct val="0"/>
              </a:spcAft>
              <a:defRPr sz="1400">
                <a:solidFill>
                  <a:schemeClr val="tx1"/>
                </a:solidFill>
                <a:latin typeface="Times New Roman" pitchFamily="18" charset="0"/>
              </a:defRPr>
            </a:lvl9pPr>
          </a:lstStyle>
          <a:p>
            <a:pPr eaLnBrk="1" hangingPunct="1"/>
            <a:fld id="{E74530BD-E14B-4C0F-8C35-A8039B156CD8}" type="slidenum">
              <a:rPr lang="en-US" altLang="en-US" sz="1300" smtClean="0"/>
              <a:pPr eaLnBrk="1" hangingPunct="1"/>
              <a:t>311</a:t>
            </a:fld>
            <a:endParaRPr lang="en-US" altLang="en-US" sz="1300"/>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Engineering</a:t>
            </a:r>
            <a:r>
              <a:rPr lang="en-US" baseline="0" dirty="0" smtClean="0"/>
              <a:t> design week: this semester or next in teams of 4 or 6 participating in 6 consecutive design week</a:t>
            </a:r>
          </a:p>
          <a:p>
            <a:r>
              <a:rPr lang="en-US" baseline="0" dirty="0" smtClean="0"/>
              <a:t>Apply engineering knowledge </a:t>
            </a:r>
            <a:r>
              <a:rPr lang="en-US" baseline="0" dirty="0" err="1" smtClean="0"/>
              <a:t>ther</a:t>
            </a:r>
            <a:r>
              <a:rPr lang="en-US" baseline="0" dirty="0" smtClean="0"/>
              <a:t>. ECE 190 helps in there direction. Get better team dynamics and get to know the classmates. Assemble your team team dynamically.</a:t>
            </a:r>
          </a:p>
        </p:txBody>
      </p:sp>
      <p:sp>
        <p:nvSpPr>
          <p:cNvPr id="4" name="Slide Number Placeholder 3"/>
          <p:cNvSpPr>
            <a:spLocks noGrp="1"/>
          </p:cNvSpPr>
          <p:nvPr>
            <p:ph type="sldNum" sz="quarter" idx="10"/>
          </p:nvPr>
        </p:nvSpPr>
        <p:spPr/>
        <p:txBody>
          <a:bodyPr/>
          <a:lstStyle/>
          <a:p>
            <a:pPr>
              <a:defRPr/>
            </a:pPr>
            <a:fld id="{CAAE4489-E483-4701-872B-C98C7E5C753E}" type="slidenum">
              <a:rPr lang="en-US" smtClean="0"/>
              <a:pPr>
                <a:defRPr/>
              </a:pPr>
              <a:t>11</a:t>
            </a:fld>
            <a:endParaRPr lang="en-US"/>
          </a:p>
        </p:txBody>
      </p:sp>
    </p:spTree>
    <p:extLst>
      <p:ext uri="{BB962C8B-B14F-4D97-AF65-F5344CB8AC3E}">
        <p14:creationId xmlns:p14="http://schemas.microsoft.com/office/powerpoint/2010/main" val="594917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256D6152-17B6-4BB9-B74F-A3C6000B4ABE}" type="slidenum">
              <a:rPr lang="en-US" smtClean="0"/>
              <a:pPr/>
              <a:t>12</a:t>
            </a:fld>
            <a:endParaRPr lang="en-US" dirty="0"/>
          </a:p>
        </p:txBody>
      </p:sp>
      <p:sp>
        <p:nvSpPr>
          <p:cNvPr id="573443" name="Rectangle 2"/>
          <p:cNvSpPr>
            <a:spLocks noGrp="1" noRot="1" noChangeAspect="1" noChangeArrowheads="1" noTextEdit="1"/>
          </p:cNvSpPr>
          <p:nvPr>
            <p:ph type="sldImg"/>
          </p:nvPr>
        </p:nvSpPr>
        <p:spPr>
          <a:xfrm>
            <a:off x="1257300" y="720725"/>
            <a:ext cx="4800600" cy="3600450"/>
          </a:xfrm>
          <a:ln/>
        </p:spPr>
      </p:sp>
      <p:sp>
        <p:nvSpPr>
          <p:cNvPr id="573444" name="Rectangle 3"/>
          <p:cNvSpPr>
            <a:spLocks noGrp="1" noChangeArrowheads="1"/>
          </p:cNvSpPr>
          <p:nvPr>
            <p:ph type="body" idx="1"/>
          </p:nvPr>
        </p:nvSpPr>
        <p:spPr>
          <a:noFill/>
          <a:ln/>
        </p:spPr>
        <p:txBody>
          <a:bodyPr/>
          <a:lstStyle/>
          <a:p>
            <a:pPr eaLnBrk="1" hangingPunct="1"/>
            <a:r>
              <a:rPr lang="en-CA" dirty="0" smtClean="0"/>
              <a:t>Buy the textbook. The professional engineering exam is after 3 years of graduating and this book</a:t>
            </a:r>
            <a:r>
              <a:rPr lang="en-CA" baseline="0" dirty="0" smtClean="0"/>
              <a:t> has all that info. You will become a certified engineer in all of </a:t>
            </a:r>
            <a:r>
              <a:rPr lang="en-CA" baseline="0" dirty="0" err="1" smtClean="0"/>
              <a:t>canada</a:t>
            </a:r>
            <a:r>
              <a:rPr lang="en-CA" baseline="0" dirty="0" smtClean="0"/>
              <a:t>. More important after you graduate</a:t>
            </a:r>
            <a:endParaRPr lang="en-CA" dirty="0"/>
          </a:p>
        </p:txBody>
      </p:sp>
    </p:spTree>
    <p:extLst>
      <p:ext uri="{BB962C8B-B14F-4D97-AF65-F5344CB8AC3E}">
        <p14:creationId xmlns:p14="http://schemas.microsoft.com/office/powerpoint/2010/main" val="50300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E40C947F-4205-4816-81FE-5E5E5B1DCB76}" type="slidenum">
              <a:rPr lang="en-US" smtClean="0"/>
              <a:pPr/>
              <a:t>14</a:t>
            </a:fld>
            <a:endParaRPr lang="en-US"/>
          </a:p>
        </p:txBody>
      </p:sp>
      <p:sp>
        <p:nvSpPr>
          <p:cNvPr id="575491" name="Rectangle 2"/>
          <p:cNvSpPr>
            <a:spLocks noGrp="1" noRot="1" noChangeAspect="1" noChangeArrowheads="1" noTextEdit="1"/>
          </p:cNvSpPr>
          <p:nvPr>
            <p:ph type="sldImg"/>
          </p:nvPr>
        </p:nvSpPr>
        <p:spPr>
          <a:xfrm>
            <a:off x="1257300" y="720725"/>
            <a:ext cx="4800600" cy="3600450"/>
          </a:xfrm>
          <a:ln/>
        </p:spPr>
      </p:sp>
      <p:sp>
        <p:nvSpPr>
          <p:cNvPr id="575492" name="Rectangle 3"/>
          <p:cNvSpPr>
            <a:spLocks noGrp="1" noChangeArrowheads="1"/>
          </p:cNvSpPr>
          <p:nvPr>
            <p:ph type="body" idx="1"/>
          </p:nvPr>
        </p:nvSpPr>
        <p:spPr>
          <a:noFill/>
          <a:ln/>
        </p:spPr>
        <p:txBody>
          <a:bodyPr/>
          <a:lstStyle/>
          <a:p>
            <a:pPr eaLnBrk="1" hangingPunct="1"/>
            <a:r>
              <a:rPr lang="en-CA" b="0" dirty="0" smtClean="0"/>
              <a:t>First co-op session</a:t>
            </a:r>
            <a:r>
              <a:rPr lang="en-CA" b="0" baseline="0" dirty="0" smtClean="0"/>
              <a:t> next Thursday(11</a:t>
            </a:r>
            <a:r>
              <a:rPr lang="en-CA" b="0" baseline="30000" dirty="0" smtClean="0"/>
              <a:t>th</a:t>
            </a:r>
            <a:r>
              <a:rPr lang="en-CA" b="0" baseline="0" dirty="0" smtClean="0"/>
              <a:t> September)</a:t>
            </a:r>
          </a:p>
          <a:p>
            <a:pPr eaLnBrk="1" hangingPunct="1"/>
            <a:r>
              <a:rPr lang="en-US" sz="1200" b="0" dirty="0" smtClean="0">
                <a:effectLst/>
                <a:latin typeface="Calibri"/>
                <a:ea typeface="Times New Roman"/>
                <a:cs typeface="Calibri"/>
              </a:rPr>
              <a:t>Team Activity 1: Characteristics of Engineers:</a:t>
            </a:r>
            <a:r>
              <a:rPr lang="en-US" sz="1200" b="0" baseline="0" dirty="0" smtClean="0">
                <a:effectLst/>
                <a:latin typeface="Calibri"/>
                <a:ea typeface="Times New Roman"/>
                <a:cs typeface="Calibri"/>
              </a:rPr>
              <a:t> engineering design activities</a:t>
            </a:r>
          </a:p>
          <a:p>
            <a:pPr eaLnBrk="1" hangingPunct="1"/>
            <a:endParaRPr lang="en-CA" b="0" dirty="0"/>
          </a:p>
        </p:txBody>
      </p:sp>
    </p:spTree>
    <p:extLst>
      <p:ext uri="{BB962C8B-B14F-4D97-AF65-F5344CB8AC3E}">
        <p14:creationId xmlns:p14="http://schemas.microsoft.com/office/powerpoint/2010/main" val="194365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244" name="Rectangle 4"/>
          <p:cNvSpPr>
            <a:spLocks noGrp="1" noChangeArrowheads="1"/>
          </p:cNvSpPr>
          <p:nvPr>
            <p:ph type="ctrTitle"/>
          </p:nvPr>
        </p:nvSpPr>
        <p:spPr>
          <a:xfrm>
            <a:off x="685800" y="1219201"/>
            <a:ext cx="7772400" cy="1470025"/>
          </a:xfrm>
        </p:spPr>
        <p:txBody>
          <a:bodyPr/>
          <a:lstStyle>
            <a:lvl1pPr>
              <a:defRPr sz="3200" baseline="0">
                <a:solidFill>
                  <a:schemeClr val="accent1">
                    <a:lumMod val="75000"/>
                  </a:schemeClr>
                </a:solidFill>
                <a:effectLst/>
              </a:defRPr>
            </a:lvl1pPr>
          </a:lstStyle>
          <a:p>
            <a:r>
              <a:rPr lang="en-US" dirty="0"/>
              <a:t>Click to edit Master title style</a:t>
            </a:r>
          </a:p>
        </p:txBody>
      </p:sp>
      <p:sp>
        <p:nvSpPr>
          <p:cNvPr id="10245" name="Rectangle 5"/>
          <p:cNvSpPr>
            <a:spLocks noGrp="1" noChangeArrowheads="1"/>
          </p:cNvSpPr>
          <p:nvPr>
            <p:ph type="subTitle" idx="1"/>
          </p:nvPr>
        </p:nvSpPr>
        <p:spPr>
          <a:xfrm>
            <a:off x="1295400" y="3048000"/>
            <a:ext cx="6477000" cy="1752600"/>
          </a:xfrm>
        </p:spPr>
        <p:txBody>
          <a:bodyPr/>
          <a:lstStyle>
            <a:lvl1pPr marL="0" indent="0" algn="ctr">
              <a:buFontTx/>
              <a:buNone/>
              <a:defRPr sz="2400" b="1">
                <a:effectLst/>
                <a:latin typeface="Calibri" pitchFamily="34" charset="0"/>
                <a:cs typeface="Gotham Medium" pitchFamily="50" charset="0"/>
              </a:defRPr>
            </a:lvl1pPr>
          </a:lstStyle>
          <a:p>
            <a:r>
              <a:rPr lang="en-US" dirty="0"/>
              <a:t>Click to edit Master subtitle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7807" y="344666"/>
            <a:ext cx="3888386" cy="31714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609600"/>
          </a:xfrm>
        </p:spPr>
        <p:txBody>
          <a:bodyPr/>
          <a:lstStyle/>
          <a:p>
            <a:r>
              <a:rPr lang="en-US"/>
              <a:t>Click to edit Master title style</a:t>
            </a:r>
          </a:p>
        </p:txBody>
      </p:sp>
      <p:sp>
        <p:nvSpPr>
          <p:cNvPr id="3" name="SmartArt Placeholder 2"/>
          <p:cNvSpPr>
            <a:spLocks noGrp="1"/>
          </p:cNvSpPr>
          <p:nvPr>
            <p:ph type="dgm" idx="1"/>
          </p:nvPr>
        </p:nvSpPr>
        <p:spPr>
          <a:xfrm>
            <a:off x="304800" y="1066800"/>
            <a:ext cx="8534400" cy="510540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1949D29A-574A-4671-BBC5-0CAED9F05EE5}"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r>
              <a:rPr lang="en-US"/>
              <a:t>September 1, 2017</a:t>
            </a:r>
          </a:p>
        </p:txBody>
      </p:sp>
    </p:spTree>
    <p:extLst>
      <p:ext uri="{BB962C8B-B14F-4D97-AF65-F5344CB8AC3E}">
        <p14:creationId xmlns:p14="http://schemas.microsoft.com/office/powerpoint/2010/main" val="240194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0" y="152400"/>
            <a:ext cx="8534400" cy="609600"/>
          </a:xfrm>
        </p:spPr>
        <p:txBody>
          <a:bodyPr/>
          <a:lstStyle/>
          <a:p>
            <a:r>
              <a:rPr lang="en-US"/>
              <a:t>Click to edit Master title style</a:t>
            </a:r>
            <a:endParaRPr lang="en-CA"/>
          </a:p>
        </p:txBody>
      </p:sp>
      <p:sp>
        <p:nvSpPr>
          <p:cNvPr id="3" name="Content Placeholder 2"/>
          <p:cNvSpPr>
            <a:spLocks noGrp="1"/>
          </p:cNvSpPr>
          <p:nvPr>
            <p:ph sz="quarter" idx="1"/>
          </p:nvPr>
        </p:nvSpPr>
        <p:spPr>
          <a:xfrm>
            <a:off x="304800" y="1066800"/>
            <a:ext cx="4191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648200" y="1066800"/>
            <a:ext cx="4191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304800" y="3695700"/>
            <a:ext cx="4191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4648200" y="3695700"/>
            <a:ext cx="4191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Footer Placeholder 6"/>
          <p:cNvSpPr>
            <a:spLocks noGrp="1"/>
          </p:cNvSpPr>
          <p:nvPr>
            <p:ph type="ftr" sz="quarter" idx="10"/>
          </p:nvPr>
        </p:nvSpPr>
        <p:spPr>
          <a:xfrm>
            <a:off x="1524000" y="6400800"/>
            <a:ext cx="6096000" cy="228600"/>
          </a:xfrm>
        </p:spPr>
        <p:txBody>
          <a:bodyPr/>
          <a:lstStyle>
            <a:lvl1pPr>
              <a:defRPr/>
            </a:lvl1pPr>
          </a:lstStyle>
          <a:p>
            <a:r>
              <a:rPr lang="en-CA"/>
              <a:t>ECE 190: Engineering Profession and Practice</a:t>
            </a:r>
            <a:endParaRPr lang="en-US"/>
          </a:p>
        </p:txBody>
      </p:sp>
      <p:sp>
        <p:nvSpPr>
          <p:cNvPr id="8" name="Slide Number Placeholder 7"/>
          <p:cNvSpPr>
            <a:spLocks noGrp="1"/>
          </p:cNvSpPr>
          <p:nvPr>
            <p:ph type="sldNum" sz="quarter" idx="11"/>
          </p:nvPr>
        </p:nvSpPr>
        <p:spPr>
          <a:xfrm>
            <a:off x="7772400" y="6400800"/>
            <a:ext cx="1143000" cy="228600"/>
          </a:xfrm>
        </p:spPr>
        <p:txBody>
          <a:bodyPr/>
          <a:lstStyle>
            <a:lvl1pPr>
              <a:defRPr/>
            </a:lvl1pPr>
          </a:lstStyle>
          <a:p>
            <a:fld id="{EFC97B74-F4DA-4FF7-8E00-A80ECE594146}" type="slidenum">
              <a:rPr lang="en-US"/>
              <a:pPr/>
              <a:t>‹#›</a:t>
            </a:fld>
            <a:endParaRPr lang="en-US"/>
          </a:p>
        </p:txBody>
      </p:sp>
      <p:sp>
        <p:nvSpPr>
          <p:cNvPr id="9" name="Date Placeholder 8"/>
          <p:cNvSpPr>
            <a:spLocks noGrp="1"/>
          </p:cNvSpPr>
          <p:nvPr>
            <p:ph type="dt" sz="half" idx="12"/>
          </p:nvPr>
        </p:nvSpPr>
        <p:spPr>
          <a:xfrm>
            <a:off x="228600" y="6400800"/>
            <a:ext cx="1143000" cy="228600"/>
          </a:xfrm>
        </p:spPr>
        <p:txBody>
          <a:bodyPr/>
          <a:lstStyle>
            <a:lvl1pPr>
              <a:defRPr/>
            </a:lvl1pPr>
          </a:lstStyle>
          <a:p>
            <a:r>
              <a:rPr lang="en-US"/>
              <a:t>September 1, 2017</a:t>
            </a:r>
          </a:p>
        </p:txBody>
      </p:sp>
    </p:spTree>
    <p:extLst>
      <p:ext uri="{BB962C8B-B14F-4D97-AF65-F5344CB8AC3E}">
        <p14:creationId xmlns:p14="http://schemas.microsoft.com/office/powerpoint/2010/main" val="10630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2pPr>
              <a:spcBef>
                <a:spcPts val="600"/>
              </a:spcBef>
              <a:spcAft>
                <a:spcPts val="600"/>
              </a:spcAft>
              <a:defRPr/>
            </a:lvl2pPr>
            <a:lvl3pPr>
              <a:spcBef>
                <a:spcPts val="600"/>
              </a:spcBef>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ln/>
        </p:spPr>
        <p:txBody>
          <a:bodyPr/>
          <a:lstStyle>
            <a:lvl1pPr>
              <a:defRPr sz="1200">
                <a:latin typeface="+mn-lt"/>
              </a:defRPr>
            </a:lvl1pPr>
          </a:lstStyle>
          <a:p>
            <a:pPr>
              <a:defRPr/>
            </a:pPr>
            <a:r>
              <a:rPr lang="en-CA"/>
              <a:t>ECE 190: Engineering Profession and Practice</a:t>
            </a:r>
            <a:endParaRPr lang="en-US" dirty="0"/>
          </a:p>
        </p:txBody>
      </p:sp>
      <p:sp>
        <p:nvSpPr>
          <p:cNvPr id="5" name="Rectangle 6"/>
          <p:cNvSpPr>
            <a:spLocks noGrp="1" noChangeArrowheads="1"/>
          </p:cNvSpPr>
          <p:nvPr>
            <p:ph type="sldNum" sz="quarter" idx="11"/>
          </p:nvPr>
        </p:nvSpPr>
        <p:spPr>
          <a:ln/>
        </p:spPr>
        <p:txBody>
          <a:bodyPr/>
          <a:lstStyle>
            <a:lvl1pPr>
              <a:defRPr sz="1200">
                <a:latin typeface="+mn-lt"/>
              </a:defRPr>
            </a:lvl1pPr>
          </a:lstStyle>
          <a:p>
            <a:pPr>
              <a:defRPr/>
            </a:pPr>
            <a:fld id="{72682330-DDB7-47C0-8BEC-295D3A41AB1F}" type="slidenum">
              <a:rPr lang="en-US" smtClean="0"/>
              <a:pPr>
                <a:defRPr/>
              </a:pPr>
              <a:t>‹#›</a:t>
            </a:fld>
            <a:endParaRPr lang="en-US" dirty="0"/>
          </a:p>
        </p:txBody>
      </p:sp>
      <p:sp>
        <p:nvSpPr>
          <p:cNvPr id="6" name="Rectangle 4"/>
          <p:cNvSpPr>
            <a:spLocks noGrp="1" noChangeArrowheads="1"/>
          </p:cNvSpPr>
          <p:nvPr>
            <p:ph type="dt" sz="half" idx="12"/>
          </p:nvPr>
        </p:nvSpPr>
        <p:spPr>
          <a:ln/>
        </p:spPr>
        <p:txBody>
          <a:bodyPr/>
          <a:lstStyle>
            <a:lvl1pPr>
              <a:defRPr sz="1200">
                <a:latin typeface="+mn-lt"/>
              </a:defRPr>
            </a:lvl1pPr>
          </a:lstStyle>
          <a:p>
            <a:pPr>
              <a:defRPr/>
            </a:pPr>
            <a:r>
              <a:rPr lang="en-US"/>
              <a:t>September 1, 2017</a:t>
            </a:r>
            <a:endParaRPr lang="en-C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5"/>
          <p:cNvSpPr>
            <a:spLocks noGrp="1" noChangeArrowheads="1"/>
          </p:cNvSpPr>
          <p:nvPr>
            <p:ph type="ftr" sz="quarter" idx="10"/>
          </p:nvPr>
        </p:nvSpPr>
        <p:spPr>
          <a:ln/>
        </p:spPr>
        <p:txBody>
          <a:bodyPr/>
          <a:lstStyle>
            <a:lvl1pPr>
              <a:defRPr b="0"/>
            </a:lvl1pPr>
          </a:lstStyle>
          <a:p>
            <a:pPr>
              <a:defRPr/>
            </a:pPr>
            <a:r>
              <a:rPr lang="en-CA"/>
              <a:t>ECE 190: Engineering Profession and Practice</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E9D14F1-B1A7-4418-9897-2DF4471C4C43}"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b="0"/>
            </a:lvl1pPr>
          </a:lstStyle>
          <a:p>
            <a:pPr>
              <a:defRPr/>
            </a:pPr>
            <a:r>
              <a:rPr lang="en-US"/>
              <a:t>September 1, 2017</a:t>
            </a:r>
            <a:endParaRPr lang="en-C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04800" y="1066800"/>
            <a:ext cx="4191000" cy="5105400"/>
          </a:xfrm>
        </p:spPr>
        <p:txBody>
          <a:bodyPr/>
          <a:lstStyle>
            <a:lvl1pPr>
              <a:defRPr sz="2000"/>
            </a:lvl1pPr>
            <a:lvl2pPr>
              <a:defRPr sz="18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66800"/>
            <a:ext cx="4191000" cy="5105400"/>
          </a:xfrm>
        </p:spPr>
        <p:txBody>
          <a:bodyPr/>
          <a:lstStyle>
            <a:lvl1pPr>
              <a:defRPr sz="2000"/>
            </a:lvl1pPr>
            <a:lvl2pPr>
              <a:defRPr sz="18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D87C2277-AF9F-43F8-BB3A-5FDDC694E9A3}" type="slidenum">
              <a:rPr lang="en-US"/>
              <a:pPr>
                <a:defRPr/>
              </a:pPr>
              <a:t>‹#›</a:t>
            </a:fld>
            <a:endParaRPr lang="en-US"/>
          </a:p>
        </p:txBody>
      </p:sp>
      <p:sp>
        <p:nvSpPr>
          <p:cNvPr id="7" name="Rectangle 4"/>
          <p:cNvSpPr>
            <a:spLocks noGrp="1" noChangeArrowheads="1"/>
          </p:cNvSpPr>
          <p:nvPr>
            <p:ph type="dt" sz="half" idx="12"/>
          </p:nvPr>
        </p:nvSpPr>
        <p:spPr>
          <a:ln/>
        </p:spPr>
        <p:txBody>
          <a:bodyPr/>
          <a:lstStyle>
            <a:lvl1pPr>
              <a:defRPr/>
            </a:lvl1pPr>
          </a:lstStyle>
          <a:p>
            <a:pPr>
              <a:defRPr/>
            </a:pPr>
            <a:r>
              <a:rPr lang="en-US"/>
              <a:t>September 1, 2017</a:t>
            </a:r>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89022FAB-E9B4-4184-AA05-727FDA5952A5}" type="slidenum">
              <a:rPr lang="en-US"/>
              <a:pPr>
                <a:defRPr/>
              </a:pPr>
              <a:t>‹#›</a:t>
            </a:fld>
            <a:endParaRPr lang="en-US"/>
          </a:p>
        </p:txBody>
      </p:sp>
      <p:sp>
        <p:nvSpPr>
          <p:cNvPr id="5" name="Rectangle 4"/>
          <p:cNvSpPr>
            <a:spLocks noGrp="1" noChangeArrowheads="1"/>
          </p:cNvSpPr>
          <p:nvPr>
            <p:ph type="dt" sz="half" idx="12"/>
          </p:nvPr>
        </p:nvSpPr>
        <p:spPr>
          <a:ln/>
        </p:spPr>
        <p:txBody>
          <a:bodyPr/>
          <a:lstStyle>
            <a:lvl1pPr>
              <a:defRPr/>
            </a:lvl1pPr>
          </a:lstStyle>
          <a:p>
            <a:pPr>
              <a:defRPr/>
            </a:pPr>
            <a:r>
              <a:rPr lang="en-US"/>
              <a:t>September 1, 2017</a:t>
            </a:r>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84D695AA-B276-4DB6-82D9-604C25277B59}" type="slidenum">
              <a:rPr lang="en-US"/>
              <a:pPr>
                <a:defRPr/>
              </a:pPr>
              <a:t>‹#›</a:t>
            </a:fld>
            <a:endParaRPr lang="en-US"/>
          </a:p>
        </p:txBody>
      </p:sp>
      <p:sp>
        <p:nvSpPr>
          <p:cNvPr id="4" name="Rectangle 4"/>
          <p:cNvSpPr>
            <a:spLocks noGrp="1" noChangeArrowheads="1"/>
          </p:cNvSpPr>
          <p:nvPr>
            <p:ph type="dt" sz="half" idx="12"/>
          </p:nvPr>
        </p:nvSpPr>
        <p:spPr>
          <a:ln/>
        </p:spPr>
        <p:txBody>
          <a:bodyPr/>
          <a:lstStyle>
            <a:lvl1pPr>
              <a:defRPr/>
            </a:lvl1pPr>
          </a:lstStyle>
          <a:p>
            <a:pPr>
              <a:defRPr/>
            </a:pPr>
            <a:r>
              <a:rPr lang="en-US"/>
              <a:t>September 1, 2017</a:t>
            </a:r>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609600"/>
          </a:xfrm>
        </p:spPr>
        <p:txBody>
          <a:bodyPr/>
          <a:lstStyle/>
          <a:p>
            <a:r>
              <a:rPr lang="en-US"/>
              <a:t>Click to edit Master title style</a:t>
            </a:r>
          </a:p>
        </p:txBody>
      </p:sp>
      <p:sp>
        <p:nvSpPr>
          <p:cNvPr id="3" name="Table Placeholder 2"/>
          <p:cNvSpPr>
            <a:spLocks noGrp="1"/>
          </p:cNvSpPr>
          <p:nvPr>
            <p:ph type="tbl" idx="1"/>
          </p:nvPr>
        </p:nvSpPr>
        <p:spPr>
          <a:xfrm>
            <a:off x="304800" y="1066800"/>
            <a:ext cx="8534400" cy="5105400"/>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40FC23E-14FC-4DE4-AA20-1C420702021B}" type="slidenum">
              <a:rPr lang="en-US"/>
              <a:pPr>
                <a:defRPr/>
              </a:pPr>
              <a:t>‹#›</a:t>
            </a:fld>
            <a:endParaRPr lang="en-US"/>
          </a:p>
        </p:txBody>
      </p:sp>
      <p:sp>
        <p:nvSpPr>
          <p:cNvPr id="6" name="Rectangle 4"/>
          <p:cNvSpPr>
            <a:spLocks noGrp="1" noChangeArrowheads="1"/>
          </p:cNvSpPr>
          <p:nvPr>
            <p:ph type="dt" sz="half" idx="12"/>
          </p:nvPr>
        </p:nvSpPr>
        <p:spPr>
          <a:ln/>
        </p:spPr>
        <p:txBody>
          <a:bodyPr/>
          <a:lstStyle>
            <a:lvl1pPr>
              <a:defRPr/>
            </a:lvl1pPr>
          </a:lstStyle>
          <a:p>
            <a:pPr>
              <a:defRPr/>
            </a:pPr>
            <a:r>
              <a:rPr lang="en-US"/>
              <a:t>September 1, 2017</a:t>
            </a:r>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609600"/>
          </a:xfrm>
        </p:spPr>
        <p:txBody>
          <a:bodyPr/>
          <a:lstStyle/>
          <a:p>
            <a:r>
              <a:rPr lang="en-US"/>
              <a:t>Click to edit Master title style</a:t>
            </a:r>
          </a:p>
        </p:txBody>
      </p:sp>
      <p:sp>
        <p:nvSpPr>
          <p:cNvPr id="3" name="Text Placeholder 2"/>
          <p:cNvSpPr>
            <a:spLocks noGrp="1"/>
          </p:cNvSpPr>
          <p:nvPr>
            <p:ph type="body" sz="half" idx="1"/>
          </p:nvPr>
        </p:nvSpPr>
        <p:spPr>
          <a:xfrm>
            <a:off x="304800" y="1066800"/>
            <a:ext cx="4191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191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96BF1B5D-7A01-4D88-8FA7-C781439A4369}" type="slidenum">
              <a:rPr lang="en-US"/>
              <a:pPr>
                <a:defRPr/>
              </a:pPr>
              <a:t>‹#›</a:t>
            </a:fld>
            <a:endParaRPr lang="en-US"/>
          </a:p>
        </p:txBody>
      </p:sp>
      <p:sp>
        <p:nvSpPr>
          <p:cNvPr id="7" name="Rectangle 4"/>
          <p:cNvSpPr>
            <a:spLocks noGrp="1" noChangeArrowheads="1"/>
          </p:cNvSpPr>
          <p:nvPr>
            <p:ph type="dt" sz="half" idx="12"/>
          </p:nvPr>
        </p:nvSpPr>
        <p:spPr>
          <a:ln/>
        </p:spPr>
        <p:txBody>
          <a:bodyPr/>
          <a:lstStyle>
            <a:lvl1pPr>
              <a:defRPr/>
            </a:lvl1pPr>
          </a:lstStyle>
          <a:p>
            <a:pPr>
              <a:defRPr/>
            </a:pPr>
            <a:r>
              <a:rPr lang="en-US"/>
              <a:t>September 1, 2017</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609600"/>
          </a:xfrm>
        </p:spPr>
        <p:txBody>
          <a:bodyPr/>
          <a:lstStyle/>
          <a:p>
            <a:r>
              <a:rPr lang="en-US" dirty="0"/>
              <a:t>Click to edit Master title style</a:t>
            </a:r>
          </a:p>
        </p:txBody>
      </p:sp>
      <p:sp>
        <p:nvSpPr>
          <p:cNvPr id="3" name="Text Placeholder 2"/>
          <p:cNvSpPr>
            <a:spLocks noGrp="1"/>
          </p:cNvSpPr>
          <p:nvPr>
            <p:ph type="body" sz="half" idx="1"/>
          </p:nvPr>
        </p:nvSpPr>
        <p:spPr>
          <a:xfrm>
            <a:off x="304800" y="1066800"/>
            <a:ext cx="4191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066801"/>
            <a:ext cx="4191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95701"/>
            <a:ext cx="4191000" cy="2476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CA"/>
              <a:t>ECE 190: Engineering Profession and Practice</a:t>
            </a:r>
            <a:endParaRPr lang="en-US" dirty="0"/>
          </a:p>
        </p:txBody>
      </p:sp>
      <p:sp>
        <p:nvSpPr>
          <p:cNvPr id="7" name="Rectangle 6"/>
          <p:cNvSpPr>
            <a:spLocks noGrp="1" noChangeArrowheads="1"/>
          </p:cNvSpPr>
          <p:nvPr>
            <p:ph type="sldNum" sz="quarter" idx="11"/>
          </p:nvPr>
        </p:nvSpPr>
        <p:spPr>
          <a:ln/>
        </p:spPr>
        <p:txBody>
          <a:bodyPr/>
          <a:lstStyle>
            <a:lvl1pPr>
              <a:defRPr/>
            </a:lvl1pPr>
          </a:lstStyle>
          <a:p>
            <a:pPr>
              <a:defRPr/>
            </a:pPr>
            <a:fld id="{2449B8FF-FDA0-4B13-A487-D32D4ACD7A19}" type="slidenum">
              <a:rPr lang="en-US"/>
              <a:pPr>
                <a:defRPr/>
              </a:pPr>
              <a:t>‹#›</a:t>
            </a:fld>
            <a:endParaRPr lang="en-US"/>
          </a:p>
        </p:txBody>
      </p:sp>
      <p:sp>
        <p:nvSpPr>
          <p:cNvPr id="8" name="Rectangle 4"/>
          <p:cNvSpPr>
            <a:spLocks noGrp="1" noChangeArrowheads="1"/>
          </p:cNvSpPr>
          <p:nvPr>
            <p:ph type="dt" sz="half" idx="12"/>
          </p:nvPr>
        </p:nvSpPr>
        <p:spPr>
          <a:ln/>
        </p:spPr>
        <p:txBody>
          <a:bodyPr/>
          <a:lstStyle>
            <a:lvl1pPr>
              <a:defRPr/>
            </a:lvl1pPr>
          </a:lstStyle>
          <a:p>
            <a:pPr>
              <a:defRPr/>
            </a:pPr>
            <a:r>
              <a:rPr lang="en-US"/>
              <a:t>September 1, 2017</a:t>
            </a:r>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8534400" cy="609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052" name="Rectangle 3"/>
          <p:cNvSpPr>
            <a:spLocks noGrp="1" noChangeArrowheads="1"/>
          </p:cNvSpPr>
          <p:nvPr>
            <p:ph type="body" idx="1"/>
          </p:nvPr>
        </p:nvSpPr>
        <p:spPr bwMode="auto">
          <a:xfrm>
            <a:off x="304800" y="1066800"/>
            <a:ext cx="85344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Rectangle 5"/>
          <p:cNvSpPr>
            <a:spLocks noGrp="1" noChangeArrowheads="1"/>
          </p:cNvSpPr>
          <p:nvPr>
            <p:ph type="ftr" sz="quarter" idx="3"/>
          </p:nvPr>
        </p:nvSpPr>
        <p:spPr bwMode="auto">
          <a:xfrm>
            <a:off x="1524000" y="6400800"/>
            <a:ext cx="6096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solidFill>
                  <a:schemeClr val="accent1">
                    <a:lumMod val="75000"/>
                  </a:schemeClr>
                </a:solidFill>
                <a:effectLst/>
                <a:latin typeface="+mn-lt"/>
                <a:cs typeface="Gotham Medium" pitchFamily="50" charset="0"/>
              </a:defRPr>
            </a:lvl1pPr>
          </a:lstStyle>
          <a:p>
            <a:pPr>
              <a:defRPr/>
            </a:pPr>
            <a:r>
              <a:rPr lang="en-CA"/>
              <a:t>ECE 190: Engineering Profession and Practice</a:t>
            </a:r>
            <a:endParaRPr lang="en-US" dirty="0"/>
          </a:p>
        </p:txBody>
      </p:sp>
      <p:sp>
        <p:nvSpPr>
          <p:cNvPr id="1030" name="Rectangle 6"/>
          <p:cNvSpPr>
            <a:spLocks noGrp="1" noChangeArrowheads="1"/>
          </p:cNvSpPr>
          <p:nvPr>
            <p:ph type="sldNum" sz="quarter" idx="4"/>
          </p:nvPr>
        </p:nvSpPr>
        <p:spPr bwMode="auto">
          <a:xfrm>
            <a:off x="7772400" y="6400800"/>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accent1">
                    <a:lumMod val="75000"/>
                  </a:schemeClr>
                </a:solidFill>
                <a:effectLst/>
                <a:latin typeface="+mn-lt"/>
                <a:cs typeface="Gotham Medium" pitchFamily="50" charset="0"/>
              </a:defRPr>
            </a:lvl1pPr>
          </a:lstStyle>
          <a:p>
            <a:pPr>
              <a:defRPr/>
            </a:pPr>
            <a:fld id="{9EE68383-ED6A-4BA3-9535-6A12D690676D}" type="slidenum">
              <a:rPr lang="en-US" smtClean="0"/>
              <a:pPr>
                <a:defRPr/>
              </a:pPr>
              <a:t>‹#›</a:t>
            </a:fld>
            <a:endParaRPr lang="en-US" dirty="0"/>
          </a:p>
        </p:txBody>
      </p:sp>
      <p:sp>
        <p:nvSpPr>
          <p:cNvPr id="1028" name="Rectangle 4"/>
          <p:cNvSpPr>
            <a:spLocks noGrp="1" noChangeArrowheads="1"/>
          </p:cNvSpPr>
          <p:nvPr>
            <p:ph type="dt" sz="half" idx="2"/>
          </p:nvPr>
        </p:nvSpPr>
        <p:spPr bwMode="auto">
          <a:xfrm>
            <a:off x="228600" y="6400800"/>
            <a:ext cx="1600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chemeClr val="accent1">
                    <a:lumMod val="75000"/>
                  </a:schemeClr>
                </a:solidFill>
                <a:effectLst/>
                <a:latin typeface="+mn-lt"/>
                <a:cs typeface="Gotham Medium" pitchFamily="50" charset="0"/>
              </a:defRPr>
            </a:lvl1pPr>
          </a:lstStyle>
          <a:p>
            <a:pPr>
              <a:defRPr/>
            </a:pPr>
            <a:r>
              <a:rPr lang="en-US"/>
              <a:t>September 1, 2017</a:t>
            </a:r>
            <a:endParaRPr lang="en-CA" dirty="0"/>
          </a:p>
        </p:txBody>
      </p:sp>
      <p:sp>
        <p:nvSpPr>
          <p:cNvPr id="1037" name="Line 13"/>
          <p:cNvSpPr>
            <a:spLocks noChangeShapeType="1"/>
          </p:cNvSpPr>
          <p:nvPr userDrawn="1"/>
        </p:nvSpPr>
        <p:spPr bwMode="auto">
          <a:xfrm>
            <a:off x="304800" y="838200"/>
            <a:ext cx="8534400" cy="0"/>
          </a:xfrm>
          <a:prstGeom prst="line">
            <a:avLst/>
          </a:prstGeom>
          <a:noFill/>
          <a:ln w="28575">
            <a:solidFill>
              <a:schemeClr val="accent1">
                <a:lumMod val="75000"/>
              </a:schemeClr>
            </a:solidFill>
            <a:round/>
            <a:headEnd/>
            <a:tailEnd/>
          </a:ln>
          <a:effectLst/>
        </p:spPr>
        <p:txBody>
          <a:bodyPr/>
          <a:lstStyle/>
          <a:p>
            <a:pPr>
              <a:defRPr/>
            </a:pPr>
            <a:endParaRPr lang="en-US"/>
          </a:p>
        </p:txBody>
      </p:sp>
      <p:sp>
        <p:nvSpPr>
          <p:cNvPr id="1038" name="Text Box 14"/>
          <p:cNvSpPr txBox="1">
            <a:spLocks noChangeArrowheads="1"/>
          </p:cNvSpPr>
          <p:nvPr userDrawn="1"/>
        </p:nvSpPr>
        <p:spPr bwMode="auto">
          <a:xfrm rot="16200000">
            <a:off x="5730082" y="3274321"/>
            <a:ext cx="6554787" cy="307777"/>
          </a:xfrm>
          <a:prstGeom prst="rect">
            <a:avLst/>
          </a:prstGeom>
          <a:noFill/>
          <a:ln w="9525">
            <a:noFill/>
            <a:miter lim="800000"/>
            <a:headEnd/>
            <a:tailEnd/>
          </a:ln>
          <a:effectLst/>
        </p:spPr>
        <p:txBody>
          <a:bodyPr>
            <a:spAutoFit/>
          </a:bodyPr>
          <a:lstStyle/>
          <a:p>
            <a:pPr algn="ctr">
              <a:spcBef>
                <a:spcPct val="50000"/>
              </a:spcBef>
              <a:defRPr/>
            </a:pPr>
            <a:r>
              <a:rPr lang="en-US" sz="1400" b="0" spc="0" dirty="0">
                <a:solidFill>
                  <a:schemeClr val="tx1"/>
                </a:solidFill>
                <a:effectLst/>
                <a:latin typeface="+mn-lt"/>
                <a:cs typeface="Gotham Medium" pitchFamily="50" charset="0"/>
              </a:rPr>
              <a:t>Copyright © 2017</a:t>
            </a:r>
            <a:r>
              <a:rPr lang="en-US" sz="1400" b="0" spc="0" baseline="0" dirty="0">
                <a:solidFill>
                  <a:schemeClr val="tx1"/>
                </a:solidFill>
                <a:effectLst/>
                <a:latin typeface="+mn-lt"/>
                <a:cs typeface="Gotham Medium" pitchFamily="50" charset="0"/>
              </a:rPr>
              <a:t> </a:t>
            </a:r>
            <a:r>
              <a:rPr lang="en-US" sz="1400" b="0" spc="0" dirty="0">
                <a:solidFill>
                  <a:schemeClr val="tx1"/>
                </a:solidFill>
                <a:effectLst/>
                <a:latin typeface="+mn-lt"/>
                <a:cs typeface="Gotham Medium" pitchFamily="50" charset="0"/>
              </a:rPr>
              <a:t>by W. Bishop and S. Chen. All Rights Reserved</a:t>
            </a:r>
          </a:p>
        </p:txBody>
      </p:sp>
    </p:spTree>
  </p:cSld>
  <p:clrMap bg1="lt1" tx1="dk1" bg2="lt2" tx2="dk2" accent1="accent1" accent2="accent2" accent3="accent3" accent4="accent4" accent5="accent5" accent6="accent6" hlink="hlink" folHlink="folHlink"/>
  <p:sldLayoutIdLst>
    <p:sldLayoutId id="2147483752" r:id="rId1"/>
    <p:sldLayoutId id="2147483739" r:id="rId2"/>
    <p:sldLayoutId id="2147483740" r:id="rId3"/>
    <p:sldLayoutId id="2147483741" r:id="rId4"/>
    <p:sldLayoutId id="2147483743" r:id="rId5"/>
    <p:sldLayoutId id="2147483744" r:id="rId6"/>
    <p:sldLayoutId id="2147483749" r:id="rId7"/>
    <p:sldLayoutId id="2147483750" r:id="rId8"/>
    <p:sldLayoutId id="2147483751" r:id="rId9"/>
    <p:sldLayoutId id="2147483753" r:id="rId10"/>
    <p:sldLayoutId id="2147483754" r:id="rId11"/>
  </p:sldLayoutIdLst>
  <p:hf hdr="0"/>
  <p:txStyles>
    <p:titleStyle>
      <a:lvl1pPr algn="ctr" rtl="0" eaLnBrk="0" fontAlgn="base" hangingPunct="0">
        <a:spcBef>
          <a:spcPct val="0"/>
        </a:spcBef>
        <a:spcAft>
          <a:spcPct val="0"/>
        </a:spcAft>
        <a:defRPr sz="2800" b="1" baseline="0">
          <a:solidFill>
            <a:schemeClr val="accent1">
              <a:lumMod val="75000"/>
            </a:schemeClr>
          </a:solidFill>
          <a:effectLst/>
          <a:latin typeface="Calibri" pitchFamily="34" charset="0"/>
          <a:ea typeface="+mj-ea"/>
          <a:cs typeface="Gotham Medium" pitchFamily="50" charset="0"/>
        </a:defRPr>
      </a:lvl1pPr>
      <a:lvl2pPr algn="ctr" rtl="0" eaLnBrk="0" fontAlgn="base" hangingPunct="0">
        <a:spcBef>
          <a:spcPct val="0"/>
        </a:spcBef>
        <a:spcAft>
          <a:spcPct val="0"/>
        </a:spcAft>
        <a:defRPr sz="2800" b="1">
          <a:solidFill>
            <a:srgbClr val="0066CC"/>
          </a:solidFill>
          <a:effectLst>
            <a:outerShdw blurRad="38100" dist="38100" dir="2700000" algn="tl">
              <a:srgbClr val="C0C0C0"/>
            </a:outerShdw>
          </a:effectLst>
          <a:latin typeface="Calibri" pitchFamily="34" charset="0"/>
        </a:defRPr>
      </a:lvl2pPr>
      <a:lvl3pPr algn="ctr" rtl="0" eaLnBrk="0" fontAlgn="base" hangingPunct="0">
        <a:spcBef>
          <a:spcPct val="0"/>
        </a:spcBef>
        <a:spcAft>
          <a:spcPct val="0"/>
        </a:spcAft>
        <a:defRPr sz="2800" b="1">
          <a:solidFill>
            <a:srgbClr val="0066CC"/>
          </a:solidFill>
          <a:effectLst>
            <a:outerShdw blurRad="38100" dist="38100" dir="2700000" algn="tl">
              <a:srgbClr val="C0C0C0"/>
            </a:outerShdw>
          </a:effectLst>
          <a:latin typeface="Calibri" pitchFamily="34" charset="0"/>
        </a:defRPr>
      </a:lvl3pPr>
      <a:lvl4pPr algn="ctr" rtl="0" eaLnBrk="0" fontAlgn="base" hangingPunct="0">
        <a:spcBef>
          <a:spcPct val="0"/>
        </a:spcBef>
        <a:spcAft>
          <a:spcPct val="0"/>
        </a:spcAft>
        <a:defRPr sz="2800" b="1">
          <a:solidFill>
            <a:srgbClr val="0066CC"/>
          </a:solidFill>
          <a:effectLst>
            <a:outerShdw blurRad="38100" dist="38100" dir="2700000" algn="tl">
              <a:srgbClr val="C0C0C0"/>
            </a:outerShdw>
          </a:effectLst>
          <a:latin typeface="Calibri" pitchFamily="34" charset="0"/>
        </a:defRPr>
      </a:lvl4pPr>
      <a:lvl5pPr algn="ctr" rtl="0" eaLnBrk="0" fontAlgn="base" hangingPunct="0">
        <a:spcBef>
          <a:spcPct val="0"/>
        </a:spcBef>
        <a:spcAft>
          <a:spcPct val="0"/>
        </a:spcAft>
        <a:defRPr sz="2800" b="1">
          <a:solidFill>
            <a:srgbClr val="0066CC"/>
          </a:solidFill>
          <a:effectLst>
            <a:outerShdw blurRad="38100" dist="38100" dir="2700000" algn="tl">
              <a:srgbClr val="C0C0C0"/>
            </a:outerShdw>
          </a:effectLst>
          <a:latin typeface="Calibri" pitchFamily="34" charset="0"/>
        </a:defRPr>
      </a:lvl5pPr>
      <a:lvl6pPr marL="457200" algn="ctr" rtl="0" fontAlgn="base">
        <a:spcBef>
          <a:spcPct val="0"/>
        </a:spcBef>
        <a:spcAft>
          <a:spcPct val="0"/>
        </a:spcAft>
        <a:defRPr sz="2800" b="1">
          <a:solidFill>
            <a:srgbClr val="0066CC"/>
          </a:solidFill>
          <a:effectLst>
            <a:outerShdw blurRad="38100" dist="38100" dir="2700000" algn="tl">
              <a:srgbClr val="C0C0C0"/>
            </a:outerShdw>
          </a:effectLst>
          <a:latin typeface="Verdana" pitchFamily="34" charset="0"/>
        </a:defRPr>
      </a:lvl6pPr>
      <a:lvl7pPr marL="914400" algn="ctr" rtl="0" fontAlgn="base">
        <a:spcBef>
          <a:spcPct val="0"/>
        </a:spcBef>
        <a:spcAft>
          <a:spcPct val="0"/>
        </a:spcAft>
        <a:defRPr sz="2800" b="1">
          <a:solidFill>
            <a:srgbClr val="0066CC"/>
          </a:solidFill>
          <a:effectLst>
            <a:outerShdw blurRad="38100" dist="38100" dir="2700000" algn="tl">
              <a:srgbClr val="C0C0C0"/>
            </a:outerShdw>
          </a:effectLst>
          <a:latin typeface="Verdana" pitchFamily="34" charset="0"/>
        </a:defRPr>
      </a:lvl7pPr>
      <a:lvl8pPr marL="1371600" algn="ctr" rtl="0" fontAlgn="base">
        <a:spcBef>
          <a:spcPct val="0"/>
        </a:spcBef>
        <a:spcAft>
          <a:spcPct val="0"/>
        </a:spcAft>
        <a:defRPr sz="2800" b="1">
          <a:solidFill>
            <a:srgbClr val="0066CC"/>
          </a:solidFill>
          <a:effectLst>
            <a:outerShdw blurRad="38100" dist="38100" dir="2700000" algn="tl">
              <a:srgbClr val="C0C0C0"/>
            </a:outerShdw>
          </a:effectLst>
          <a:latin typeface="Verdana" pitchFamily="34" charset="0"/>
        </a:defRPr>
      </a:lvl8pPr>
      <a:lvl9pPr marL="1828800" algn="ctr" rtl="0" fontAlgn="base">
        <a:spcBef>
          <a:spcPct val="0"/>
        </a:spcBef>
        <a:spcAft>
          <a:spcPct val="0"/>
        </a:spcAft>
        <a:defRPr sz="2800" b="1">
          <a:solidFill>
            <a:srgbClr val="0066CC"/>
          </a:solidFill>
          <a:effectLst>
            <a:outerShdw blurRad="38100" dist="38100" dir="2700000" algn="tl">
              <a:srgbClr val="C0C0C0"/>
            </a:outerShdw>
          </a:effectLst>
          <a:latin typeface="Verdana" pitchFamily="34" charset="0"/>
        </a:defRPr>
      </a:lvl9pPr>
    </p:titleStyle>
    <p:bodyStyle>
      <a:lvl1pPr marL="270000" indent="-270000" algn="l" rtl="0" eaLnBrk="0" fontAlgn="base" hangingPunct="0">
        <a:spcBef>
          <a:spcPct val="75000"/>
        </a:spcBef>
        <a:spcAft>
          <a:spcPct val="25000"/>
        </a:spcAft>
        <a:buChar char="•"/>
        <a:defRPr sz="2000">
          <a:solidFill>
            <a:schemeClr val="tx1"/>
          </a:solidFill>
          <a:latin typeface="+mn-lt"/>
          <a:ea typeface="+mn-ea"/>
          <a:cs typeface="+mn-cs"/>
        </a:defRPr>
      </a:lvl1pPr>
      <a:lvl2pPr marL="720000" indent="-180000" algn="l" rtl="0" eaLnBrk="0" fontAlgn="base" hangingPunct="0">
        <a:spcBef>
          <a:spcPts val="600"/>
        </a:spcBef>
        <a:spcAft>
          <a:spcPts val="600"/>
        </a:spcAft>
        <a:buChar char="–"/>
        <a:defRPr sz="1800">
          <a:solidFill>
            <a:schemeClr val="tx1"/>
          </a:solidFill>
          <a:latin typeface="+mn-lt"/>
        </a:defRPr>
      </a:lvl2pPr>
      <a:lvl3pPr marL="1080000" indent="-180000" algn="l" rtl="0" eaLnBrk="0" fontAlgn="base" hangingPunct="0">
        <a:spcBef>
          <a:spcPts val="600"/>
        </a:spcBef>
        <a:spcAft>
          <a:spcPct val="0"/>
        </a:spcAft>
        <a:buChar char="•"/>
        <a:defRPr sz="1400">
          <a:solidFill>
            <a:schemeClr val="tx1"/>
          </a:solidFill>
          <a:latin typeface="+mn-lt"/>
        </a:defRPr>
      </a:lvl3pPr>
      <a:lvl4pPr marL="1620000" indent="-180000" algn="l" rtl="0" eaLnBrk="0" fontAlgn="base" hangingPunct="0">
        <a:spcBef>
          <a:spcPts val="300"/>
        </a:spcBef>
        <a:spcAft>
          <a:spcPct val="0"/>
        </a:spcAft>
        <a:buChar char="–"/>
        <a:defRPr sz="1400">
          <a:solidFill>
            <a:schemeClr val="tx1"/>
          </a:solidFill>
          <a:latin typeface="+mn-lt"/>
        </a:defRPr>
      </a:lvl4pPr>
      <a:lvl5pPr marL="1980000" indent="-180000" algn="l" rtl="0" eaLnBrk="0" fontAlgn="base" hangingPunct="0">
        <a:spcBef>
          <a:spcPts val="3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mailto:mjbelisl@uwaterloo.ca" TargetMode="External"/><Relationship Id="rId4" Type="http://schemas.openxmlformats.org/officeDocument/2006/relationships/hyperlink" Target="mailto:tratiu@uwaterloo.ca" TargetMode="External"/><Relationship Id="rId5" Type="http://schemas.openxmlformats.org/officeDocument/2006/relationships/hyperlink" Target="mailto:rsamlals@uwaterloo.ca" TargetMode="External"/><Relationship Id="rId6" Type="http://schemas.openxmlformats.org/officeDocument/2006/relationships/hyperlink" Target="mailto:z4sheng@uwaterloo.ca" TargetMode="External"/><Relationship Id="rId7" Type="http://schemas.openxmlformats.org/officeDocument/2006/relationships/hyperlink" Target="mailto:z628wang@uwaterloo.ca" TargetMode="External"/><Relationship Id="rId8" Type="http://schemas.openxmlformats.org/officeDocument/2006/relationships/hyperlink" Target="mailto:y235yuan@uwaterloo.ca"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hyperlink" Target="http://www.safetylabel.com/" TargetMode="External"/><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ansi.org/" TargetMode="External"/><Relationship Id="rId4" Type="http://schemas.openxmlformats.org/officeDocument/2006/relationships/hyperlink" Target="http://www.iso.org/" TargetMode="External"/><Relationship Id="rId5" Type="http://schemas.openxmlformats.org/officeDocument/2006/relationships/hyperlink" Target="http://www.iec.ch/" TargetMode="External"/><Relationship Id="rId6" Type="http://schemas.openxmlformats.org/officeDocument/2006/relationships/hyperlink" Target="http://www.ul.ca/" TargetMode="External"/><Relationship Id="rId1" Type="http://schemas.openxmlformats.org/officeDocument/2006/relationships/slideLayout" Target="../slideLayouts/slideLayout2.xml"/><Relationship Id="rId2" Type="http://schemas.openxmlformats.org/officeDocument/2006/relationships/hyperlink" Target="http://www.csa.ca/"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hyperlink" Target="https://creativecommons.org/publicdomain/zero/1.0/deed.en" TargetMode="External"/><Relationship Id="rId13" Type="http://schemas.openxmlformats.org/officeDocument/2006/relationships/hyperlink" Target="https://pixabay.com/" TargetMode="External"/><Relationship Id="rId1" Type="http://schemas.openxmlformats.org/officeDocument/2006/relationships/slideLayout" Target="../slideLayouts/slideLayout5.xml"/><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icrosoft.com/design/article.aspx?type=stories&amp;key=desig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5.wmf"/><Relationship Id="rId5" Type="http://schemas.openxmlformats.org/officeDocument/2006/relationships/oleObject" Target="../embeddings/oleObject3.bin"/><Relationship Id="rId6" Type="http://schemas.openxmlformats.org/officeDocument/2006/relationships/image" Target="../media/image36.wmf"/><Relationship Id="rId1" Type="http://schemas.openxmlformats.org/officeDocument/2006/relationships/vmlDrawing" Target="../drawings/vmlDrawing2.vml"/><Relationship Id="rId2"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uccess.tophat.com/s/article/Student-Top-Hat-Overview-and-Getting-Started-Guide" TargetMode="External"/><Relationship Id="rId4" Type="http://schemas.openxmlformats.org/officeDocument/2006/relationships/hyperlink" Target="https://app.tophat.com/e/357584" TargetMode="External"/><Relationship Id="rId5" Type="http://schemas.openxmlformats.org/officeDocument/2006/relationships/hyperlink" Target="https://app.tophat.com/e/723890" TargetMode="External"/><Relationship Id="rId6" Type="http://schemas.openxmlformats.org/officeDocument/2006/relationships/hyperlink" Target="https://app.tophat.com/e/118018" TargetMode="External"/><Relationship Id="rId1" Type="http://schemas.openxmlformats.org/officeDocument/2006/relationships/slideLayout" Target="../slideLayouts/slideLayout2.xml"/><Relationship Id="rId2" Type="http://schemas.openxmlformats.org/officeDocument/2006/relationships/hyperlink" Target="http://www.tophat.com/"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4.xml.rels><?xml version="1.0" encoding="UTF-8" standalone="yes"?>
<Relationships xmlns="http://schemas.openxmlformats.org/package/2006/relationships"><Relationship Id="rId3" Type="http://schemas.openxmlformats.org/officeDocument/2006/relationships/hyperlink" Target="https://www.kidasa.com/Simplicity/examples/ComputerLabDaily.html" TargetMode="External"/><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225.xml.rels><?xml version="1.0" encoding="UTF-8" standalone="yes"?>
<Relationships xmlns="http://schemas.openxmlformats.org/package/2006/relationships"><Relationship Id="rId3" Type="http://schemas.openxmlformats.org/officeDocument/2006/relationships/hyperlink" Target="https://www.kidasa.com/Simplicity/examples/DesignToDelivery.html" TargetMode="External"/><Relationship Id="rId4"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en.wikipedia.org/wiki/Comparison_of_project_management_software"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n-documents.net/wced-ocf.htm"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eeexplore.ieee.org/stamp/stamp.jsp?tp=&amp;arnumber=6545121" TargetMode="External"/><Relationship Id="rId3" Type="http://schemas.openxmlformats.org/officeDocument/2006/relationships/hyperlink" Target="https://www.wired.com/2016/03/teslas-electric-cars-might-not-green-think/"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csusa.org/clean-energy/renewable-energy/environmental-impacts-wind-power#.WahQubKGOUk"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hyperlink" Target="https://fractionalflow.com/category/world-energy-consump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waterloo.ca/academic-integrity/"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testadepibou.com/pagesEN/Evolutions_ressources.html" TargetMode="External"/><Relationship Id="rId3" Type="http://schemas.openxmlformats.org/officeDocument/2006/relationships/image" Target="../media/image41.jpeg"/></Relationships>
</file>

<file path=ppt/slides/_rels/slide251.xml.rels><?xml version="1.0" encoding="UTF-8" standalone="yes"?>
<Relationships xmlns="http://schemas.openxmlformats.org/package/2006/relationships"><Relationship Id="rId3" Type="http://schemas.openxmlformats.org/officeDocument/2006/relationships/hyperlink" Target="http://www.ren21.net/wp-content/uploads/2016/06/GSR_2016_Full_Report.pdf" TargetMode="External"/><Relationship Id="rId4" Type="http://schemas.openxmlformats.org/officeDocument/2006/relationships/hyperlink" Target="http://news.nationalgeographic.com/2017/05/china-air-pollution-solutions-environment-tangshan/" TargetMode="External"/><Relationship Id="rId5" Type="http://schemas.openxmlformats.org/officeDocument/2006/relationships/hyperlink" Target="https://www.thestar.com/news/world/2017/01/19/beijing-spending-27-billion-to-clean-up-air-pollution.html" TargetMode="External"/><Relationship Id="rId6" Type="http://schemas.openxmlformats.org/officeDocument/2006/relationships/hyperlink" Target="https://www.apple.com/ca/environment/" TargetMode="External"/><Relationship Id="rId7" Type="http://schemas.openxmlformats.org/officeDocument/2006/relationships/hyperlink" Target="https://www.tesla.com/en_CA/blog/teslas-closed-loop-battery-recycling-program" TargetMode="External"/><Relationship Id="rId1" Type="http://schemas.openxmlformats.org/officeDocument/2006/relationships/slideLayout" Target="../slideLayouts/slideLayout2.xml"/><Relationship Id="rId2" Type="http://schemas.openxmlformats.org/officeDocument/2006/relationships/hyperlink" Target="https://data.oecd.org/energy/renewable-energy.htm"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video.nationalgeographic.com/video/great-energy-challenge" TargetMode="External"/><Relationship Id="rId4" Type="http://schemas.openxmlformats.org/officeDocument/2006/relationships/hyperlink" Target="http://video.nationalgeographic.com/video/tuamotus?source=relatedvideo" TargetMode="External"/><Relationship Id="rId1" Type="http://schemas.openxmlformats.org/officeDocument/2006/relationships/slideLayout" Target="../slideLayouts/slideLayout2.xml"/><Relationship Id="rId2" Type="http://schemas.openxmlformats.org/officeDocument/2006/relationships/hyperlink" Target="http://video.nationalgeographic.com/video/way-forward-climate"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waterloo.ca/secretariat-general-counsel/policies-procedures-guidelines/policy-70" TargetMode="Externa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waterloo.ca/secretariat-general-counsel/policies-procedures-guidelines/policy-71" TargetMode="External"/><Relationship Id="rId3" Type="http://schemas.openxmlformats.org/officeDocument/2006/relationships/hyperlink" Target="https://uwaterloo.ca/secretariat-general-counsel/policies-procedures-guidelines/guidelines/guidelines-assessment-penalties"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hyperlink" Target="http://acceleratorcenter.com/" TargetMode="External"/><Relationship Id="rId4" Type="http://schemas.openxmlformats.org/officeDocument/2006/relationships/hyperlink" Target="http://www.kickstarter.com/" TargetMode="External"/><Relationship Id="rId5" Type="http://schemas.openxmlformats.org/officeDocument/2006/relationships/hyperlink" Target="http://www.indiegogo.com/" TargetMode="External"/><Relationship Id="rId1" Type="http://schemas.openxmlformats.org/officeDocument/2006/relationships/slideLayout" Target="../slideLayouts/slideLayout2.xml"/><Relationship Id="rId2" Type="http://schemas.openxmlformats.org/officeDocument/2006/relationships/hyperlink" Target="http://ycombinator.com/" TargetMode="Externa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waterloo.ca/secretariat-general-counsel/policies-procedures-guidelines/policy-72"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www.uspto.gov/" TargetMode="External"/><Relationship Id="rId4" Type="http://schemas.openxmlformats.org/officeDocument/2006/relationships/hyperlink" Target="http://www.wipo.int/" TargetMode="External"/><Relationship Id="rId1" Type="http://schemas.openxmlformats.org/officeDocument/2006/relationships/slideLayout" Target="../slideLayouts/slideLayout2.xml"/><Relationship Id="rId2" Type="http://schemas.openxmlformats.org/officeDocument/2006/relationships/hyperlink" Target="http://cipo.ic.gc.ca/"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mit.edu/newsoffice/nr/2002/novartis.html" TargetMode="Externa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aws-lois.justice.gc.ca/eng/acts/P-4/"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uwaterloo.ca/accessability-services/"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viewer?url=patentimages.storage.googleapis.com/pdfs/US2524035.pdf" TargetMode="External"/><Relationship Id="rId3" Type="http://schemas.openxmlformats.org/officeDocument/2006/relationships/image" Target="../media/image4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ws-lois.justice.gc.ca/eng/acts/c-42/"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ws-lois.justice.gc.ca/eng/acts/I-9/"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jpg"/><Relationship Id="rId3" Type="http://schemas.openxmlformats.org/officeDocument/2006/relationships/hyperlink" Target="https://en.wikipedia.org/wiki/Spirit_of_Ecstasy"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ws-lois.justice.gc.ca/eng/acts/t-13/"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ws-lois.justice.gc.ca/eng/acts/I-14.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earn.uwaterloo.ca/"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eee.org/" TargetMode="External"/><Relationship Id="rId3" Type="http://schemas.openxmlformats.org/officeDocument/2006/relationships/hyperlink" Target="http://www.acm.org/" TargetMode="External"/></Relationships>
</file>

<file path=ppt/slides/_rels/slide313.xml.rels><?xml version="1.0" encoding="UTF-8" standalone="yes"?>
<Relationships xmlns="http://schemas.openxmlformats.org/package/2006/relationships"><Relationship Id="rId3" Type="http://schemas.openxmlformats.org/officeDocument/2006/relationships/hyperlink" Target="http://www.cfes.ca/" TargetMode="External"/><Relationship Id="rId4" Type="http://schemas.openxmlformats.org/officeDocument/2006/relationships/hyperlink" Target="http://www.ospe.on.ca/" TargetMode="External"/><Relationship Id="rId5" Type="http://schemas.openxmlformats.org/officeDocument/2006/relationships/hyperlink" Target="https://www.nspe.org/" TargetMode="External"/><Relationship Id="rId6" Type="http://schemas.openxmlformats.org/officeDocument/2006/relationships/hyperlink" Target="http://www.scwist.ca/" TargetMode="External"/><Relationship Id="rId1" Type="http://schemas.openxmlformats.org/officeDocument/2006/relationships/slideLayout" Target="../slideLayouts/slideLayout2.xml"/><Relationship Id="rId2" Type="http://schemas.openxmlformats.org/officeDocument/2006/relationships/hyperlink" Target="http://www.essco.ca/"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cad-eng-gen.ca/" TargetMode="External"/><Relationship Id="rId3" Type="http://schemas.openxmlformats.org/officeDocument/2006/relationships/hyperlink" Target="https://www.nae.edu/" TargetMode="Externa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wb.ca/" TargetMode="External"/><Relationship Id="rId3" Type="http://schemas.openxmlformats.org/officeDocument/2006/relationships/hyperlink" Target="https://www.engineeringforchange.org/" TargetMode="Externa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ue80QwXMRH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uccess@uwaterloo.c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peo.on.ca/index.php/ci_id/22060/la_id/1.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ontario.ca/laws/regulation/90094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peo.on.ca/index.php/ci_id/2173/la_id/1.ht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engineeringstudents.peo.on.c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wdbishop@uwaterloo.ca?subject=ECE%20492A%20Course%20Question" TargetMode="External"/><Relationship Id="rId4" Type="http://schemas.openxmlformats.org/officeDocument/2006/relationships/hyperlink" Target="mailto:w25chen@uwaterloo.ca" TargetMode="Externa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xml.rels><?xml version="1.0" encoding="UTF-8" standalone="yes"?>
<Relationships xmlns="http://schemas.openxmlformats.org/package/2006/relationships"><Relationship Id="rId3" Type="http://schemas.openxmlformats.org/officeDocument/2006/relationships/hyperlink" Target="mailto:d24lau@uwaterloo.ca" TargetMode="External"/><Relationship Id="rId4" Type="http://schemas.openxmlformats.org/officeDocument/2006/relationships/hyperlink" Target="mailto:fyyiu@uwaterloo.ca" TargetMode="External"/><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1374775"/>
            <a:ext cx="7772400" cy="1143000"/>
          </a:xfrm>
        </p:spPr>
        <p:txBody>
          <a:bodyPr/>
          <a:lstStyle/>
          <a:p>
            <a:pPr eaLnBrk="1" hangingPunct="1">
              <a:defRPr/>
            </a:pPr>
            <a:r>
              <a:rPr lang="en-US" dirty="0">
                <a:effectLst/>
                <a:latin typeface="Calibri" pitchFamily="34" charset="0"/>
              </a:rPr>
              <a:t>ECE 190</a:t>
            </a:r>
            <a:br>
              <a:rPr lang="en-US" dirty="0">
                <a:effectLst/>
                <a:latin typeface="Calibri" pitchFamily="34" charset="0"/>
              </a:rPr>
            </a:br>
            <a:r>
              <a:rPr lang="en-US" dirty="0">
                <a:effectLst/>
                <a:latin typeface="Calibri" pitchFamily="34" charset="0"/>
              </a:rPr>
              <a:t>Engineering Profession and Practice</a:t>
            </a:r>
          </a:p>
        </p:txBody>
      </p:sp>
      <p:sp>
        <p:nvSpPr>
          <p:cNvPr id="4099" name="Rectangle 3"/>
          <p:cNvSpPr>
            <a:spLocks noGrp="1" noChangeArrowheads="1"/>
          </p:cNvSpPr>
          <p:nvPr>
            <p:ph type="subTitle" idx="1"/>
          </p:nvPr>
        </p:nvSpPr>
        <p:spPr>
          <a:xfrm>
            <a:off x="1295400" y="2743200"/>
            <a:ext cx="6553200" cy="2133600"/>
          </a:xfrm>
        </p:spPr>
        <p:txBody>
          <a:bodyPr/>
          <a:lstStyle/>
          <a:p>
            <a:pPr eaLnBrk="1" hangingPunct="1">
              <a:spcBef>
                <a:spcPts val="1200"/>
              </a:spcBef>
              <a:spcAft>
                <a:spcPct val="0"/>
              </a:spcAft>
            </a:pPr>
            <a:r>
              <a:rPr lang="en-US" dirty="0">
                <a:effectLst/>
              </a:rPr>
              <a:t>William</a:t>
            </a:r>
            <a:r>
              <a:rPr lang="en-US" dirty="0">
                <a:effectLst/>
                <a:latin typeface="Calibri" pitchFamily="34" charset="0"/>
              </a:rPr>
              <a:t> Bishop and Scott Chen</a:t>
            </a:r>
          </a:p>
          <a:p>
            <a:pPr eaLnBrk="1" hangingPunct="1">
              <a:spcBef>
                <a:spcPts val="1200"/>
              </a:spcBef>
              <a:spcAft>
                <a:spcPct val="0"/>
              </a:spcAft>
            </a:pPr>
            <a:endParaRPr lang="en-US" sz="1800" dirty="0">
              <a:latin typeface="Calibri" pitchFamily="34" charset="0"/>
            </a:endParaRPr>
          </a:p>
          <a:p>
            <a:pPr eaLnBrk="1" hangingPunct="1">
              <a:spcBef>
                <a:spcPts val="1200"/>
              </a:spcBef>
              <a:spcAft>
                <a:spcPct val="0"/>
              </a:spcAft>
            </a:pPr>
            <a:r>
              <a:rPr lang="en-US" dirty="0">
                <a:effectLst/>
                <a:latin typeface="Calibri" pitchFamily="34" charset="0"/>
              </a:rPr>
              <a:t>Fall 2017</a:t>
            </a:r>
          </a:p>
        </p:txBody>
      </p:sp>
      <p:sp>
        <p:nvSpPr>
          <p:cNvPr id="45061" name="Text Box 5"/>
          <p:cNvSpPr txBox="1">
            <a:spLocks noChangeArrowheads="1"/>
          </p:cNvSpPr>
          <p:nvPr/>
        </p:nvSpPr>
        <p:spPr bwMode="auto">
          <a:xfrm>
            <a:off x="1676400" y="5029200"/>
            <a:ext cx="5791200" cy="1043532"/>
          </a:xfrm>
          <a:prstGeom prst="rect">
            <a:avLst/>
          </a:prstGeom>
          <a:solidFill>
            <a:schemeClr val="bg2">
              <a:lumMod val="90000"/>
            </a:schemeClr>
          </a:solidFill>
          <a:ln w="50800" cmpd="dbl">
            <a:solidFill>
              <a:schemeClr val="tx1"/>
            </a:solidFill>
            <a:miter lim="800000"/>
            <a:headEnd/>
            <a:tailEnd/>
          </a:ln>
        </p:spPr>
        <p:txBody>
          <a:bodyPr wrap="square" lIns="72000" tIns="72000" rIns="72000" bIns="72000">
            <a:spAutoFit/>
          </a:bodyPr>
          <a:lstStyle/>
          <a:p>
            <a:r>
              <a:rPr lang="en-US" b="1" i="1" dirty="0">
                <a:latin typeface="Calibri" pitchFamily="34" charset="0"/>
              </a:rPr>
              <a:t>NOTE:</a:t>
            </a:r>
          </a:p>
          <a:p>
            <a:r>
              <a:rPr lang="en-US" dirty="0">
                <a:latin typeface="Calibri" pitchFamily="34" charset="0"/>
              </a:rPr>
              <a:t>Students enrolled in ECE 190 may download and print these slides for their personal use in this course.  Students may not redistribute the slides or post them to websites.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7" y="76201"/>
            <a:ext cx="1920081" cy="1247139"/>
          </a:xfrm>
          <a:prstGeom prst="rect">
            <a:avLst/>
          </a:prstGeom>
        </p:spPr>
      </p:pic>
    </p:spTree>
  </p:cSld>
  <p:clrMapOvr>
    <a:masterClrMapping/>
  </p:clrMapOvr>
  <p:transition advTm="174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dirty="0"/>
              <a:t>Teaching Assistants</a:t>
            </a:r>
          </a:p>
        </p:txBody>
      </p:sp>
      <p:sp>
        <p:nvSpPr>
          <p:cNvPr id="6" name="Slide Number Placeholder 5"/>
          <p:cNvSpPr>
            <a:spLocks noGrp="1"/>
          </p:cNvSpPr>
          <p:nvPr>
            <p:ph type="sldNum" sz="quarter" idx="11"/>
          </p:nvPr>
        </p:nvSpPr>
        <p:spPr/>
        <p:txBody>
          <a:bodyPr/>
          <a:lstStyle/>
          <a:p>
            <a:pPr>
              <a:defRPr/>
            </a:pPr>
            <a:fld id="{140FC23E-14FC-4DE4-AA20-1C420702021B}" type="slidenum">
              <a:rPr lang="en-US" smtClean="0"/>
              <a:pPr>
                <a:defRPr/>
              </a:pPr>
              <a:t>10</a:t>
            </a:fld>
            <a:endParaRPr lang="en-US" dirty="0"/>
          </a:p>
        </p:txBody>
      </p:sp>
      <p:sp>
        <p:nvSpPr>
          <p:cNvPr id="14" name="Text Box 4"/>
          <p:cNvSpPr txBox="1">
            <a:spLocks noChangeArrowheads="1"/>
          </p:cNvSpPr>
          <p:nvPr/>
        </p:nvSpPr>
        <p:spPr bwMode="auto">
          <a:xfrm>
            <a:off x="1094172" y="2971800"/>
            <a:ext cx="6858000" cy="1222624"/>
          </a:xfrm>
          <a:prstGeom prst="rect">
            <a:avLst/>
          </a:prstGeom>
          <a:solidFill>
            <a:schemeClr val="bg2">
              <a:lumMod val="90000"/>
            </a:schemeClr>
          </a:solidFill>
          <a:ln w="50800" cmpd="dbl">
            <a:solidFill>
              <a:schemeClr val="tx1"/>
            </a:solidFill>
            <a:miter lim="800000"/>
            <a:headEnd/>
            <a:tailEnd/>
          </a:ln>
        </p:spPr>
        <p:txBody>
          <a:bodyPr wrap="square" lIns="72000" tIns="72000" rIns="72000" bIns="72000">
            <a:spAutoFit/>
          </a:bodyPr>
          <a:lstStyle/>
          <a:p>
            <a:pPr>
              <a:lnSpc>
                <a:spcPct val="125000"/>
              </a:lnSpc>
            </a:pPr>
            <a:r>
              <a:rPr lang="en-US" b="1" i="1" dirty="0">
                <a:latin typeface="Calibri" pitchFamily="34" charset="0"/>
              </a:rPr>
              <a:t>NOTE:</a:t>
            </a:r>
            <a:r>
              <a:rPr lang="en-US" i="1" dirty="0">
                <a:latin typeface="Calibri" pitchFamily="34" charset="0"/>
              </a:rPr>
              <a:t> </a:t>
            </a:r>
          </a:p>
          <a:p>
            <a:pPr>
              <a:lnSpc>
                <a:spcPct val="125000"/>
              </a:lnSpc>
            </a:pPr>
            <a:r>
              <a:rPr lang="en-CA" dirty="0">
                <a:latin typeface="+mn-lt"/>
              </a:rPr>
              <a:t>Students may visit the teaching assistants to discuss course materials, assignments, and questions on course content.  An individual appointment with a teaching assistant may be booked by contacting a teaching assistant via e-mail.</a:t>
            </a:r>
          </a:p>
        </p:txBody>
      </p:sp>
      <p:graphicFrame>
        <p:nvGraphicFramePr>
          <p:cNvPr id="15" name="Table Placeholder 14"/>
          <p:cNvGraphicFramePr>
            <a:graphicFrameLocks noGrp="1"/>
          </p:cNvGraphicFramePr>
          <p:nvPr>
            <p:ph type="tbl" idx="1"/>
            <p:extLst>
              <p:ext uri="{D42A27DB-BD31-4B8C-83A1-F6EECF244321}">
                <p14:modId xmlns:p14="http://schemas.microsoft.com/office/powerpoint/2010/main" val="108083497"/>
              </p:ext>
            </p:extLst>
          </p:nvPr>
        </p:nvGraphicFramePr>
        <p:xfrm>
          <a:off x="1096879" y="956310"/>
          <a:ext cx="6827921" cy="1786890"/>
        </p:xfrm>
        <a:graphic>
          <a:graphicData uri="http://schemas.openxmlformats.org/drawingml/2006/table">
            <a:tbl>
              <a:tblPr firstRow="1">
                <a:tableStyleId>{21E4AEA4-8DFA-4A89-87EB-49C32662AFE0}</a:tableStyleId>
              </a:tblPr>
              <a:tblGrid>
                <a:gridCol w="1679675">
                  <a:extLst>
                    <a:ext uri="{9D8B030D-6E8A-4147-A177-3AD203B41FA5}">
                      <a16:colId xmlns:a16="http://schemas.microsoft.com/office/drawing/2014/main" xmlns="" val="20000"/>
                    </a:ext>
                  </a:extLst>
                </a:gridCol>
                <a:gridCol w="1361096">
                  <a:extLst>
                    <a:ext uri="{9D8B030D-6E8A-4147-A177-3AD203B41FA5}">
                      <a16:colId xmlns:a16="http://schemas.microsoft.com/office/drawing/2014/main" xmlns="" val="20001"/>
                    </a:ext>
                  </a:extLst>
                </a:gridCol>
                <a:gridCol w="1601316">
                  <a:extLst>
                    <a:ext uri="{9D8B030D-6E8A-4147-A177-3AD203B41FA5}">
                      <a16:colId xmlns:a16="http://schemas.microsoft.com/office/drawing/2014/main" xmlns="" val="20002"/>
                    </a:ext>
                  </a:extLst>
                </a:gridCol>
                <a:gridCol w="2185834">
                  <a:extLst>
                    <a:ext uri="{9D8B030D-6E8A-4147-A177-3AD203B41FA5}">
                      <a16:colId xmlns:a16="http://schemas.microsoft.com/office/drawing/2014/main" xmlns="" val="20003"/>
                    </a:ext>
                  </a:extLst>
                </a:gridCol>
              </a:tblGrid>
              <a:tr h="0">
                <a:tc>
                  <a:txBody>
                    <a:bodyPr/>
                    <a:lstStyle/>
                    <a:p>
                      <a:pPr algn="ctr">
                        <a:spcAft>
                          <a:spcPts val="0"/>
                        </a:spcAft>
                      </a:pPr>
                      <a:r>
                        <a:rPr lang="en-CA" sz="1200" b="1" dirty="0">
                          <a:effectLst/>
                          <a:latin typeface="Calibri"/>
                          <a:ea typeface="Calibri"/>
                          <a:cs typeface="Times New Roman"/>
                        </a:rPr>
                        <a:t>Teaching Assistant</a:t>
                      </a: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Office Location</a:t>
                      </a: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Campus Extension</a:t>
                      </a: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E-mail Address</a:t>
                      </a: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xmlns="" val="10000"/>
                  </a:ext>
                </a:extLst>
              </a:tr>
              <a:tr h="159450">
                <a:tc>
                  <a:txBody>
                    <a:bodyPr/>
                    <a:lstStyle/>
                    <a:p>
                      <a:pPr algn="ctr">
                        <a:spcAft>
                          <a:spcPts val="0"/>
                        </a:spcAft>
                      </a:pPr>
                      <a:r>
                        <a:rPr lang="en-US" sz="1200" dirty="0">
                          <a:effectLst/>
                          <a:latin typeface="Calibri"/>
                          <a:ea typeface="Calibri"/>
                          <a:cs typeface="Times New Roman"/>
                        </a:rPr>
                        <a:t>Matt </a:t>
                      </a:r>
                      <a:r>
                        <a:rPr lang="en-US" sz="1200" dirty="0" err="1">
                          <a:effectLst/>
                          <a:latin typeface="Calibri"/>
                          <a:ea typeface="Calibri"/>
                          <a:cs typeface="Times New Roman"/>
                        </a:rPr>
                        <a:t>Belisle</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E2 1303B</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CA" sz="1200" u="sng">
                          <a:solidFill>
                            <a:srgbClr val="0000FF"/>
                          </a:solidFill>
                          <a:effectLst/>
                          <a:latin typeface="Calibri"/>
                          <a:ea typeface="Calibri"/>
                          <a:cs typeface="Times New Roman"/>
                          <a:hlinkClick r:id="rId3"/>
                        </a:rPr>
                        <a:t>mjbelisl</a:t>
                      </a:r>
                      <a:r>
                        <a:rPr lang="en-US" sz="1200" u="sng">
                          <a:solidFill>
                            <a:srgbClr val="0000FF"/>
                          </a:solidFill>
                          <a:effectLst/>
                          <a:latin typeface="Calibri"/>
                          <a:ea typeface="Calibri"/>
                          <a:cs typeface="Arial"/>
                          <a:hlinkClick r:id="rId3"/>
                        </a:rPr>
                        <a:t>@uwaterloo.ca</a:t>
                      </a:r>
                      <a:r>
                        <a:rPr lang="en-US" sz="1200">
                          <a:solidFill>
                            <a:srgbClr val="000000"/>
                          </a:solidFill>
                          <a:effectLst/>
                          <a:latin typeface="Calibri"/>
                          <a:ea typeface="Calibri"/>
                          <a:cs typeface="Times New Roman"/>
                        </a:rPr>
                        <a:t> </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1"/>
                  </a:ext>
                </a:extLst>
              </a:tr>
              <a:tr h="132780">
                <a:tc>
                  <a:txBody>
                    <a:bodyPr/>
                    <a:lstStyle/>
                    <a:p>
                      <a:pPr algn="ctr">
                        <a:spcAft>
                          <a:spcPts val="0"/>
                        </a:spcAft>
                      </a:pPr>
                      <a:r>
                        <a:rPr lang="en-US" sz="1200" dirty="0" err="1">
                          <a:effectLst/>
                          <a:latin typeface="Calibri"/>
                          <a:ea typeface="Calibri"/>
                          <a:cs typeface="Times New Roman"/>
                        </a:rPr>
                        <a:t>Timea</a:t>
                      </a:r>
                      <a:r>
                        <a:rPr lang="en-US" sz="1200" dirty="0">
                          <a:effectLst/>
                          <a:latin typeface="Calibri"/>
                          <a:ea typeface="Calibri"/>
                          <a:cs typeface="Times New Roman"/>
                        </a:rPr>
                        <a:t> </a:t>
                      </a:r>
                      <a:r>
                        <a:rPr lang="en-US" sz="1200" dirty="0" err="1">
                          <a:effectLst/>
                          <a:latin typeface="Calibri"/>
                          <a:ea typeface="Calibri"/>
                          <a:cs typeface="Times New Roman"/>
                        </a:rPr>
                        <a:t>Ratiu</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E2 1303B</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CA" sz="1200" u="sng" dirty="0" err="1">
                          <a:solidFill>
                            <a:srgbClr val="0000FF"/>
                          </a:solidFill>
                          <a:effectLst/>
                          <a:latin typeface="Calibri"/>
                          <a:ea typeface="Calibri"/>
                          <a:cs typeface="Times New Roman"/>
                          <a:hlinkClick r:id="rId4"/>
                        </a:rPr>
                        <a:t>tratiu</a:t>
                      </a:r>
                      <a:r>
                        <a:rPr lang="en-US" sz="1200" u="sng" dirty="0">
                          <a:solidFill>
                            <a:srgbClr val="0000FF"/>
                          </a:solidFill>
                          <a:effectLst/>
                          <a:latin typeface="Calibri"/>
                          <a:ea typeface="Calibri"/>
                          <a:cs typeface="Arial"/>
                          <a:hlinkClick r:id="rId4"/>
                        </a:rPr>
                        <a:t>@uwaterloo.ca</a:t>
                      </a:r>
                      <a:r>
                        <a:rPr lang="en-US" sz="1200" dirty="0">
                          <a:solidFill>
                            <a:srgbClr val="000000"/>
                          </a:solidFill>
                          <a:effectLst/>
                          <a:latin typeface="Calibri"/>
                          <a:ea typeface="Calibri"/>
                          <a:cs typeface="Times New Roman"/>
                        </a:rPr>
                        <a:t> </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2"/>
                  </a:ext>
                </a:extLst>
              </a:tr>
              <a:tr h="106110">
                <a:tc>
                  <a:txBody>
                    <a:bodyPr/>
                    <a:lstStyle/>
                    <a:p>
                      <a:pPr algn="ctr">
                        <a:spcAft>
                          <a:spcPts val="0"/>
                        </a:spcAft>
                      </a:pPr>
                      <a:r>
                        <a:rPr lang="en-US" sz="1200">
                          <a:effectLst/>
                          <a:latin typeface="Calibri"/>
                          <a:ea typeface="Calibri"/>
                          <a:cs typeface="Times New Roman"/>
                        </a:rPr>
                        <a:t>Ryan Samlalsingh</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a:effectLst/>
                          <a:latin typeface="Calibri"/>
                          <a:ea typeface="Calibri"/>
                          <a:cs typeface="Times New Roman"/>
                        </a:rPr>
                        <a:t>E2 1303B</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u="sng" dirty="0">
                          <a:solidFill>
                            <a:srgbClr val="0000FF"/>
                          </a:solidFill>
                          <a:effectLst/>
                          <a:latin typeface="Calibri"/>
                          <a:ea typeface="Calibri"/>
                          <a:cs typeface="Arial"/>
                          <a:hlinkClick r:id="rId5"/>
                        </a:rPr>
                        <a:t>rsamlals@uwaterloo.ca</a:t>
                      </a:r>
                      <a:r>
                        <a:rPr lang="en-US" sz="1200" dirty="0">
                          <a:solidFill>
                            <a:srgbClr val="000000"/>
                          </a:solidFill>
                          <a:effectLst/>
                          <a:latin typeface="Calibri"/>
                          <a:ea typeface="Calibri"/>
                          <a:cs typeface="Times New Roman"/>
                        </a:rPr>
                        <a:t> </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3"/>
                  </a:ext>
                </a:extLst>
              </a:tr>
              <a:tr h="0">
                <a:tc>
                  <a:txBody>
                    <a:bodyPr/>
                    <a:lstStyle/>
                    <a:p>
                      <a:pPr algn="ctr">
                        <a:spcAft>
                          <a:spcPts val="0"/>
                        </a:spcAft>
                      </a:pPr>
                      <a:r>
                        <a:rPr lang="en-US" sz="1200">
                          <a:effectLst/>
                          <a:latin typeface="Calibri"/>
                          <a:ea typeface="Calibri"/>
                          <a:cs typeface="Times New Roman"/>
                        </a:rPr>
                        <a:t>Stephen Sheng</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a:effectLst/>
                          <a:latin typeface="Calibri"/>
                          <a:ea typeface="Calibri"/>
                          <a:cs typeface="Times New Roman"/>
                        </a:rPr>
                        <a:t>E2 1303B</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CA" sz="1200" u="sng" dirty="0">
                          <a:solidFill>
                            <a:srgbClr val="0000FF"/>
                          </a:solidFill>
                          <a:effectLst/>
                          <a:latin typeface="Calibri"/>
                          <a:ea typeface="Calibri"/>
                          <a:cs typeface="Times New Roman"/>
                          <a:hlinkClick r:id="rId6"/>
                        </a:rPr>
                        <a:t>z4sheng</a:t>
                      </a:r>
                      <a:r>
                        <a:rPr lang="en-US" sz="1200" u="sng" dirty="0">
                          <a:solidFill>
                            <a:srgbClr val="0000FF"/>
                          </a:solidFill>
                          <a:effectLst/>
                          <a:latin typeface="Calibri"/>
                          <a:ea typeface="Calibri"/>
                          <a:cs typeface="Arial"/>
                          <a:hlinkClick r:id="rId6"/>
                        </a:rPr>
                        <a:t>@uwaterloo.ca</a:t>
                      </a:r>
                      <a:r>
                        <a:rPr lang="en-US" sz="1200" dirty="0">
                          <a:solidFill>
                            <a:srgbClr val="000000"/>
                          </a:solidFill>
                          <a:effectLst/>
                          <a:latin typeface="Calibri"/>
                          <a:ea typeface="Calibri"/>
                          <a:cs typeface="Times New Roman"/>
                        </a:rPr>
                        <a:t> </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4"/>
                  </a:ext>
                </a:extLst>
              </a:tr>
              <a:tr h="128970">
                <a:tc>
                  <a:txBody>
                    <a:bodyPr/>
                    <a:lstStyle/>
                    <a:p>
                      <a:pPr algn="ctr">
                        <a:spcAft>
                          <a:spcPts val="0"/>
                        </a:spcAft>
                      </a:pPr>
                      <a:r>
                        <a:rPr lang="en-US" sz="1200" dirty="0" err="1">
                          <a:effectLst/>
                          <a:latin typeface="Calibri"/>
                          <a:ea typeface="Calibri"/>
                          <a:cs typeface="Times New Roman"/>
                        </a:rPr>
                        <a:t>Zizhou</a:t>
                      </a:r>
                      <a:r>
                        <a:rPr lang="en-US" sz="1200" dirty="0">
                          <a:effectLst/>
                          <a:latin typeface="Calibri"/>
                          <a:ea typeface="Calibri"/>
                          <a:cs typeface="Times New Roman"/>
                        </a:rPr>
                        <a:t> Wang</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a:effectLst/>
                          <a:latin typeface="Calibri"/>
                          <a:ea typeface="Calibri"/>
                          <a:cs typeface="Times New Roman"/>
                        </a:rPr>
                        <a:t>E2 1303B</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u="sng" dirty="0">
                          <a:solidFill>
                            <a:srgbClr val="0000FF"/>
                          </a:solidFill>
                          <a:effectLst/>
                          <a:latin typeface="Calibri"/>
                          <a:ea typeface="Calibri"/>
                          <a:cs typeface="Arial"/>
                          <a:hlinkClick r:id="rId7"/>
                        </a:rPr>
                        <a:t>z628wang@uwaterloo.ca</a:t>
                      </a:r>
                      <a:r>
                        <a:rPr lang="en-US" sz="1200" dirty="0">
                          <a:solidFill>
                            <a:srgbClr val="000000"/>
                          </a:solidFill>
                          <a:effectLst/>
                          <a:latin typeface="Calibri"/>
                          <a:ea typeface="Calibri"/>
                          <a:cs typeface="Times New Roman"/>
                        </a:rPr>
                        <a:t> </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5"/>
                  </a:ext>
                </a:extLst>
              </a:tr>
              <a:tr h="102870">
                <a:tc>
                  <a:txBody>
                    <a:bodyPr/>
                    <a:lstStyle/>
                    <a:p>
                      <a:pPr algn="ctr">
                        <a:spcAft>
                          <a:spcPts val="0"/>
                        </a:spcAft>
                      </a:pPr>
                      <a:r>
                        <a:rPr lang="en-US" sz="1200">
                          <a:effectLst/>
                          <a:latin typeface="Calibri"/>
                          <a:ea typeface="Calibri"/>
                          <a:cs typeface="Times New Roman"/>
                        </a:rPr>
                        <a:t>Yijie Yuan</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a:effectLst/>
                          <a:latin typeface="Calibri"/>
                          <a:ea typeface="Calibri"/>
                          <a:cs typeface="Times New Roman"/>
                        </a:rPr>
                        <a:t>E2 1303B</a:t>
                      </a:r>
                      <a:endParaRPr lang="en-CA" sz="120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35145</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Aft>
                          <a:spcPts val="0"/>
                        </a:spcAft>
                      </a:pPr>
                      <a:r>
                        <a:rPr lang="en-US" sz="1200" u="sng" dirty="0">
                          <a:solidFill>
                            <a:srgbClr val="0000FF"/>
                          </a:solidFill>
                          <a:effectLst/>
                          <a:latin typeface="Calibri"/>
                          <a:ea typeface="Calibri"/>
                          <a:cs typeface="Arial"/>
                          <a:hlinkClick r:id="rId8"/>
                        </a:rPr>
                        <a:t>y235yuan@uwaterloo.ca</a:t>
                      </a:r>
                      <a:r>
                        <a:rPr lang="en-US" sz="1200" dirty="0">
                          <a:solidFill>
                            <a:srgbClr val="000000"/>
                          </a:solidFill>
                          <a:effectLst/>
                          <a:latin typeface="Calibri"/>
                          <a:ea typeface="Calibri"/>
                          <a:cs typeface="Times New Roman"/>
                        </a:rPr>
                        <a:t> </a:t>
                      </a:r>
                      <a:endParaRPr lang="en-CA" sz="1200" dirty="0">
                        <a:effectLst/>
                        <a:latin typeface="Calibri"/>
                        <a:ea typeface="Calibri"/>
                        <a:cs typeface="Times New Roman"/>
                      </a:endParaRPr>
                    </a:p>
                  </a:txBody>
                  <a:tcPr marL="36195" marR="36195" marT="36195" marB="361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2" name="Date Placeholder 1"/>
          <p:cNvSpPr>
            <a:spLocks noGrp="1"/>
          </p:cNvSpPr>
          <p:nvPr>
            <p:ph type="dt" sz="half" idx="12"/>
          </p:nvPr>
        </p:nvSpPr>
        <p:spPr/>
        <p:txBody>
          <a:bodyPr/>
          <a:lstStyle/>
          <a:p>
            <a:pPr>
              <a:defRPr/>
            </a:pPr>
            <a:r>
              <a:rPr lang="en-US"/>
              <a:t>September 1, 2017</a:t>
            </a:r>
            <a:endParaRPr lang="en-CA"/>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6310821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a:t>
            </a:r>
            <a:endParaRPr lang="en-CA" dirty="0"/>
          </a:p>
        </p:txBody>
      </p:sp>
      <p:sp>
        <p:nvSpPr>
          <p:cNvPr id="3" name="Subtitle 2"/>
          <p:cNvSpPr>
            <a:spLocks noGrp="1"/>
          </p:cNvSpPr>
          <p:nvPr>
            <p:ph type="subTitle" idx="1"/>
          </p:nvPr>
        </p:nvSpPr>
        <p:spPr/>
        <p:txBody>
          <a:bodyPr/>
          <a:lstStyle/>
          <a:p>
            <a:r>
              <a:rPr lang="en-US" dirty="0"/>
              <a:t>Safety and Risk Analysis</a:t>
            </a:r>
            <a:endParaRPr lang="en-CA" dirty="0"/>
          </a:p>
        </p:txBody>
      </p:sp>
    </p:spTree>
    <p:extLst>
      <p:ext uri="{BB962C8B-B14F-4D97-AF65-F5344CB8AC3E}">
        <p14:creationId xmlns:p14="http://schemas.microsoft.com/office/powerpoint/2010/main" val="42487674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Motivations for safety</a:t>
            </a:r>
          </a:p>
          <a:p>
            <a:pPr lvl="1"/>
            <a:r>
              <a:rPr lang="en-CA" dirty="0"/>
              <a:t>Hazards</a:t>
            </a:r>
          </a:p>
          <a:p>
            <a:pPr lvl="1"/>
            <a:r>
              <a:rPr lang="en-CA" dirty="0"/>
              <a:t>Liability</a:t>
            </a:r>
          </a:p>
          <a:p>
            <a:pPr lvl="1"/>
            <a:r>
              <a:rPr lang="en-US" dirty="0"/>
              <a:t>Risk management</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101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33406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type="title"/>
          </p:nvPr>
        </p:nvSpPr>
        <p:spPr/>
        <p:txBody>
          <a:bodyPr/>
          <a:lstStyle/>
          <a:p>
            <a:r>
              <a:rPr lang="en-CA"/>
              <a:t>Motivations for Safety</a:t>
            </a:r>
          </a:p>
        </p:txBody>
      </p:sp>
      <p:sp>
        <p:nvSpPr>
          <p:cNvPr id="1115139" name="Rectangle 3"/>
          <p:cNvSpPr>
            <a:spLocks noGrp="1" noChangeArrowheads="1"/>
          </p:cNvSpPr>
          <p:nvPr>
            <p:ph type="body" idx="1"/>
          </p:nvPr>
        </p:nvSpPr>
        <p:spPr/>
        <p:txBody>
          <a:bodyPr/>
          <a:lstStyle/>
          <a:p>
            <a:r>
              <a:rPr lang="en-CA" dirty="0"/>
              <a:t>Personal ethics</a:t>
            </a:r>
          </a:p>
          <a:p>
            <a:r>
              <a:rPr lang="en-CA" dirty="0"/>
              <a:t>Professional responsibility</a:t>
            </a:r>
          </a:p>
          <a:p>
            <a:r>
              <a:rPr lang="en-CA" dirty="0"/>
              <a:t>Regulations and codes</a:t>
            </a:r>
          </a:p>
          <a:p>
            <a:r>
              <a:rPr lang="en-CA" dirty="0"/>
              <a:t>Legal liability</a:t>
            </a:r>
          </a:p>
          <a:p>
            <a:pPr lvl="1"/>
            <a:r>
              <a:rPr lang="en-CA" dirty="0"/>
              <a:t>Contract law</a:t>
            </a:r>
          </a:p>
          <a:p>
            <a:pPr lvl="1"/>
            <a:r>
              <a:rPr lang="en-CA" dirty="0"/>
              <a:t>Tort law</a:t>
            </a:r>
          </a:p>
          <a:p>
            <a:pPr lvl="1"/>
            <a:r>
              <a:rPr lang="en-CA" dirty="0"/>
              <a:t>Product liability law</a:t>
            </a:r>
          </a:p>
          <a:p>
            <a:r>
              <a:rPr lang="en-CA" dirty="0"/>
              <a:t>Pressure from governments and groups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44141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51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51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513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51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513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5139">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15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Rectangle 2"/>
          <p:cNvSpPr>
            <a:spLocks noGrp="1" noChangeArrowheads="1"/>
          </p:cNvSpPr>
          <p:nvPr>
            <p:ph type="title"/>
          </p:nvPr>
        </p:nvSpPr>
        <p:spPr/>
        <p:txBody>
          <a:bodyPr/>
          <a:lstStyle/>
          <a:p>
            <a:r>
              <a:rPr lang="en-CA"/>
              <a:t>Responsibility of the Design Engineer</a:t>
            </a:r>
          </a:p>
        </p:txBody>
      </p:sp>
      <p:sp>
        <p:nvSpPr>
          <p:cNvPr id="1116163" name="Rectangle 3"/>
          <p:cNvSpPr>
            <a:spLocks noGrp="1" noChangeArrowheads="1"/>
          </p:cNvSpPr>
          <p:nvPr>
            <p:ph type="body" idx="1"/>
          </p:nvPr>
        </p:nvSpPr>
        <p:spPr/>
        <p:txBody>
          <a:bodyPr/>
          <a:lstStyle/>
          <a:p>
            <a:r>
              <a:rPr lang="en-CA" dirty="0"/>
              <a:t>Engineers are responsible for ensuring that their designs are safe</a:t>
            </a:r>
          </a:p>
          <a:p>
            <a:r>
              <a:rPr lang="en-CA" dirty="0"/>
              <a:t>Failure to act to correct a potentially dangerous situation and failure to follow codes and standards are examples of professional misconduct</a:t>
            </a:r>
          </a:p>
          <a:p>
            <a:r>
              <a:rPr lang="en-CA" dirty="0"/>
              <a:t>Neglecting health and safety during a design doubles the risk of disciplinary action by Professional Engineers Ontario (PEO)</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115916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61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Grp="1" noChangeArrowheads="1"/>
          </p:cNvSpPr>
          <p:nvPr>
            <p:ph type="title"/>
          </p:nvPr>
        </p:nvSpPr>
        <p:spPr/>
        <p:txBody>
          <a:bodyPr/>
          <a:lstStyle/>
          <a:p>
            <a:r>
              <a:rPr lang="en-CA"/>
              <a:t>Professional Misconduct</a:t>
            </a:r>
          </a:p>
        </p:txBody>
      </p:sp>
      <p:sp>
        <p:nvSpPr>
          <p:cNvPr id="1117187" name="Rectangle 3"/>
          <p:cNvSpPr>
            <a:spLocks noGrp="1" noChangeArrowheads="1"/>
          </p:cNvSpPr>
          <p:nvPr>
            <p:ph type="body" idx="1"/>
          </p:nvPr>
        </p:nvSpPr>
        <p:spPr/>
        <p:txBody>
          <a:bodyPr/>
          <a:lstStyle/>
          <a:p>
            <a:r>
              <a:rPr lang="en-CA"/>
              <a:t>R.R.O. 1990, Reg. 941, s. 72 states that the following are examples of professional misconduct:</a:t>
            </a:r>
          </a:p>
          <a:p>
            <a:pPr>
              <a:buFontTx/>
              <a:buNone/>
            </a:pPr>
            <a:r>
              <a:rPr lang="en-CA" sz="1800"/>
              <a:t>	(a) negligence</a:t>
            </a:r>
          </a:p>
          <a:p>
            <a:pPr>
              <a:buFontTx/>
              <a:buNone/>
            </a:pPr>
            <a:r>
              <a:rPr lang="en-CA" sz="1800"/>
              <a:t>	(b) failure to make reasonable provision for the safeguarding of life, health, or property of a person who may be affected by the work for which the practitioner is responsible</a:t>
            </a:r>
          </a:p>
          <a:p>
            <a:pPr>
              <a:buFontTx/>
              <a:buNone/>
            </a:pPr>
            <a:r>
              <a:rPr lang="en-CA" sz="1800"/>
              <a:t>	(c) failure to act to correct or report a situation that the practitioner believes may endanger the safety or the welfare of the public</a:t>
            </a:r>
          </a:p>
          <a:p>
            <a:pPr>
              <a:buFontTx/>
              <a:buNone/>
            </a:pPr>
            <a:r>
              <a:rPr lang="en-CA" sz="1800"/>
              <a:t>	(d) failure to make responsible provision for complying with applicable statutes, regulations, standards, codes, by-laws, and rules in connection with work being undertaken by or under the responsibility of the practitioner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25749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71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71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71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171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p:cNvSpPr>
            <a:spLocks noGrp="1" noChangeArrowheads="1"/>
          </p:cNvSpPr>
          <p:nvPr>
            <p:ph type="title"/>
          </p:nvPr>
        </p:nvSpPr>
        <p:spPr/>
        <p:txBody>
          <a:bodyPr/>
          <a:lstStyle/>
          <a:p>
            <a:r>
              <a:rPr lang="en-CA"/>
              <a:t>Safety Concerns</a:t>
            </a:r>
          </a:p>
        </p:txBody>
      </p:sp>
      <p:sp>
        <p:nvSpPr>
          <p:cNvPr id="1119235" name="Rectangle 3"/>
          <p:cNvSpPr>
            <a:spLocks noGrp="1" noChangeArrowheads="1"/>
          </p:cNvSpPr>
          <p:nvPr>
            <p:ph type="body" idx="1"/>
          </p:nvPr>
        </p:nvSpPr>
        <p:spPr/>
        <p:txBody>
          <a:bodyPr/>
          <a:lstStyle/>
          <a:p>
            <a:r>
              <a:rPr lang="en-CA" dirty="0"/>
              <a:t>Engineers need to consider the safety of the following persons:</a:t>
            </a:r>
          </a:p>
          <a:p>
            <a:pPr lvl="1"/>
            <a:r>
              <a:rPr lang="en-CA" dirty="0"/>
              <a:t>Eventual users of manufactured devices, products, or structures</a:t>
            </a:r>
          </a:p>
          <a:p>
            <a:pPr lvl="1"/>
            <a:r>
              <a:rPr lang="en-CA" dirty="0"/>
              <a:t>Workers involved in the manufacture or fabrication of devices, products, or structures</a:t>
            </a:r>
          </a:p>
          <a:p>
            <a:r>
              <a:rPr lang="en-CA" dirty="0"/>
              <a:t>In some cases, engineers must also take into account the misuse of devices, products, or structures:</a:t>
            </a:r>
          </a:p>
          <a:p>
            <a:pPr lvl="1"/>
            <a:r>
              <a:rPr lang="en-CA" dirty="0"/>
              <a:t>Users may have wide variations in abilities</a:t>
            </a:r>
          </a:p>
          <a:p>
            <a:pPr lvl="1"/>
            <a:r>
              <a:rPr lang="en-CA" dirty="0"/>
              <a:t>Minimum skill level should not be overrated</a:t>
            </a:r>
          </a:p>
          <a:p>
            <a:pPr lvl="1"/>
            <a:r>
              <a:rPr lang="en-CA" dirty="0"/>
              <a:t>Warning labels should be used to deter inappropriate usage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80386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92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92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92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92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923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9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Rectangle 2"/>
          <p:cNvSpPr>
            <a:spLocks noGrp="1" noChangeArrowheads="1"/>
          </p:cNvSpPr>
          <p:nvPr>
            <p:ph type="title"/>
          </p:nvPr>
        </p:nvSpPr>
        <p:spPr/>
        <p:txBody>
          <a:bodyPr/>
          <a:lstStyle/>
          <a:p>
            <a:r>
              <a:rPr lang="en-US"/>
              <a:t>Hazards</a:t>
            </a:r>
          </a:p>
        </p:txBody>
      </p:sp>
      <p:sp>
        <p:nvSpPr>
          <p:cNvPr id="1499139" name="Rectangle 3"/>
          <p:cNvSpPr>
            <a:spLocks noGrp="1" noChangeArrowheads="1"/>
          </p:cNvSpPr>
          <p:nvPr>
            <p:ph type="body" idx="1"/>
          </p:nvPr>
        </p:nvSpPr>
        <p:spPr/>
        <p:txBody>
          <a:bodyPr/>
          <a:lstStyle/>
          <a:p>
            <a:r>
              <a:rPr lang="en-US" dirty="0"/>
              <a:t>A </a:t>
            </a:r>
            <a:r>
              <a:rPr lang="en-US" b="1" dirty="0">
                <a:solidFill>
                  <a:schemeClr val="accent1">
                    <a:lumMod val="75000"/>
                  </a:schemeClr>
                </a:solidFill>
              </a:rPr>
              <a:t>hazard</a:t>
            </a:r>
            <a:r>
              <a:rPr lang="en-US" dirty="0"/>
              <a:t> is anything that has the potential to cause injury, death, property damage, financial waste, or any other undesirable consequence</a:t>
            </a:r>
          </a:p>
          <a:p>
            <a:r>
              <a:rPr lang="en-CA" dirty="0"/>
              <a:t>No engineering design or workplace environment can ever be absolutely free of hazards</a:t>
            </a:r>
          </a:p>
          <a:p>
            <a:r>
              <a:rPr lang="en-CA" dirty="0"/>
              <a:t>The goal of engineering is to reduce the risk of injury or illness to an “acceptable” level</a:t>
            </a:r>
          </a:p>
          <a:p>
            <a:r>
              <a:rPr lang="en-CA" dirty="0"/>
              <a:t>Engineers need methodical procedures to recognize and control hazards</a:t>
            </a:r>
            <a:endParaRPr 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22024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91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91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9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en-CA"/>
              <a:t>Dealing with Hazards</a:t>
            </a:r>
          </a:p>
        </p:txBody>
      </p:sp>
      <p:sp>
        <p:nvSpPr>
          <p:cNvPr id="1125379" name="Rectangle 3"/>
          <p:cNvSpPr>
            <a:spLocks noGrp="1" noChangeArrowheads="1"/>
          </p:cNvSpPr>
          <p:nvPr>
            <p:ph type="body" idx="1"/>
          </p:nvPr>
        </p:nvSpPr>
        <p:spPr/>
        <p:txBody>
          <a:bodyPr/>
          <a:lstStyle/>
          <a:p>
            <a:pPr marL="381000" indent="-381000">
              <a:buFontTx/>
              <a:buAutoNum type="arabicPeriod"/>
            </a:pPr>
            <a:r>
              <a:rPr lang="en-CA" dirty="0"/>
              <a:t>Identify the hazard</a:t>
            </a:r>
          </a:p>
          <a:p>
            <a:pPr marL="381000" indent="-381000">
              <a:buFontTx/>
              <a:buAutoNum type="arabicPeriod"/>
            </a:pPr>
            <a:r>
              <a:rPr lang="en-CA" dirty="0"/>
              <a:t>Try to prevent or eliminate the need for creating the hazard</a:t>
            </a:r>
          </a:p>
          <a:p>
            <a:pPr marL="381000" indent="-381000">
              <a:buFontTx/>
              <a:buAutoNum type="arabicPeriod"/>
            </a:pPr>
            <a:r>
              <a:rPr lang="en-CA" dirty="0"/>
              <a:t>Use control measures at the source, along the path, and at the receiver to reduce the severity of the hazard to an acceptable level</a:t>
            </a:r>
          </a:p>
          <a:p>
            <a:pPr marL="381000" indent="-381000">
              <a:buFontTx/>
              <a:buAutoNum type="arabicPeriod"/>
            </a:pPr>
            <a:r>
              <a:rPr lang="en-CA" dirty="0"/>
              <a:t>If unsuccessful, take the appropriate remedial action:</a:t>
            </a:r>
          </a:p>
          <a:p>
            <a:pPr marL="800100" lvl="1" indent="-342900"/>
            <a:r>
              <a:rPr lang="en-CA" dirty="0"/>
              <a:t>Recall unsafe devices</a:t>
            </a:r>
          </a:p>
          <a:p>
            <a:pPr marL="800100" lvl="1" indent="-342900"/>
            <a:r>
              <a:rPr lang="en-CA" dirty="0"/>
              <a:t>Notify people of danger</a:t>
            </a:r>
          </a:p>
          <a:p>
            <a:pPr marL="800100" lvl="1" indent="-342900"/>
            <a:r>
              <a:rPr lang="en-CA" dirty="0"/>
              <a:t>Assist injured persons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705828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537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53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537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53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53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53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p:txBody>
          <a:bodyPr/>
          <a:lstStyle/>
          <a:p>
            <a:r>
              <a:rPr lang="en-CA" sz="2400"/>
              <a:t>Principles of Hazard Recognition and Control</a:t>
            </a:r>
          </a:p>
        </p:txBody>
      </p:sp>
      <p:sp>
        <p:nvSpPr>
          <p:cNvPr id="1123331" name="Rectangle 3"/>
          <p:cNvSpPr>
            <a:spLocks noGrp="1" noChangeArrowheads="1"/>
          </p:cNvSpPr>
          <p:nvPr>
            <p:ph type="body" idx="1"/>
          </p:nvPr>
        </p:nvSpPr>
        <p:spPr/>
        <p:txBody>
          <a:bodyPr/>
          <a:lstStyle/>
          <a:p>
            <a:pPr marL="381000" indent="-381000">
              <a:buFontTx/>
              <a:buAutoNum type="arabicPeriod"/>
            </a:pPr>
            <a:r>
              <a:rPr lang="en-CA" sz="1800" dirty="0"/>
              <a:t>Assess the capabilities and limitations of users</a:t>
            </a:r>
          </a:p>
          <a:p>
            <a:pPr marL="381000" indent="-381000">
              <a:buFontTx/>
              <a:buAutoNum type="arabicPeriod"/>
            </a:pPr>
            <a:r>
              <a:rPr lang="en-CA" sz="1800" dirty="0"/>
              <a:t>Anticipate common errors and modes of failure</a:t>
            </a:r>
          </a:p>
          <a:p>
            <a:pPr marL="381000" indent="-381000">
              <a:buFontTx/>
              <a:buAutoNum type="arabicPeriod"/>
            </a:pPr>
            <a:r>
              <a:rPr lang="en-CA" sz="1800" dirty="0"/>
              <a:t>Evaluate designs for safety and health</a:t>
            </a:r>
          </a:p>
          <a:p>
            <a:pPr marL="381000" indent="-381000">
              <a:buFontTx/>
              <a:buAutoNum type="arabicPeriod"/>
            </a:pPr>
            <a:r>
              <a:rPr lang="en-CA" sz="1800" dirty="0"/>
              <a:t>Provide adequate instructions and warnings</a:t>
            </a:r>
          </a:p>
          <a:p>
            <a:pPr marL="381000" indent="-381000">
              <a:buFontTx/>
              <a:buAutoNum type="arabicPeriod"/>
            </a:pPr>
            <a:r>
              <a:rPr lang="en-CA" sz="1800" dirty="0"/>
              <a:t>Design safe tooling and workstations</a:t>
            </a:r>
          </a:p>
          <a:p>
            <a:pPr marL="381000" indent="-381000">
              <a:buFontTx/>
              <a:buAutoNum type="arabicPeriod"/>
            </a:pPr>
            <a:r>
              <a:rPr lang="en-CA" sz="1800" dirty="0"/>
              <a:t>Consider maintenance needs</a:t>
            </a:r>
          </a:p>
          <a:p>
            <a:pPr marL="381000" indent="-381000">
              <a:buFontTx/>
              <a:buAutoNum type="arabicPeriod"/>
            </a:pPr>
            <a:r>
              <a:rPr lang="en-CA" sz="1800" dirty="0"/>
              <a:t>Provide clear indications of danger</a:t>
            </a:r>
          </a:p>
          <a:p>
            <a:pPr marL="381000" indent="-381000">
              <a:buFontTx/>
              <a:buAutoNum type="arabicPeriod"/>
            </a:pPr>
            <a:r>
              <a:rPr lang="en-CA" sz="1800" dirty="0"/>
              <a:t>Control the build-up of energy</a:t>
            </a:r>
          </a:p>
          <a:p>
            <a:pPr marL="381000" indent="-381000">
              <a:buFontTx/>
              <a:buAutoNum type="arabicPeriod"/>
            </a:pPr>
            <a:r>
              <a:rPr lang="en-CA" sz="1800" dirty="0"/>
              <a:t>Recall products if necessary</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69413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3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3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33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33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333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333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2333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233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2"/>
          <p:cNvSpPr>
            <a:spLocks noGrp="1" noChangeArrowheads="1"/>
          </p:cNvSpPr>
          <p:nvPr>
            <p:ph type="title"/>
          </p:nvPr>
        </p:nvSpPr>
        <p:spPr/>
        <p:txBody>
          <a:bodyPr/>
          <a:lstStyle/>
          <a:p>
            <a:r>
              <a:rPr lang="en-CA"/>
              <a:t>Maintenance Needs Checklist</a:t>
            </a:r>
          </a:p>
        </p:txBody>
      </p:sp>
      <p:sp>
        <p:nvSpPr>
          <p:cNvPr id="1124355" name="Rectangle 3"/>
          <p:cNvSpPr>
            <a:spLocks noGrp="1" noChangeArrowheads="1"/>
          </p:cNvSpPr>
          <p:nvPr>
            <p:ph type="body" idx="1"/>
          </p:nvPr>
        </p:nvSpPr>
        <p:spPr/>
        <p:txBody>
          <a:bodyPr/>
          <a:lstStyle/>
          <a:p>
            <a:pPr marL="381000" indent="-381000">
              <a:buFontTx/>
              <a:buAutoNum type="arabicPeriod"/>
            </a:pPr>
            <a:r>
              <a:rPr lang="en-CA" sz="1800"/>
              <a:t>Most frequently replaced items should be easily accessible</a:t>
            </a:r>
          </a:p>
          <a:p>
            <a:pPr marL="381000" indent="-381000">
              <a:buFontTx/>
              <a:buAutoNum type="arabicPeriod"/>
            </a:pPr>
            <a:r>
              <a:rPr lang="en-CA" sz="1800"/>
              <a:t>Standard interchangeable parts should be kept in common locations</a:t>
            </a:r>
          </a:p>
          <a:p>
            <a:pPr marL="381000" indent="-381000">
              <a:buFontTx/>
              <a:buAutoNum type="arabicPeriod"/>
            </a:pPr>
            <a:r>
              <a:rPr lang="en-CA" sz="1800"/>
              <a:t>Designs should be modular for simple field repairs</a:t>
            </a:r>
          </a:p>
          <a:p>
            <a:pPr marL="381000" indent="-381000">
              <a:buFontTx/>
              <a:buAutoNum type="arabicPeriod"/>
            </a:pPr>
            <a:r>
              <a:rPr lang="en-CA" sz="1800"/>
              <a:t>Products should be clearly identified (e.g., colour-coded wiring)</a:t>
            </a:r>
          </a:p>
          <a:p>
            <a:pPr marL="381000" indent="-381000">
              <a:buFontTx/>
              <a:buAutoNum type="arabicPeriod"/>
            </a:pPr>
            <a:r>
              <a:rPr lang="en-CA" sz="1800"/>
              <a:t>Safe servicing should be possible</a:t>
            </a:r>
          </a:p>
          <a:p>
            <a:pPr marL="381000" indent="-381000">
              <a:buFontTx/>
              <a:buAutoNum type="arabicPeriod"/>
            </a:pPr>
            <a:r>
              <a:rPr lang="en-CA" sz="1800"/>
              <a:t>Controls should prevent machines from turning on during maintenance</a:t>
            </a:r>
          </a:p>
          <a:p>
            <a:pPr marL="381000" indent="-381000">
              <a:buFontTx/>
              <a:buAutoNum type="arabicPeriod"/>
            </a:pPr>
            <a:r>
              <a:rPr lang="en-CA" sz="1800"/>
              <a:t>Storage areas should be provided for special tools</a:t>
            </a:r>
          </a:p>
          <a:p>
            <a:pPr marL="381000" indent="-381000">
              <a:buFontTx/>
              <a:buAutoNum type="arabicPeriod"/>
            </a:pPr>
            <a:r>
              <a:rPr lang="en-CA" sz="1800"/>
              <a:t>Electrical machines should be grounded to minimize shock hazards</a:t>
            </a:r>
          </a:p>
          <a:p>
            <a:pPr marL="381000" indent="-381000">
              <a:buFontTx/>
              <a:buAutoNum type="arabicPeriod"/>
            </a:pPr>
            <a:r>
              <a:rPr lang="en-CA" sz="1800"/>
              <a:t>Walking surfaces should provide grip</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109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582912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43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43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435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435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435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435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2435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243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Objectives</a:t>
            </a:r>
          </a:p>
        </p:txBody>
      </p:sp>
      <p:sp>
        <p:nvSpPr>
          <p:cNvPr id="3" name="Content Placeholder 2"/>
          <p:cNvSpPr>
            <a:spLocks noGrp="1"/>
          </p:cNvSpPr>
          <p:nvPr>
            <p:ph idx="1"/>
          </p:nvPr>
        </p:nvSpPr>
        <p:spPr/>
        <p:txBody>
          <a:bodyPr/>
          <a:lstStyle/>
          <a:p>
            <a:pPr marL="0" indent="0">
              <a:buNone/>
            </a:pPr>
            <a:r>
              <a:rPr lang="en-CA" dirty="0"/>
              <a:t>In this course, you will have an opportunity to achieve the following goals:</a:t>
            </a:r>
          </a:p>
          <a:p>
            <a:pPr marL="882900" lvl="1" indent="-342900">
              <a:buFont typeface="+mj-lt"/>
              <a:buAutoNum type="arabicPeriod"/>
            </a:pPr>
            <a:r>
              <a:rPr lang="en-CA" dirty="0"/>
              <a:t>Prepare for entering the profession of electrical and computer engineering,</a:t>
            </a:r>
          </a:p>
          <a:p>
            <a:pPr marL="882900" lvl="1" indent="-342900">
              <a:buFont typeface="+mj-lt"/>
              <a:buAutoNum type="arabicPeriod"/>
            </a:pPr>
            <a:r>
              <a:rPr lang="en-CA" dirty="0"/>
              <a:t>Learn about the cooperative education system at the University of Waterloo,</a:t>
            </a:r>
          </a:p>
          <a:p>
            <a:pPr marL="882900" lvl="1" indent="-342900">
              <a:buFont typeface="+mj-lt"/>
              <a:buAutoNum type="arabicPeriod"/>
            </a:pPr>
            <a:r>
              <a:rPr lang="en-CA" dirty="0"/>
              <a:t>Understand the structure of the electrical and computer engineering program, </a:t>
            </a:r>
          </a:p>
          <a:p>
            <a:pPr marL="882900" lvl="1" indent="-342900">
              <a:buFont typeface="+mj-lt"/>
              <a:buAutoNum type="arabicPeriod"/>
            </a:pPr>
            <a:r>
              <a:rPr lang="en-CA" dirty="0"/>
              <a:t>Develop a proficiency with engineering tools and techniques, and</a:t>
            </a:r>
          </a:p>
          <a:p>
            <a:pPr marL="882900" lvl="1" indent="-342900">
              <a:buFont typeface="+mj-lt"/>
              <a:buAutoNum type="arabicPeriod"/>
            </a:pPr>
            <a:r>
              <a:rPr lang="en-CA" dirty="0"/>
              <a:t>Gain experience working as part of an engineering design team.</a:t>
            </a:r>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274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2"/>
          <p:cNvSpPr>
            <a:spLocks noGrp="1" noChangeArrowheads="1"/>
          </p:cNvSpPr>
          <p:nvPr>
            <p:ph type="title" sz="quarter"/>
          </p:nvPr>
        </p:nvSpPr>
        <p:spPr/>
        <p:txBody>
          <a:bodyPr/>
          <a:lstStyle/>
          <a:p>
            <a:r>
              <a:rPr lang="en-CA"/>
              <a:t>Industry Standards for Signs</a:t>
            </a:r>
          </a:p>
        </p:txBody>
      </p:sp>
      <p:pic>
        <p:nvPicPr>
          <p:cNvPr id="1122307" name="Picture 3" descr="danger_label"/>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90600" y="1066800"/>
            <a:ext cx="2843213" cy="1417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2308" name="Picture 4" descr="warning_label"/>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334000" y="1066800"/>
            <a:ext cx="2843213" cy="1417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2309" name="Picture 5" descr="caution_label"/>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990600" y="3673475"/>
            <a:ext cx="2843213" cy="1417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2310" name="Picture 6" descr="notice_label"/>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5334000" y="3657600"/>
            <a:ext cx="2870200" cy="1419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2311" name="Text Box 7"/>
          <p:cNvSpPr txBox="1">
            <a:spLocks noChangeArrowheads="1"/>
          </p:cNvSpPr>
          <p:nvPr/>
        </p:nvSpPr>
        <p:spPr bwMode="auto">
          <a:xfrm>
            <a:off x="1462088" y="2514600"/>
            <a:ext cx="18684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CA" sz="1800" b="1" dirty="0">
                <a:solidFill>
                  <a:srgbClr val="7030A0"/>
                </a:solidFill>
                <a:latin typeface="+mn-lt"/>
              </a:rPr>
              <a:t>Danger Signs</a:t>
            </a:r>
          </a:p>
          <a:p>
            <a:pPr algn="ctr"/>
            <a:endParaRPr lang="en-CA" sz="1200" b="1" dirty="0">
              <a:solidFill>
                <a:srgbClr val="0066CC"/>
              </a:solidFill>
              <a:latin typeface="+mn-lt"/>
            </a:endParaRPr>
          </a:p>
          <a:p>
            <a:pPr algn="ctr"/>
            <a:r>
              <a:rPr lang="en-CA" sz="1200" b="1" dirty="0">
                <a:latin typeface="+mn-lt"/>
              </a:rPr>
              <a:t>White Foreground</a:t>
            </a:r>
          </a:p>
          <a:p>
            <a:pPr algn="ctr"/>
            <a:r>
              <a:rPr lang="en-CA" sz="1200" b="1" dirty="0">
                <a:latin typeface="+mn-lt"/>
              </a:rPr>
              <a:t>Red Background</a:t>
            </a:r>
          </a:p>
        </p:txBody>
      </p:sp>
      <p:sp>
        <p:nvSpPr>
          <p:cNvPr id="1122312" name="Text Box 8"/>
          <p:cNvSpPr txBox="1">
            <a:spLocks noChangeArrowheads="1"/>
          </p:cNvSpPr>
          <p:nvPr/>
        </p:nvSpPr>
        <p:spPr bwMode="auto">
          <a:xfrm>
            <a:off x="5805488" y="2514600"/>
            <a:ext cx="18907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CA" sz="1800" b="1" dirty="0">
                <a:solidFill>
                  <a:srgbClr val="7030A0"/>
                </a:solidFill>
                <a:latin typeface="+mn-lt"/>
              </a:rPr>
              <a:t>Warning Signs</a:t>
            </a:r>
          </a:p>
          <a:p>
            <a:pPr algn="ctr"/>
            <a:endParaRPr lang="en-CA" sz="1200" b="1" dirty="0">
              <a:solidFill>
                <a:srgbClr val="0066CC"/>
              </a:solidFill>
              <a:latin typeface="+mn-lt"/>
            </a:endParaRPr>
          </a:p>
          <a:p>
            <a:pPr algn="ctr"/>
            <a:r>
              <a:rPr lang="en-CA" sz="1200" b="1" dirty="0">
                <a:latin typeface="+mn-lt"/>
              </a:rPr>
              <a:t>Black Foreground</a:t>
            </a:r>
          </a:p>
          <a:p>
            <a:pPr algn="ctr"/>
            <a:r>
              <a:rPr lang="en-CA" sz="1200" b="1" dirty="0">
                <a:latin typeface="+mn-lt"/>
              </a:rPr>
              <a:t>Orange Background</a:t>
            </a:r>
          </a:p>
        </p:txBody>
      </p:sp>
      <p:sp>
        <p:nvSpPr>
          <p:cNvPr id="1122313" name="Text Box 9"/>
          <p:cNvSpPr txBox="1">
            <a:spLocks noChangeArrowheads="1"/>
          </p:cNvSpPr>
          <p:nvPr/>
        </p:nvSpPr>
        <p:spPr bwMode="auto">
          <a:xfrm>
            <a:off x="1462088" y="5121275"/>
            <a:ext cx="18684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CA" sz="1800" b="1" dirty="0">
                <a:solidFill>
                  <a:srgbClr val="7030A0"/>
                </a:solidFill>
                <a:latin typeface="+mn-lt"/>
              </a:rPr>
              <a:t>Caution Signs</a:t>
            </a:r>
          </a:p>
          <a:p>
            <a:pPr algn="ctr"/>
            <a:endParaRPr lang="en-CA" sz="1200" b="1" dirty="0">
              <a:solidFill>
                <a:srgbClr val="0066CC"/>
              </a:solidFill>
              <a:latin typeface="+mn-lt"/>
            </a:endParaRPr>
          </a:p>
          <a:p>
            <a:pPr algn="ctr"/>
            <a:r>
              <a:rPr lang="en-CA" sz="1200" b="1" dirty="0">
                <a:latin typeface="+mn-lt"/>
              </a:rPr>
              <a:t>Black Foreground</a:t>
            </a:r>
          </a:p>
          <a:p>
            <a:pPr algn="ctr"/>
            <a:r>
              <a:rPr lang="en-CA" sz="1200" b="1" dirty="0">
                <a:latin typeface="+mn-lt"/>
              </a:rPr>
              <a:t>Yellow Background</a:t>
            </a:r>
          </a:p>
        </p:txBody>
      </p:sp>
      <p:sp>
        <p:nvSpPr>
          <p:cNvPr id="1122314" name="Text Box 10"/>
          <p:cNvSpPr txBox="1">
            <a:spLocks noChangeArrowheads="1"/>
          </p:cNvSpPr>
          <p:nvPr/>
        </p:nvSpPr>
        <p:spPr bwMode="auto">
          <a:xfrm>
            <a:off x="5805488" y="5105400"/>
            <a:ext cx="18145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CA" sz="1800" b="1" dirty="0">
                <a:solidFill>
                  <a:srgbClr val="7030A0"/>
                </a:solidFill>
                <a:latin typeface="+mn-lt"/>
              </a:rPr>
              <a:t>Notice Signs</a:t>
            </a:r>
          </a:p>
          <a:p>
            <a:pPr algn="ctr"/>
            <a:endParaRPr lang="en-CA" sz="1200" b="1" dirty="0">
              <a:solidFill>
                <a:srgbClr val="0066CC"/>
              </a:solidFill>
              <a:latin typeface="+mn-lt"/>
            </a:endParaRPr>
          </a:p>
          <a:p>
            <a:pPr algn="ctr"/>
            <a:r>
              <a:rPr lang="en-CA" sz="1200" b="1" dirty="0">
                <a:latin typeface="+mn-lt"/>
              </a:rPr>
              <a:t>White Foreground</a:t>
            </a:r>
          </a:p>
          <a:p>
            <a:pPr algn="ctr"/>
            <a:r>
              <a:rPr lang="en-CA" sz="1200" b="1" dirty="0">
                <a:latin typeface="+mn-lt"/>
              </a:rPr>
              <a:t>Blue Background</a:t>
            </a:r>
          </a:p>
        </p:txBody>
      </p:sp>
      <p:sp>
        <p:nvSpPr>
          <p:cNvPr id="1122315" name="Text Box 11"/>
          <p:cNvSpPr txBox="1">
            <a:spLocks noChangeArrowheads="1"/>
          </p:cNvSpPr>
          <p:nvPr/>
        </p:nvSpPr>
        <p:spPr bwMode="auto">
          <a:xfrm>
            <a:off x="3353019" y="6019800"/>
            <a:ext cx="2590581" cy="276999"/>
          </a:xfrm>
          <a:prstGeom prst="rect">
            <a:avLst/>
          </a:prstGeom>
          <a:solidFill>
            <a:schemeClr val="bg1">
              <a:lumMod val="95000"/>
            </a:schemeClr>
          </a:solidFill>
          <a:ln w="9525">
            <a:solidFill>
              <a:schemeClr val="tx1"/>
            </a:solidFill>
            <a:miter lim="800000"/>
            <a:headEnd/>
            <a:tailEnd/>
          </a:ln>
          <a:effectLst/>
          <a:extLst/>
        </p:spPr>
        <p:txBody>
          <a:bodyPr wrap="none">
            <a:spAutoFit/>
          </a:bodyPr>
          <a:lstStyle/>
          <a:p>
            <a:pPr>
              <a:spcBef>
                <a:spcPct val="50000"/>
              </a:spcBef>
            </a:pPr>
            <a:r>
              <a:rPr lang="en-CA" sz="1200" b="1" dirty="0">
                <a:latin typeface="+mn-lt"/>
              </a:rPr>
              <a:t>Source: </a:t>
            </a:r>
            <a:r>
              <a:rPr lang="en-CA" sz="1200" b="1" dirty="0">
                <a:latin typeface="+mn-lt"/>
                <a:hlinkClick r:id="rId6"/>
              </a:rPr>
              <a:t>http://www.safetylabel.com/</a:t>
            </a:r>
            <a:endParaRPr lang="en-CA" sz="1200" b="1" dirty="0">
              <a:latin typeface="+mn-lt"/>
            </a:endParaRPr>
          </a:p>
        </p:txBody>
      </p:sp>
      <p:sp>
        <p:nvSpPr>
          <p:cNvPr id="3" name="Slide Number Placeholder 2"/>
          <p:cNvSpPr>
            <a:spLocks noGrp="1"/>
          </p:cNvSpPr>
          <p:nvPr>
            <p:ph type="sldNum" sz="quarter" idx="11"/>
          </p:nvPr>
        </p:nvSpPr>
        <p:spPr/>
        <p:txBody>
          <a:bodyPr/>
          <a:lstStyle/>
          <a:p>
            <a:fld id="{EFC97B74-F4DA-4FF7-8E00-A80ECE594146}" type="slidenum">
              <a:rPr lang="en-US" smtClean="0"/>
              <a:pPr/>
              <a:t>110</a:t>
            </a:fld>
            <a:endParaRPr lang="en-US"/>
          </a:p>
        </p:txBody>
      </p:sp>
      <p:sp>
        <p:nvSpPr>
          <p:cNvPr id="4" name="Date Placeholder 3"/>
          <p:cNvSpPr>
            <a:spLocks noGrp="1"/>
          </p:cNvSpPr>
          <p:nvPr>
            <p:ph type="dt" sz="half" idx="12"/>
          </p:nvPr>
        </p:nvSpPr>
        <p:spPr>
          <a:xfrm>
            <a:off x="228600" y="6400800"/>
            <a:ext cx="1600200" cy="228600"/>
          </a:xfrm>
        </p:spPr>
        <p:txBody>
          <a:bodyPr/>
          <a:lstStyle/>
          <a:p>
            <a:r>
              <a:rPr lang="en-US" dirty="0"/>
              <a:t>September 1, 2017</a:t>
            </a:r>
          </a:p>
        </p:txBody>
      </p:sp>
      <p:sp>
        <p:nvSpPr>
          <p:cNvPr id="5" name="Footer Placeholder 4"/>
          <p:cNvSpPr>
            <a:spLocks noGrp="1"/>
          </p:cNvSpPr>
          <p:nvPr>
            <p:ph type="ftr" sz="quarter" idx="10"/>
          </p:nvPr>
        </p:nvSpPr>
        <p:spPr/>
        <p:txBody>
          <a:bodyPr/>
          <a:lstStyle/>
          <a:p>
            <a:r>
              <a:rPr lang="en-CA"/>
              <a:t>ECE 190: Engineering Profession and Practice</a:t>
            </a:r>
            <a:endParaRPr lang="en-US"/>
          </a:p>
        </p:txBody>
      </p:sp>
    </p:spTree>
    <p:extLst>
      <p:ext uri="{BB962C8B-B14F-4D97-AF65-F5344CB8AC3E}">
        <p14:creationId xmlns:p14="http://schemas.microsoft.com/office/powerpoint/2010/main" val="1570514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Rectangle 2"/>
          <p:cNvSpPr>
            <a:spLocks noGrp="1" noChangeArrowheads="1"/>
          </p:cNvSpPr>
          <p:nvPr>
            <p:ph type="title" sz="quarter"/>
          </p:nvPr>
        </p:nvSpPr>
        <p:spPr/>
        <p:txBody>
          <a:bodyPr/>
          <a:lstStyle/>
          <a:p>
            <a:r>
              <a:rPr lang="en-CA" sz="2400"/>
              <a:t>Workplace Hazardous Materials Information System</a:t>
            </a:r>
          </a:p>
        </p:txBody>
      </p:sp>
      <p:pic>
        <p:nvPicPr>
          <p:cNvPr id="1128451" name="Picture 3" descr="whmis_a"/>
          <p:cNvPicPr>
            <a:picLocks noGrp="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90550" y="1098550"/>
            <a:ext cx="1028700" cy="99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8452" name="Picture 4" descr="whmis_b"/>
          <p:cNvPicPr>
            <a:picLocks noGrp="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9600" y="2286000"/>
            <a:ext cx="1033463" cy="1004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8453" name="Picture 5" descr="whmis_c"/>
          <p:cNvPicPr>
            <a:picLocks noGrp="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09600" y="3505200"/>
            <a:ext cx="1028700" cy="1023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8454" name="Picture 6" descr="whmis_d1"/>
          <p:cNvPicPr>
            <a:picLocks noGrp="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609600" y="4724400"/>
            <a:ext cx="1033463" cy="10239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8455" name="Picture 7" descr="whmis_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066800"/>
            <a:ext cx="102870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128456" name="Picture 8" descr="whmis_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286000"/>
            <a:ext cx="10287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128457" name="Picture 9" descr="whmis_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505200"/>
            <a:ext cx="10191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128458" name="Picture 10" descr="whmis_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4724400"/>
            <a:ext cx="1028700" cy="1009650"/>
          </a:xfrm>
          <a:prstGeom prst="rect">
            <a:avLst/>
          </a:prstGeom>
          <a:noFill/>
          <a:extLst>
            <a:ext uri="{909E8E84-426E-40DD-AFC4-6F175D3DCCD1}">
              <a14:hiddenFill xmlns:a14="http://schemas.microsoft.com/office/drawing/2010/main">
                <a:solidFill>
                  <a:srgbClr val="FFFFFF"/>
                </a:solidFill>
              </a14:hiddenFill>
            </a:ext>
          </a:extLst>
        </p:spPr>
      </p:pic>
      <p:sp>
        <p:nvSpPr>
          <p:cNvPr id="1128459" name="Text Box 11"/>
          <p:cNvSpPr txBox="1">
            <a:spLocks noChangeArrowheads="1"/>
          </p:cNvSpPr>
          <p:nvPr/>
        </p:nvSpPr>
        <p:spPr bwMode="auto">
          <a:xfrm>
            <a:off x="1600200" y="13716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A</a:t>
            </a:r>
          </a:p>
          <a:p>
            <a:r>
              <a:rPr lang="en-CA" sz="1200" b="1">
                <a:latin typeface="Arial" panose="020B0604020202020204" pitchFamily="34" charset="0"/>
              </a:rPr>
              <a:t>Compressed Gas</a:t>
            </a:r>
          </a:p>
        </p:txBody>
      </p:sp>
      <p:sp>
        <p:nvSpPr>
          <p:cNvPr id="1128460" name="Text Box 12"/>
          <p:cNvSpPr txBox="1">
            <a:spLocks noChangeArrowheads="1"/>
          </p:cNvSpPr>
          <p:nvPr/>
        </p:nvSpPr>
        <p:spPr bwMode="auto">
          <a:xfrm>
            <a:off x="1600200" y="2590800"/>
            <a:ext cx="2878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B</a:t>
            </a:r>
          </a:p>
          <a:p>
            <a:r>
              <a:rPr lang="en-CA" sz="1200" b="1">
                <a:latin typeface="Arial" panose="020B0604020202020204" pitchFamily="34" charset="0"/>
              </a:rPr>
              <a:t>Flammable and Combustible Material</a:t>
            </a:r>
          </a:p>
        </p:txBody>
      </p:sp>
      <p:sp>
        <p:nvSpPr>
          <p:cNvPr id="1128461" name="Text Box 13"/>
          <p:cNvSpPr txBox="1">
            <a:spLocks noChangeArrowheads="1"/>
          </p:cNvSpPr>
          <p:nvPr/>
        </p:nvSpPr>
        <p:spPr bwMode="auto">
          <a:xfrm>
            <a:off x="1600200" y="3810000"/>
            <a:ext cx="1490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C</a:t>
            </a:r>
          </a:p>
          <a:p>
            <a:r>
              <a:rPr lang="en-CA" sz="1200" b="1">
                <a:latin typeface="Arial" panose="020B0604020202020204" pitchFamily="34" charset="0"/>
              </a:rPr>
              <a:t>Oxidizing Material</a:t>
            </a:r>
          </a:p>
        </p:txBody>
      </p:sp>
      <p:sp>
        <p:nvSpPr>
          <p:cNvPr id="1128462" name="Text Box 14"/>
          <p:cNvSpPr txBox="1">
            <a:spLocks noChangeArrowheads="1"/>
          </p:cNvSpPr>
          <p:nvPr/>
        </p:nvSpPr>
        <p:spPr bwMode="auto">
          <a:xfrm>
            <a:off x="1600200" y="4953000"/>
            <a:ext cx="28432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D, Division 1</a:t>
            </a:r>
          </a:p>
          <a:p>
            <a:r>
              <a:rPr lang="en-CA" sz="1200" b="1">
                <a:latin typeface="Arial" panose="020B0604020202020204" pitchFamily="34" charset="0"/>
              </a:rPr>
              <a:t>Poisonous and Infectious Material:</a:t>
            </a:r>
          </a:p>
          <a:p>
            <a:r>
              <a:rPr lang="en-CA" sz="1200" b="1">
                <a:latin typeface="Arial" panose="020B0604020202020204" pitchFamily="34" charset="0"/>
              </a:rPr>
              <a:t>Immediate and Serious Toxic Effects</a:t>
            </a:r>
          </a:p>
        </p:txBody>
      </p:sp>
      <p:sp>
        <p:nvSpPr>
          <p:cNvPr id="1128463" name="Text Box 15"/>
          <p:cNvSpPr txBox="1">
            <a:spLocks noChangeArrowheads="1"/>
          </p:cNvSpPr>
          <p:nvPr/>
        </p:nvSpPr>
        <p:spPr bwMode="auto">
          <a:xfrm>
            <a:off x="5715000" y="1295400"/>
            <a:ext cx="2711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D, Division 2</a:t>
            </a:r>
          </a:p>
          <a:p>
            <a:r>
              <a:rPr lang="en-CA" sz="1200" b="1">
                <a:latin typeface="Arial" panose="020B0604020202020204" pitchFamily="34" charset="0"/>
              </a:rPr>
              <a:t>Poisonous and Infectious Material:</a:t>
            </a:r>
          </a:p>
          <a:p>
            <a:r>
              <a:rPr lang="en-CA" sz="1200" b="1">
                <a:latin typeface="Arial" panose="020B0604020202020204" pitchFamily="34" charset="0"/>
              </a:rPr>
              <a:t>Other Toxic Effects</a:t>
            </a:r>
          </a:p>
        </p:txBody>
      </p:sp>
      <p:sp>
        <p:nvSpPr>
          <p:cNvPr id="1128464" name="Text Box 16"/>
          <p:cNvSpPr txBox="1">
            <a:spLocks noChangeArrowheads="1"/>
          </p:cNvSpPr>
          <p:nvPr/>
        </p:nvSpPr>
        <p:spPr bwMode="auto">
          <a:xfrm>
            <a:off x="5715000" y="2514600"/>
            <a:ext cx="2711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D, Division 3</a:t>
            </a:r>
          </a:p>
          <a:p>
            <a:r>
              <a:rPr lang="en-CA" sz="1200" b="1">
                <a:latin typeface="Arial" panose="020B0604020202020204" pitchFamily="34" charset="0"/>
              </a:rPr>
              <a:t>Poisonous and Infectious Material:</a:t>
            </a:r>
          </a:p>
          <a:p>
            <a:r>
              <a:rPr lang="en-CA" sz="1200" b="1">
                <a:latin typeface="Arial" panose="020B0604020202020204" pitchFamily="34" charset="0"/>
              </a:rPr>
              <a:t>Biohazardous Infectious Materials</a:t>
            </a:r>
          </a:p>
        </p:txBody>
      </p:sp>
      <p:sp>
        <p:nvSpPr>
          <p:cNvPr id="1128465" name="Text Box 17"/>
          <p:cNvSpPr txBox="1">
            <a:spLocks noChangeArrowheads="1"/>
          </p:cNvSpPr>
          <p:nvPr/>
        </p:nvSpPr>
        <p:spPr bwMode="auto">
          <a:xfrm>
            <a:off x="5715000" y="381000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E</a:t>
            </a:r>
          </a:p>
          <a:p>
            <a:r>
              <a:rPr lang="en-CA" sz="1200" b="1">
                <a:latin typeface="Arial" panose="020B0604020202020204" pitchFamily="34" charset="0"/>
              </a:rPr>
              <a:t>Corrosive Material</a:t>
            </a:r>
          </a:p>
        </p:txBody>
      </p:sp>
      <p:sp>
        <p:nvSpPr>
          <p:cNvPr id="1128466" name="Text Box 18"/>
          <p:cNvSpPr txBox="1">
            <a:spLocks noChangeArrowheads="1"/>
          </p:cNvSpPr>
          <p:nvPr/>
        </p:nvSpPr>
        <p:spPr bwMode="auto">
          <a:xfrm>
            <a:off x="5715000" y="5029200"/>
            <a:ext cx="2390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sz="1200" b="1">
                <a:latin typeface="Arial" panose="020B0604020202020204" pitchFamily="34" charset="0"/>
              </a:rPr>
              <a:t>Class F</a:t>
            </a:r>
          </a:p>
          <a:p>
            <a:r>
              <a:rPr lang="en-CA" sz="1200" b="1">
                <a:latin typeface="Arial" panose="020B0604020202020204" pitchFamily="34" charset="0"/>
              </a:rPr>
              <a:t>Dangerously Reactive Material</a:t>
            </a:r>
          </a:p>
        </p:txBody>
      </p:sp>
      <p:sp>
        <p:nvSpPr>
          <p:cNvPr id="1128467" name="Text Box 19"/>
          <p:cNvSpPr txBox="1">
            <a:spLocks noChangeArrowheads="1"/>
          </p:cNvSpPr>
          <p:nvPr/>
        </p:nvSpPr>
        <p:spPr bwMode="auto">
          <a:xfrm>
            <a:off x="2667000" y="5943600"/>
            <a:ext cx="4013471" cy="276999"/>
          </a:xfrm>
          <a:prstGeom prst="rect">
            <a:avLst/>
          </a:prstGeom>
          <a:solidFill>
            <a:schemeClr val="bg1">
              <a:lumMod val="95000"/>
            </a:schemeClr>
          </a:solidFill>
          <a:ln w="9525">
            <a:solidFill>
              <a:schemeClr val="tx1"/>
            </a:solidFill>
            <a:miter lim="800000"/>
            <a:headEnd/>
            <a:tailEnd/>
          </a:ln>
          <a:effectLst/>
          <a:extLst/>
        </p:spPr>
        <p:txBody>
          <a:bodyPr wrap="none">
            <a:spAutoFit/>
          </a:bodyPr>
          <a:lstStyle/>
          <a:p>
            <a:pPr>
              <a:spcBef>
                <a:spcPct val="50000"/>
              </a:spcBef>
            </a:pPr>
            <a:r>
              <a:rPr lang="en-CA" sz="1200" b="1" dirty="0">
                <a:latin typeface="+mn-lt"/>
              </a:rPr>
              <a:t>Source: Canadian Centre for Occupational Health and Safety</a:t>
            </a:r>
          </a:p>
        </p:txBody>
      </p:sp>
      <p:sp>
        <p:nvSpPr>
          <p:cNvPr id="3" name="Slide Number Placeholder 2"/>
          <p:cNvSpPr>
            <a:spLocks noGrp="1"/>
          </p:cNvSpPr>
          <p:nvPr>
            <p:ph type="sldNum" sz="quarter" idx="11"/>
          </p:nvPr>
        </p:nvSpPr>
        <p:spPr/>
        <p:txBody>
          <a:bodyPr/>
          <a:lstStyle/>
          <a:p>
            <a:fld id="{EFC97B74-F4DA-4FF7-8E00-A80ECE594146}" type="slidenum">
              <a:rPr lang="en-US" smtClean="0"/>
              <a:pPr/>
              <a:t>111</a:t>
            </a:fld>
            <a:endParaRPr lang="en-US"/>
          </a:p>
        </p:txBody>
      </p:sp>
      <p:sp>
        <p:nvSpPr>
          <p:cNvPr id="4" name="Date Placeholder 3"/>
          <p:cNvSpPr>
            <a:spLocks noGrp="1"/>
          </p:cNvSpPr>
          <p:nvPr>
            <p:ph type="dt" sz="half" idx="12"/>
          </p:nvPr>
        </p:nvSpPr>
        <p:spPr>
          <a:xfrm>
            <a:off x="228600" y="6400800"/>
            <a:ext cx="1524000" cy="228600"/>
          </a:xfrm>
        </p:spPr>
        <p:txBody>
          <a:bodyPr/>
          <a:lstStyle/>
          <a:p>
            <a:r>
              <a:rPr lang="en-US" dirty="0"/>
              <a:t>September 1, 2017</a:t>
            </a:r>
          </a:p>
        </p:txBody>
      </p:sp>
      <p:sp>
        <p:nvSpPr>
          <p:cNvPr id="5" name="Footer Placeholder 4"/>
          <p:cNvSpPr>
            <a:spLocks noGrp="1"/>
          </p:cNvSpPr>
          <p:nvPr>
            <p:ph type="ftr" sz="quarter" idx="10"/>
          </p:nvPr>
        </p:nvSpPr>
        <p:spPr/>
        <p:txBody>
          <a:bodyPr/>
          <a:lstStyle/>
          <a:p>
            <a:r>
              <a:rPr lang="en-CA"/>
              <a:t>ECE 190: Engineering Profession and Practice</a:t>
            </a:r>
            <a:endParaRPr lang="en-US"/>
          </a:p>
        </p:txBody>
      </p:sp>
    </p:spTree>
    <p:extLst>
      <p:ext uri="{BB962C8B-B14F-4D97-AF65-F5344CB8AC3E}">
        <p14:creationId xmlns:p14="http://schemas.microsoft.com/office/powerpoint/2010/main" val="458233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p:nvPr>
        </p:nvSpPr>
        <p:spPr/>
        <p:txBody>
          <a:bodyPr/>
          <a:lstStyle/>
          <a:p>
            <a:r>
              <a:rPr lang="en-CA"/>
              <a:t>Sources of Product Liability</a:t>
            </a:r>
          </a:p>
        </p:txBody>
      </p:sp>
      <p:sp>
        <p:nvSpPr>
          <p:cNvPr id="1120259" name="Rectangle 3"/>
          <p:cNvSpPr>
            <a:spLocks noGrp="1" noChangeArrowheads="1"/>
          </p:cNvSpPr>
          <p:nvPr>
            <p:ph type="body" idx="1"/>
          </p:nvPr>
        </p:nvSpPr>
        <p:spPr/>
        <p:txBody>
          <a:bodyPr/>
          <a:lstStyle/>
          <a:p>
            <a:r>
              <a:rPr lang="en-CA"/>
              <a:t>Express warranty </a:t>
            </a:r>
          </a:p>
          <a:p>
            <a:pPr lvl="1"/>
            <a:r>
              <a:rPr lang="en-CA"/>
              <a:t>Written contract stating expected lifetime of product under normal operating conditions</a:t>
            </a:r>
          </a:p>
          <a:p>
            <a:r>
              <a:rPr lang="en-CA"/>
              <a:t>Implied warranty</a:t>
            </a:r>
          </a:p>
          <a:p>
            <a:pPr lvl="1"/>
            <a:r>
              <a:rPr lang="en-CA"/>
              <a:t>Unwritten contract for products to be free from defects and to provide reasonably safe operation</a:t>
            </a:r>
          </a:p>
          <a:p>
            <a:r>
              <a:rPr lang="en-CA"/>
              <a:t>Strict liability</a:t>
            </a:r>
          </a:p>
          <a:p>
            <a:pPr lvl="1"/>
            <a:r>
              <a:rPr lang="en-CA"/>
              <a:t>Liability as defined by negligence in R.R.O. 1990, Reg. 941, s. 72</a:t>
            </a:r>
          </a:p>
          <a:p>
            <a:r>
              <a:rPr lang="en-CA"/>
              <a:t>Litigation</a:t>
            </a:r>
          </a:p>
          <a:p>
            <a:pPr lvl="1"/>
            <a:r>
              <a:rPr lang="en-CA"/>
              <a:t>Liability established in a court of law</a:t>
            </a:r>
          </a:p>
          <a:p>
            <a:pPr lvl="1"/>
            <a:r>
              <a:rPr lang="en-CA"/>
              <a:t>Legal precedents can establish new boundaries for liability</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875208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202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025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025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02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CA"/>
              <a:t>Protecting the Customer</a:t>
            </a:r>
          </a:p>
        </p:txBody>
      </p:sp>
      <p:sp>
        <p:nvSpPr>
          <p:cNvPr id="1121283" name="Rectangle 3"/>
          <p:cNvSpPr>
            <a:spLocks noGrp="1" noChangeArrowheads="1"/>
          </p:cNvSpPr>
          <p:nvPr>
            <p:ph type="body" idx="1"/>
          </p:nvPr>
        </p:nvSpPr>
        <p:spPr/>
        <p:txBody>
          <a:bodyPr/>
          <a:lstStyle/>
          <a:p>
            <a:r>
              <a:rPr lang="en-CA"/>
              <a:t>The customer is protected by the following measures:</a:t>
            </a:r>
          </a:p>
          <a:p>
            <a:pPr lvl="1"/>
            <a:r>
              <a:rPr lang="en-CA"/>
              <a:t>Safe design (low energy, low heat, etc.)</a:t>
            </a:r>
          </a:p>
          <a:p>
            <a:pPr lvl="1"/>
            <a:r>
              <a:rPr lang="en-CA"/>
              <a:t>Quality assurance </a:t>
            </a:r>
          </a:p>
          <a:p>
            <a:pPr lvl="1"/>
            <a:r>
              <a:rPr lang="en-CA"/>
              <a:t>Guards and protection systems</a:t>
            </a:r>
          </a:p>
          <a:p>
            <a:pPr lvl="1"/>
            <a:r>
              <a:rPr lang="en-CA"/>
              <a:t>Fail-safe design (e.g., failure does not cause a hazard)</a:t>
            </a:r>
          </a:p>
          <a:p>
            <a:pPr lvl="1"/>
            <a:r>
              <a:rPr lang="en-CA"/>
              <a:t>Fail-soft design (e.g., failure results in reduced performance)</a:t>
            </a:r>
          </a:p>
          <a:p>
            <a:pPr lvl="1"/>
            <a:r>
              <a:rPr lang="en-CA"/>
              <a:t>Warnings and disclaimers</a:t>
            </a:r>
          </a:p>
          <a:p>
            <a:pPr lvl="1"/>
            <a:r>
              <a:rPr lang="en-CA"/>
              <a:t>Instructions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818093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12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12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12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12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128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128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2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lstStyle/>
          <a:p>
            <a:r>
              <a:rPr lang="en-CA"/>
              <a:t>Protecting the Engineer</a:t>
            </a:r>
          </a:p>
        </p:txBody>
      </p:sp>
      <p:sp>
        <p:nvSpPr>
          <p:cNvPr id="1498115" name="Rectangle 3"/>
          <p:cNvSpPr>
            <a:spLocks noGrp="1" noChangeArrowheads="1"/>
          </p:cNvSpPr>
          <p:nvPr>
            <p:ph type="body" idx="1"/>
          </p:nvPr>
        </p:nvSpPr>
        <p:spPr/>
        <p:txBody>
          <a:bodyPr/>
          <a:lstStyle/>
          <a:p>
            <a:r>
              <a:rPr lang="en-CA"/>
              <a:t>The engineer is protected by the following measures:</a:t>
            </a:r>
          </a:p>
          <a:p>
            <a:pPr lvl="1"/>
            <a:r>
              <a:rPr lang="en-CA"/>
              <a:t>Detailed design review records</a:t>
            </a:r>
          </a:p>
          <a:p>
            <a:pPr lvl="1"/>
            <a:r>
              <a:rPr lang="en-CA"/>
              <a:t>Detailed production review records</a:t>
            </a:r>
          </a:p>
          <a:p>
            <a:pPr lvl="1"/>
            <a:r>
              <a:rPr lang="en-CA"/>
              <a:t>Insurance ($$)</a:t>
            </a:r>
          </a:p>
          <a:p>
            <a:pPr lvl="1"/>
            <a:r>
              <a:rPr lang="en-CA"/>
              <a:t>Litigation ($$$$)</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04104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Rectangle 2"/>
          <p:cNvSpPr>
            <a:spLocks noGrp="1" noChangeArrowheads="1"/>
          </p:cNvSpPr>
          <p:nvPr>
            <p:ph type="title"/>
          </p:nvPr>
        </p:nvSpPr>
        <p:spPr/>
        <p:txBody>
          <a:bodyPr/>
          <a:lstStyle/>
          <a:p>
            <a:r>
              <a:rPr lang="en-CA"/>
              <a:t>Best Practices</a:t>
            </a:r>
          </a:p>
        </p:txBody>
      </p:sp>
      <p:sp>
        <p:nvSpPr>
          <p:cNvPr id="1126403" name="Rectangle 3"/>
          <p:cNvSpPr>
            <a:spLocks noGrp="1" noChangeArrowheads="1"/>
          </p:cNvSpPr>
          <p:nvPr>
            <p:ph type="body" idx="1"/>
          </p:nvPr>
        </p:nvSpPr>
        <p:spPr/>
        <p:txBody>
          <a:bodyPr/>
          <a:lstStyle/>
          <a:p>
            <a:r>
              <a:rPr lang="en-CA" dirty="0"/>
              <a:t>Eliminate / minimize workplace hazards</a:t>
            </a:r>
          </a:p>
          <a:p>
            <a:pPr lvl="1"/>
            <a:r>
              <a:rPr lang="en-CA" b="1" dirty="0">
                <a:solidFill>
                  <a:schemeClr val="accent1">
                    <a:lumMod val="75000"/>
                  </a:schemeClr>
                </a:solidFill>
              </a:rPr>
              <a:t>Source control </a:t>
            </a:r>
            <a:r>
              <a:rPr lang="en-CA" dirty="0"/>
              <a:t>by preventing the hazard at its source</a:t>
            </a:r>
          </a:p>
          <a:p>
            <a:pPr lvl="1"/>
            <a:r>
              <a:rPr lang="en-CA" b="1" dirty="0">
                <a:solidFill>
                  <a:schemeClr val="accent1">
                    <a:lumMod val="75000"/>
                  </a:schemeClr>
                </a:solidFill>
              </a:rPr>
              <a:t>Path control </a:t>
            </a:r>
            <a:r>
              <a:rPr lang="en-CA" dirty="0"/>
              <a:t>by using preventing the hazard from reaching the user</a:t>
            </a:r>
          </a:p>
          <a:p>
            <a:pPr lvl="1"/>
            <a:r>
              <a:rPr lang="en-CA" b="1" dirty="0">
                <a:solidFill>
                  <a:schemeClr val="accent1">
                    <a:lumMod val="75000"/>
                  </a:schemeClr>
                </a:solidFill>
              </a:rPr>
              <a:t>Receiver control </a:t>
            </a:r>
            <a:r>
              <a:rPr lang="en-CA" dirty="0"/>
              <a:t>by protecting the user with equipment and proper training</a:t>
            </a:r>
          </a:p>
          <a:p>
            <a:r>
              <a:rPr lang="en-CA" dirty="0"/>
              <a:t>Keep accurate records</a:t>
            </a:r>
          </a:p>
          <a:p>
            <a:r>
              <a:rPr lang="en-CA" dirty="0"/>
              <a:t>Build a business case for safety</a:t>
            </a:r>
          </a:p>
          <a:p>
            <a:r>
              <a:rPr lang="en-CA" dirty="0"/>
              <a:t>Know the safety codes and standards that apply</a:t>
            </a:r>
          </a:p>
          <a:p>
            <a:r>
              <a:rPr lang="en-CA" dirty="0"/>
              <a:t>Follow or exceed all safety codes and standards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57861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4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4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64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6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640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264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ChangeArrowheads="1"/>
          </p:cNvSpPr>
          <p:nvPr>
            <p:ph type="title"/>
          </p:nvPr>
        </p:nvSpPr>
        <p:spPr/>
        <p:txBody>
          <a:bodyPr/>
          <a:lstStyle/>
          <a:p>
            <a:r>
              <a:rPr lang="en-US" dirty="0"/>
              <a:t>The Benefits of a Safe Environment</a:t>
            </a:r>
          </a:p>
        </p:txBody>
      </p:sp>
      <p:sp>
        <p:nvSpPr>
          <p:cNvPr id="1500163" name="Rectangle 3"/>
          <p:cNvSpPr>
            <a:spLocks noGrp="1" noChangeArrowheads="1"/>
          </p:cNvSpPr>
          <p:nvPr>
            <p:ph type="body" idx="1"/>
          </p:nvPr>
        </p:nvSpPr>
        <p:spPr/>
        <p:txBody>
          <a:bodyPr/>
          <a:lstStyle/>
          <a:p>
            <a:r>
              <a:rPr lang="en-US" dirty="0"/>
              <a:t>The following benefits are possible in a safe environment:</a:t>
            </a:r>
          </a:p>
          <a:p>
            <a:pPr lvl="1"/>
            <a:r>
              <a:rPr lang="en-US" dirty="0"/>
              <a:t>Reduced workers’ compensation insurance costs</a:t>
            </a:r>
          </a:p>
          <a:p>
            <a:pPr lvl="1"/>
            <a:r>
              <a:rPr lang="en-US" dirty="0"/>
              <a:t>Improved productivity from reduced error rates</a:t>
            </a:r>
          </a:p>
          <a:p>
            <a:pPr lvl="1"/>
            <a:r>
              <a:rPr lang="en-US" dirty="0"/>
              <a:t>Improved workforce stability</a:t>
            </a:r>
          </a:p>
          <a:p>
            <a:pPr lvl="1"/>
            <a:r>
              <a:rPr lang="en-US" dirty="0"/>
              <a:t>Better quality control resulting from more consistent output</a:t>
            </a:r>
          </a:p>
          <a:p>
            <a:pPr lvl="1"/>
            <a:r>
              <a:rPr lang="en-US" dirty="0"/>
              <a:t>Reduced government involvement to enforce safety standards</a:t>
            </a:r>
          </a:p>
          <a:p>
            <a:pPr lvl="1"/>
            <a:r>
              <a:rPr lang="en-US" dirty="0"/>
              <a:t>Increased confidence in the operating equipment, yielding higher output</a:t>
            </a:r>
          </a:p>
          <a:p>
            <a:pPr lvl="1"/>
            <a:r>
              <a:rPr lang="en-US" dirty="0"/>
              <a:t>Improved communication and employee morale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293518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0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00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001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001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0016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0016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001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p:txBody>
          <a:bodyPr/>
          <a:lstStyle/>
          <a:p>
            <a:r>
              <a:rPr lang="en-CA"/>
              <a:t>Codes and Standards</a:t>
            </a:r>
          </a:p>
        </p:txBody>
      </p:sp>
      <p:sp>
        <p:nvSpPr>
          <p:cNvPr id="1127427" name="Rectangle 3"/>
          <p:cNvSpPr>
            <a:spLocks noGrp="1" noChangeArrowheads="1"/>
          </p:cNvSpPr>
          <p:nvPr>
            <p:ph type="body" idx="1"/>
          </p:nvPr>
        </p:nvSpPr>
        <p:spPr/>
        <p:txBody>
          <a:bodyPr/>
          <a:lstStyle/>
          <a:p>
            <a:pPr>
              <a:lnSpc>
                <a:spcPct val="90000"/>
              </a:lnSpc>
            </a:pPr>
            <a:r>
              <a:rPr lang="en-CA" sz="1800"/>
              <a:t>Canadian Standards Association (CSA)</a:t>
            </a:r>
          </a:p>
          <a:p>
            <a:pPr>
              <a:lnSpc>
                <a:spcPct val="90000"/>
              </a:lnSpc>
              <a:buFontTx/>
              <a:buNone/>
            </a:pPr>
            <a:r>
              <a:rPr lang="en-CA" sz="1800"/>
              <a:t>	</a:t>
            </a:r>
            <a:r>
              <a:rPr lang="en-CA" sz="1800">
                <a:hlinkClick r:id="rId2"/>
              </a:rPr>
              <a:t>http://www.csa.ca/</a:t>
            </a:r>
            <a:endParaRPr lang="en-CA" sz="1800"/>
          </a:p>
          <a:p>
            <a:pPr>
              <a:lnSpc>
                <a:spcPct val="90000"/>
              </a:lnSpc>
            </a:pPr>
            <a:r>
              <a:rPr lang="en-CA" sz="1800"/>
              <a:t>American National Standards Institute (ANSI)</a:t>
            </a:r>
          </a:p>
          <a:p>
            <a:pPr>
              <a:lnSpc>
                <a:spcPct val="90000"/>
              </a:lnSpc>
              <a:buFontTx/>
              <a:buNone/>
            </a:pPr>
            <a:r>
              <a:rPr lang="en-CA" sz="1800"/>
              <a:t>	</a:t>
            </a:r>
            <a:r>
              <a:rPr lang="en-CA" sz="1800">
                <a:hlinkClick r:id="rId3"/>
              </a:rPr>
              <a:t>http://www.ansi.org/</a:t>
            </a:r>
            <a:endParaRPr lang="en-CA" sz="1800"/>
          </a:p>
          <a:p>
            <a:pPr>
              <a:lnSpc>
                <a:spcPct val="90000"/>
              </a:lnSpc>
            </a:pPr>
            <a:r>
              <a:rPr lang="en-CA" sz="1800"/>
              <a:t>International Organization for Standardization (ISO)</a:t>
            </a:r>
          </a:p>
          <a:p>
            <a:pPr>
              <a:lnSpc>
                <a:spcPct val="90000"/>
              </a:lnSpc>
              <a:buFontTx/>
              <a:buNone/>
            </a:pPr>
            <a:r>
              <a:rPr lang="en-CA" sz="1800"/>
              <a:t>	</a:t>
            </a:r>
            <a:r>
              <a:rPr lang="en-CA" sz="1800">
                <a:hlinkClick r:id="rId4"/>
              </a:rPr>
              <a:t>http://www.iso.org/</a:t>
            </a:r>
            <a:endParaRPr lang="en-CA" sz="1800"/>
          </a:p>
          <a:p>
            <a:pPr>
              <a:lnSpc>
                <a:spcPct val="90000"/>
              </a:lnSpc>
            </a:pPr>
            <a:r>
              <a:rPr lang="en-CA" sz="1800"/>
              <a:t>International Electrotechnical Commission (IEC)</a:t>
            </a:r>
          </a:p>
          <a:p>
            <a:pPr>
              <a:lnSpc>
                <a:spcPct val="90000"/>
              </a:lnSpc>
              <a:buFontTx/>
              <a:buNone/>
            </a:pPr>
            <a:r>
              <a:rPr lang="en-CA" sz="1800"/>
              <a:t>	</a:t>
            </a:r>
            <a:r>
              <a:rPr lang="en-CA" sz="1800">
                <a:hlinkClick r:id="rId5"/>
              </a:rPr>
              <a:t>http://www.iec.ch/</a:t>
            </a:r>
            <a:endParaRPr lang="en-CA" sz="1800"/>
          </a:p>
          <a:p>
            <a:pPr>
              <a:lnSpc>
                <a:spcPct val="90000"/>
              </a:lnSpc>
            </a:pPr>
            <a:r>
              <a:rPr lang="en-CA" sz="1800"/>
              <a:t>Underwriters Laboratories, Inc. (UL)</a:t>
            </a:r>
          </a:p>
          <a:p>
            <a:pPr>
              <a:lnSpc>
                <a:spcPct val="90000"/>
              </a:lnSpc>
              <a:buFontTx/>
              <a:buNone/>
            </a:pPr>
            <a:r>
              <a:rPr lang="en-CA" sz="1800"/>
              <a:t>	</a:t>
            </a:r>
            <a:r>
              <a:rPr lang="en-CA" sz="1800">
                <a:hlinkClick r:id="rId6"/>
              </a:rPr>
              <a:t>http://www.ul.ca/</a:t>
            </a:r>
            <a:endParaRPr lang="en-CA" sz="180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0379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42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742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2742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742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742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7427">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2742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Rectangle 2"/>
          <p:cNvSpPr>
            <a:spLocks noGrp="1" noChangeArrowheads="1"/>
          </p:cNvSpPr>
          <p:nvPr>
            <p:ph type="title"/>
          </p:nvPr>
        </p:nvSpPr>
        <p:spPr/>
        <p:txBody>
          <a:bodyPr/>
          <a:lstStyle/>
          <a:p>
            <a:r>
              <a:rPr lang="en-CA"/>
              <a:t>Evaluating Risk in Design</a:t>
            </a:r>
          </a:p>
        </p:txBody>
      </p:sp>
      <p:sp>
        <p:nvSpPr>
          <p:cNvPr id="1136643" name="Rectangle 3"/>
          <p:cNvSpPr>
            <a:spLocks noGrp="1" noChangeArrowheads="1"/>
          </p:cNvSpPr>
          <p:nvPr>
            <p:ph type="body" idx="1"/>
          </p:nvPr>
        </p:nvSpPr>
        <p:spPr/>
        <p:txBody>
          <a:bodyPr/>
          <a:lstStyle/>
          <a:p>
            <a:pPr marL="381000" indent="-381000"/>
            <a:r>
              <a:rPr lang="en-CA" dirty="0"/>
              <a:t>Evolution of designs naturally leads to an increased level of hazards</a:t>
            </a:r>
          </a:p>
          <a:p>
            <a:pPr marL="381000" indent="-381000"/>
            <a:r>
              <a:rPr lang="en-CA" dirty="0"/>
              <a:t>Engineers balance increasingly hazardous designs with increasing demands for safety:</a:t>
            </a:r>
          </a:p>
          <a:p>
            <a:pPr marL="800100" lvl="1" indent="-342900">
              <a:buFontTx/>
              <a:buAutoNum type="arabicPeriod"/>
            </a:pPr>
            <a:r>
              <a:rPr lang="en-CA" dirty="0"/>
              <a:t>How safe is “safe enough?”</a:t>
            </a:r>
          </a:p>
          <a:p>
            <a:pPr marL="800100" lvl="1" indent="-342900">
              <a:buFontTx/>
              <a:buAutoNum type="arabicPeriod"/>
            </a:pPr>
            <a:r>
              <a:rPr lang="en-CA" dirty="0"/>
              <a:t>What is an “acceptable-level” of risk?</a:t>
            </a:r>
          </a:p>
          <a:p>
            <a:pPr marL="800100" lvl="1" indent="-342900">
              <a:buFontTx/>
              <a:buAutoNum type="arabicPeriod"/>
            </a:pPr>
            <a:r>
              <a:rPr lang="en-CA" dirty="0"/>
              <a:t>What are the steps to manage risk?</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61953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36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366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6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Rectangle 2"/>
          <p:cNvSpPr>
            <a:spLocks noGrp="1" noChangeArrowheads="1"/>
          </p:cNvSpPr>
          <p:nvPr>
            <p:ph type="title"/>
          </p:nvPr>
        </p:nvSpPr>
        <p:spPr/>
        <p:txBody>
          <a:bodyPr/>
          <a:lstStyle/>
          <a:p>
            <a:r>
              <a:rPr lang="en-CA"/>
              <a:t>Risk Management Process</a:t>
            </a:r>
          </a:p>
        </p:txBody>
      </p:sp>
      <p:sp>
        <p:nvSpPr>
          <p:cNvPr id="1137667" name="Rectangle 3"/>
          <p:cNvSpPr>
            <a:spLocks noGrp="1" noChangeArrowheads="1"/>
          </p:cNvSpPr>
          <p:nvPr>
            <p:ph type="body" idx="1"/>
          </p:nvPr>
        </p:nvSpPr>
        <p:spPr/>
        <p:txBody>
          <a:bodyPr/>
          <a:lstStyle/>
          <a:p>
            <a:pPr marL="381000" indent="-381000">
              <a:buFontTx/>
              <a:buAutoNum type="arabicPeriod"/>
            </a:pPr>
            <a:r>
              <a:rPr lang="en-CA" dirty="0"/>
              <a:t>Analysis:</a:t>
            </a:r>
          </a:p>
          <a:p>
            <a:pPr marL="800100" lvl="1" indent="-342900">
              <a:buFontTx/>
              <a:buChar char="•"/>
            </a:pPr>
            <a:r>
              <a:rPr lang="en-CA" dirty="0"/>
              <a:t>Identify the hazards that may occur</a:t>
            </a:r>
          </a:p>
          <a:p>
            <a:pPr marL="800100" lvl="1" indent="-342900">
              <a:buFontTx/>
              <a:buChar char="•"/>
            </a:pPr>
            <a:r>
              <a:rPr lang="en-CA" dirty="0"/>
              <a:t>Estimate the probability of each hazard occurring</a:t>
            </a:r>
          </a:p>
          <a:p>
            <a:pPr marL="381000" indent="-381000">
              <a:spcBef>
                <a:spcPct val="50000"/>
              </a:spcBef>
              <a:buFontTx/>
              <a:buAutoNum type="arabicPeriod"/>
            </a:pPr>
            <a:r>
              <a:rPr lang="en-CA" dirty="0"/>
              <a:t>Risk evaluation (assessment):</a:t>
            </a:r>
          </a:p>
          <a:p>
            <a:pPr marL="800100" lvl="1" indent="-342900">
              <a:buFontTx/>
              <a:buChar char="•"/>
            </a:pPr>
            <a:r>
              <a:rPr lang="en-CA" dirty="0"/>
              <a:t>Generate alternatives to reduce / avoid hazards</a:t>
            </a:r>
          </a:p>
          <a:p>
            <a:pPr marL="800100" lvl="1" indent="-342900">
              <a:buFontTx/>
              <a:buChar char="•"/>
            </a:pPr>
            <a:r>
              <a:rPr lang="en-CA" dirty="0"/>
              <a:t>Calculate the costs / benefits of alternatives</a:t>
            </a:r>
          </a:p>
          <a:p>
            <a:pPr marL="381000" indent="-381000">
              <a:spcBef>
                <a:spcPct val="50000"/>
              </a:spcBef>
              <a:buFontTx/>
              <a:buAutoNum type="arabicPeriod"/>
            </a:pPr>
            <a:r>
              <a:rPr lang="en-CA" dirty="0"/>
              <a:t>Management decisions:</a:t>
            </a:r>
          </a:p>
          <a:p>
            <a:pPr marL="800100" lvl="1" indent="-342900">
              <a:buFontTx/>
              <a:buChar char="•"/>
            </a:pPr>
            <a:r>
              <a:rPr lang="en-CA" dirty="0"/>
              <a:t>Select risks to manage</a:t>
            </a:r>
          </a:p>
          <a:p>
            <a:pPr marL="800100" lvl="1" indent="-342900">
              <a:buFontTx/>
              <a:buChar char="•"/>
            </a:pPr>
            <a:r>
              <a:rPr lang="en-CA" dirty="0"/>
              <a:t>Implement design decisions</a:t>
            </a:r>
          </a:p>
          <a:p>
            <a:pPr marL="800100" lvl="1" indent="-342900">
              <a:buFontTx/>
              <a:buChar char="•"/>
            </a:pPr>
            <a:r>
              <a:rPr lang="en-CA" dirty="0"/>
              <a:t>Allocate resources</a:t>
            </a:r>
          </a:p>
          <a:p>
            <a:pPr marL="800100" lvl="1" indent="-342900">
              <a:buFontTx/>
              <a:buChar char="•"/>
            </a:pPr>
            <a:r>
              <a:rPr lang="en-CA" dirty="0"/>
              <a:t>Control, monitor, and review revised design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119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04914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76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76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7667">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376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76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766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766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76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lang="en-US" dirty="0"/>
              <a:t>Course Textbook and Seminar Slides</a:t>
            </a:r>
          </a:p>
        </p:txBody>
      </p:sp>
      <p:sp>
        <p:nvSpPr>
          <p:cNvPr id="45059" name="Rectangle 3"/>
          <p:cNvSpPr>
            <a:spLocks noGrp="1" noChangeArrowheads="1"/>
          </p:cNvSpPr>
          <p:nvPr>
            <p:ph type="body" idx="1"/>
          </p:nvPr>
        </p:nvSpPr>
        <p:spPr/>
        <p:txBody>
          <a:bodyPr/>
          <a:lstStyle/>
          <a:p>
            <a:pPr marL="381000" indent="-381000" eaLnBrk="1" hangingPunct="1"/>
            <a:r>
              <a:rPr lang="en-US" dirty="0"/>
              <a:t>The required course textbook for ECE 190 is the following:</a:t>
            </a:r>
          </a:p>
          <a:p>
            <a:pPr marL="360000" indent="0" eaLnBrk="1" hangingPunct="1">
              <a:spcBef>
                <a:spcPts val="600"/>
              </a:spcBef>
              <a:buNone/>
            </a:pPr>
            <a:r>
              <a:rPr lang="en-CA" dirty="0"/>
              <a:t>G. C. Andrews, J. D. </a:t>
            </a:r>
            <a:r>
              <a:rPr lang="en-CA" dirty="0" err="1"/>
              <a:t>Aplevich</a:t>
            </a:r>
            <a:r>
              <a:rPr lang="en-CA" dirty="0"/>
              <a:t>, C. </a:t>
            </a:r>
            <a:r>
              <a:rPr lang="en-CA" dirty="0" err="1"/>
              <a:t>MacGregor</a:t>
            </a:r>
            <a:r>
              <a:rPr lang="en-CA" dirty="0"/>
              <a:t>, and R. A. Fraser, </a:t>
            </a:r>
            <a:r>
              <a:rPr lang="en-CA" i="1" dirty="0"/>
              <a:t>Introduction to Professional Engineering in Canada</a:t>
            </a:r>
            <a:r>
              <a:rPr lang="en-CA" dirty="0"/>
              <a:t>, 4</a:t>
            </a:r>
            <a:r>
              <a:rPr lang="en-CA" baseline="30000" dirty="0"/>
              <a:t>th</a:t>
            </a:r>
            <a:r>
              <a:rPr lang="en-CA" dirty="0"/>
              <a:t> Edition, Pearson Education Canada, April 30, 2014.</a:t>
            </a:r>
            <a:endParaRPr lang="en-US" dirty="0"/>
          </a:p>
          <a:p>
            <a:pPr marL="350100" indent="-342900" eaLnBrk="1" hangingPunct="1"/>
            <a:r>
              <a:rPr lang="en-US" dirty="0"/>
              <a:t>The lecture slides for this course are provided on LEARN:</a:t>
            </a:r>
          </a:p>
          <a:p>
            <a:pPr marL="360000" indent="0" eaLnBrk="1" hangingPunct="1">
              <a:spcBef>
                <a:spcPts val="600"/>
              </a:spcBef>
              <a:buNone/>
            </a:pPr>
            <a:r>
              <a:rPr lang="en-US" dirty="0"/>
              <a:t>W. Bishop and S. Chen, “</a:t>
            </a:r>
            <a:r>
              <a:rPr lang="en-US" i="1" dirty="0"/>
              <a:t>ECE 190: Engineering Profession and Practice”</a:t>
            </a:r>
            <a:r>
              <a:rPr lang="en-US" dirty="0"/>
              <a:t>, Lecture Slides, University of Waterloo, September 2017.</a:t>
            </a:r>
          </a:p>
        </p:txBody>
      </p:sp>
      <p:sp>
        <p:nvSpPr>
          <p:cNvPr id="45061" name="Text Box 5"/>
          <p:cNvSpPr txBox="1">
            <a:spLocks noChangeArrowheads="1"/>
          </p:cNvSpPr>
          <p:nvPr/>
        </p:nvSpPr>
        <p:spPr bwMode="auto">
          <a:xfrm>
            <a:off x="762000" y="4038600"/>
            <a:ext cx="7620000" cy="900246"/>
          </a:xfrm>
          <a:prstGeom prst="rect">
            <a:avLst/>
          </a:prstGeom>
          <a:solidFill>
            <a:schemeClr val="bg2">
              <a:lumMod val="90000"/>
            </a:schemeClr>
          </a:solidFill>
          <a:ln w="50800" cmpd="dbl">
            <a:solidFill>
              <a:schemeClr val="tx1"/>
            </a:solidFill>
            <a:miter lim="800000"/>
            <a:headEnd/>
            <a:tailEnd/>
          </a:ln>
          <a:effectLst/>
        </p:spPr>
        <p:txBody>
          <a:bodyPr wrap="square">
            <a:spAutoFit/>
          </a:bodyPr>
          <a:lstStyle/>
          <a:p>
            <a:pPr>
              <a:lnSpc>
                <a:spcPct val="125000"/>
              </a:lnSpc>
              <a:spcBef>
                <a:spcPts val="0"/>
              </a:spcBef>
              <a:defRPr/>
            </a:pPr>
            <a:r>
              <a:rPr lang="en-US" b="1" i="1" dirty="0">
                <a:latin typeface="+mn-lt"/>
              </a:rPr>
              <a:t>NOTE:</a:t>
            </a:r>
          </a:p>
          <a:p>
            <a:pPr>
              <a:lnSpc>
                <a:spcPct val="125000"/>
              </a:lnSpc>
              <a:spcBef>
                <a:spcPts val="0"/>
              </a:spcBef>
              <a:defRPr/>
            </a:pPr>
            <a:r>
              <a:rPr lang="en-US" dirty="0">
                <a:latin typeface="+mn-lt"/>
              </a:rPr>
              <a:t>The lecture slides provide reasonably complete coverage of the essential course material but reading the textbook is strongly recommended when preparing for the quiz questions in this course.</a:t>
            </a:r>
          </a:p>
        </p:txBody>
      </p:sp>
      <p:sp>
        <p:nvSpPr>
          <p:cNvPr id="7" name="Slide Number Placeholder 6"/>
          <p:cNvSpPr>
            <a:spLocks noGrp="1"/>
          </p:cNvSpPr>
          <p:nvPr>
            <p:ph type="sldNum" sz="quarter" idx="11"/>
          </p:nvPr>
        </p:nvSpPr>
        <p:spPr/>
        <p:txBody>
          <a:bodyPr/>
          <a:lstStyle/>
          <a:p>
            <a:pPr>
              <a:defRPr/>
            </a:pPr>
            <a:fld id="{72682330-DDB7-47C0-8BEC-295D3A41AB1F}" type="slidenum">
              <a:rPr lang="en-US" smtClean="0"/>
              <a:pPr>
                <a:defRPr/>
              </a:pPr>
              <a:t>12</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Rectangle 2"/>
          <p:cNvSpPr>
            <a:spLocks noGrp="1" noChangeArrowheads="1"/>
          </p:cNvSpPr>
          <p:nvPr>
            <p:ph type="title"/>
          </p:nvPr>
        </p:nvSpPr>
        <p:spPr/>
        <p:txBody>
          <a:bodyPr/>
          <a:lstStyle/>
          <a:p>
            <a:r>
              <a:rPr lang="en-CA"/>
              <a:t>Analytical Methods</a:t>
            </a:r>
          </a:p>
        </p:txBody>
      </p:sp>
      <p:sp>
        <p:nvSpPr>
          <p:cNvPr id="1139715" name="Rectangle 3"/>
          <p:cNvSpPr>
            <a:spLocks noGrp="1" noChangeArrowheads="1"/>
          </p:cNvSpPr>
          <p:nvPr>
            <p:ph type="body" idx="1"/>
          </p:nvPr>
        </p:nvSpPr>
        <p:spPr/>
        <p:txBody>
          <a:bodyPr/>
          <a:lstStyle/>
          <a:p>
            <a:pPr marL="381000" indent="-381000"/>
            <a:r>
              <a:rPr lang="en-CA" dirty="0"/>
              <a:t>Systematic methods for safety and risk assessment include the following:</a:t>
            </a:r>
          </a:p>
          <a:p>
            <a:pPr marL="800100" lvl="1" indent="-342900">
              <a:buFontTx/>
              <a:buAutoNum type="arabicPeriod"/>
            </a:pPr>
            <a:r>
              <a:rPr lang="en-CA" dirty="0"/>
              <a:t>Source-path-receiver analysis (not covered)</a:t>
            </a:r>
          </a:p>
          <a:p>
            <a:pPr marL="800100" lvl="1" indent="-342900">
              <a:buFontTx/>
              <a:buAutoNum type="arabicPeriod"/>
            </a:pPr>
            <a:r>
              <a:rPr lang="en-CA" dirty="0"/>
              <a:t>Checklists</a:t>
            </a:r>
          </a:p>
          <a:p>
            <a:pPr marL="800100" lvl="1" indent="-342900">
              <a:buFontTx/>
              <a:buAutoNum type="arabicPeriod"/>
            </a:pPr>
            <a:r>
              <a:rPr lang="en-US" dirty="0"/>
              <a:t>Hazard and operability studies (HAZOP)</a:t>
            </a:r>
          </a:p>
          <a:p>
            <a:pPr marL="800100" lvl="1" indent="-342900">
              <a:buFontTx/>
              <a:buAutoNum type="arabicPeriod"/>
            </a:pPr>
            <a:r>
              <a:rPr lang="en-US" dirty="0"/>
              <a:t>Failure modes and effects analysis (FMEA and FMECA)</a:t>
            </a:r>
          </a:p>
          <a:p>
            <a:pPr marL="800100" lvl="1" indent="-342900">
              <a:buFontTx/>
              <a:buAutoNum type="arabicPeriod"/>
            </a:pPr>
            <a:r>
              <a:rPr lang="en-US" dirty="0"/>
              <a:t>Fault tree analysis</a:t>
            </a:r>
          </a:p>
          <a:p>
            <a:pPr marL="800100" lvl="1" indent="-342900">
              <a:buFontTx/>
              <a:buAutoNum type="arabicPeriod"/>
            </a:pPr>
            <a:r>
              <a:rPr lang="en-US" dirty="0"/>
              <a:t>Risk assessment via probabilities (not covered)</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2837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97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397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397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97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3971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39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Rectangle 2"/>
          <p:cNvSpPr>
            <a:spLocks noGrp="1" noChangeArrowheads="1"/>
          </p:cNvSpPr>
          <p:nvPr>
            <p:ph type="title"/>
          </p:nvPr>
        </p:nvSpPr>
        <p:spPr/>
        <p:txBody>
          <a:bodyPr/>
          <a:lstStyle/>
          <a:p>
            <a:r>
              <a:rPr lang="en-CA"/>
              <a:t>Checklists</a:t>
            </a:r>
          </a:p>
        </p:txBody>
      </p:sp>
      <p:sp>
        <p:nvSpPr>
          <p:cNvPr id="1140739" name="Rectangle 3"/>
          <p:cNvSpPr>
            <a:spLocks noGrp="1" noChangeArrowheads="1"/>
          </p:cNvSpPr>
          <p:nvPr>
            <p:ph type="body" idx="1"/>
          </p:nvPr>
        </p:nvSpPr>
        <p:spPr/>
        <p:txBody>
          <a:bodyPr/>
          <a:lstStyle/>
          <a:p>
            <a:r>
              <a:rPr lang="en-CA" dirty="0"/>
              <a:t>A checklist captures the experience (thought process) of senior (experienced) engineers for junior (inexperienced) engineers:</a:t>
            </a:r>
          </a:p>
          <a:p>
            <a:pPr lvl="1"/>
            <a:r>
              <a:rPr lang="en-US" dirty="0"/>
              <a:t>Checklists indicate things to be evaluated and/or tested</a:t>
            </a:r>
            <a:endParaRPr lang="en-CA" dirty="0"/>
          </a:p>
          <a:p>
            <a:pPr lvl="1"/>
            <a:r>
              <a:rPr lang="en-CA" dirty="0"/>
              <a:t>Checklists are often included in the design requirements / design specifications and verified during the design review</a:t>
            </a:r>
          </a:p>
          <a:p>
            <a:r>
              <a:rPr lang="en-CA" dirty="0"/>
              <a:t>Checklists are most useful for evolutionary designs:</a:t>
            </a:r>
          </a:p>
          <a:p>
            <a:pPr lvl="1"/>
            <a:r>
              <a:rPr lang="en-CA" dirty="0"/>
              <a:t>Each new design requires adaptation of the checklist</a:t>
            </a:r>
          </a:p>
          <a:p>
            <a:r>
              <a:rPr lang="en-CA" dirty="0"/>
              <a:t>Other analytical methods should also be used</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0629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07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07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073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073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07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2"/>
          <p:cNvSpPr>
            <a:spLocks noGrp="1" noChangeArrowheads="1"/>
          </p:cNvSpPr>
          <p:nvPr>
            <p:ph type="title"/>
          </p:nvPr>
        </p:nvSpPr>
        <p:spPr/>
        <p:txBody>
          <a:bodyPr/>
          <a:lstStyle/>
          <a:p>
            <a:r>
              <a:rPr lang="en-CA" sz="2400"/>
              <a:t>Hazard and Operability Studies (HAZOP)</a:t>
            </a:r>
          </a:p>
        </p:txBody>
      </p:sp>
      <p:sp>
        <p:nvSpPr>
          <p:cNvPr id="1141763" name="Rectangle 3"/>
          <p:cNvSpPr>
            <a:spLocks noGrp="1" noChangeArrowheads="1"/>
          </p:cNvSpPr>
          <p:nvPr>
            <p:ph type="body" idx="1"/>
          </p:nvPr>
        </p:nvSpPr>
        <p:spPr/>
        <p:txBody>
          <a:bodyPr/>
          <a:lstStyle/>
          <a:p>
            <a:pPr marL="381000" indent="-381000"/>
            <a:r>
              <a:rPr lang="en-CA" dirty="0"/>
              <a:t>HAZOP is primarily used by experts in process industries for the purpose of uncovering potential operation hazards</a:t>
            </a:r>
          </a:p>
          <a:p>
            <a:pPr marL="381000" indent="-381000"/>
            <a:r>
              <a:rPr lang="en-CA" dirty="0"/>
              <a:t>HAZOP consists of the following steps:</a:t>
            </a:r>
          </a:p>
          <a:p>
            <a:pPr marL="804863" lvl="1" indent="-263525">
              <a:buFontTx/>
              <a:buAutoNum type="arabicPeriod"/>
            </a:pPr>
            <a:r>
              <a:rPr lang="en-CA" dirty="0"/>
              <a:t>Identify nodes / points to study (limit focus)</a:t>
            </a:r>
          </a:p>
          <a:p>
            <a:pPr marL="804863" lvl="1" indent="-263525">
              <a:buFontTx/>
              <a:buAutoNum type="arabicPeriod"/>
            </a:pPr>
            <a:r>
              <a:rPr lang="en-CA" dirty="0"/>
              <a:t>Evaluate the parameters (characteristics of the process at a node)</a:t>
            </a:r>
          </a:p>
          <a:p>
            <a:pPr marL="804863" lvl="1" indent="-263525">
              <a:buFontTx/>
              <a:buAutoNum type="arabicPeriod"/>
            </a:pPr>
            <a:r>
              <a:rPr lang="en-CA" dirty="0"/>
              <a:t>Describe the design intent (intended value of parameters)</a:t>
            </a:r>
          </a:p>
          <a:p>
            <a:pPr marL="804863" lvl="1" indent="-263525">
              <a:buFontTx/>
              <a:buAutoNum type="arabicPeriod"/>
            </a:pPr>
            <a:r>
              <a:rPr lang="en-CA" dirty="0"/>
              <a:t>Analyze the deviations (parameter deviations)</a:t>
            </a:r>
          </a:p>
          <a:p>
            <a:pPr marL="804863" lvl="1" indent="-263525">
              <a:buFontTx/>
              <a:buAutoNum type="arabicPeriod"/>
            </a:pPr>
            <a:r>
              <a:rPr lang="en-CA" dirty="0"/>
              <a:t>Determine the causes of deviations</a:t>
            </a:r>
          </a:p>
          <a:p>
            <a:pPr marL="804863" lvl="1" indent="-263525">
              <a:buFontTx/>
              <a:buAutoNum type="arabicPeriod"/>
            </a:pPr>
            <a:r>
              <a:rPr lang="en-CA" dirty="0"/>
              <a:t>Predict the consequences as a result of deviations</a:t>
            </a:r>
          </a:p>
          <a:p>
            <a:pPr marL="804863" lvl="1" indent="-263525">
              <a:buFontTx/>
              <a:buAutoNum type="arabicPeriod"/>
            </a:pPr>
            <a:r>
              <a:rPr lang="en-CA" dirty="0"/>
              <a:t>Identify the hazards (serious consequences)</a:t>
            </a:r>
          </a:p>
          <a:p>
            <a:pPr marL="804863" lvl="1" indent="-263525">
              <a:buFontTx/>
              <a:buAutoNum type="arabicPeriod"/>
            </a:pPr>
            <a:r>
              <a:rPr lang="en-CA" dirty="0"/>
              <a:t>Provide guide words to stimulate the investigation of all possible deviations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3148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17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1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17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17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176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176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17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176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17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ChangeArrowheads="1"/>
          </p:cNvSpPr>
          <p:nvPr>
            <p:ph type="title"/>
          </p:nvPr>
        </p:nvSpPr>
        <p:spPr/>
        <p:txBody>
          <a:bodyPr/>
          <a:lstStyle/>
          <a:p>
            <a:r>
              <a:rPr lang="en-CA" dirty="0"/>
              <a:t>Failure Modes and Effects Analysis</a:t>
            </a:r>
          </a:p>
        </p:txBody>
      </p:sp>
      <p:sp>
        <p:nvSpPr>
          <p:cNvPr id="1502211" name="Rectangle 3"/>
          <p:cNvSpPr>
            <a:spLocks noGrp="1" noChangeArrowheads="1"/>
          </p:cNvSpPr>
          <p:nvPr>
            <p:ph type="body" idx="1"/>
          </p:nvPr>
        </p:nvSpPr>
        <p:spPr/>
        <p:txBody>
          <a:bodyPr/>
          <a:lstStyle/>
          <a:p>
            <a:pPr marL="381000" indent="-381000"/>
            <a:r>
              <a:rPr lang="en-CA" dirty="0"/>
              <a:t>FMEA method is a bottom-up approach for predicting the reliability of complex systems and developing safety tests</a:t>
            </a:r>
          </a:p>
          <a:p>
            <a:pPr marL="381000" indent="-381000"/>
            <a:r>
              <a:rPr lang="en-CA" dirty="0"/>
              <a:t>FMEA method consists of the following steps:</a:t>
            </a:r>
          </a:p>
          <a:p>
            <a:pPr marL="800100" lvl="1" indent="-258763">
              <a:buFontTx/>
              <a:buAutoNum type="arabicPeriod"/>
            </a:pPr>
            <a:r>
              <a:rPr lang="en-CA" dirty="0"/>
              <a:t>List each component / subsystem</a:t>
            </a:r>
          </a:p>
          <a:p>
            <a:pPr marL="800100" lvl="1" indent="-258763">
              <a:buFontTx/>
              <a:buAutoNum type="arabicPeriod"/>
            </a:pPr>
            <a:r>
              <a:rPr lang="en-CA" dirty="0"/>
              <a:t>Identify each component by part name and number</a:t>
            </a:r>
          </a:p>
          <a:p>
            <a:pPr marL="800100" lvl="1" indent="-258763">
              <a:buFontTx/>
              <a:buAutoNum type="arabicPeriod"/>
            </a:pPr>
            <a:r>
              <a:rPr lang="en-CA" dirty="0"/>
              <a:t>Describe each component and its function</a:t>
            </a:r>
          </a:p>
          <a:p>
            <a:pPr marL="800100" lvl="1" indent="-258763">
              <a:buFontTx/>
              <a:buAutoNum type="arabicPeriod"/>
            </a:pPr>
            <a:r>
              <a:rPr lang="en-CA" dirty="0"/>
              <a:t>List the failure modes of each component</a:t>
            </a:r>
          </a:p>
          <a:p>
            <a:pPr marL="800100" lvl="1" indent="-258763">
              <a:buFontTx/>
              <a:buAutoNum type="arabicPeriod"/>
            </a:pPr>
            <a:r>
              <a:rPr lang="en-CA" dirty="0"/>
              <a:t>Document the effect of each possible failure mode for each component</a:t>
            </a:r>
          </a:p>
          <a:p>
            <a:pPr marL="800100" lvl="1" indent="-258763">
              <a:buFontTx/>
              <a:buAutoNum type="arabicPeriod"/>
            </a:pPr>
            <a:r>
              <a:rPr lang="en-CA" dirty="0"/>
              <a:t>Determine how each possible failure mode can be detected</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869706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22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022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022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022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022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0221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02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Rectangle 2"/>
          <p:cNvSpPr>
            <a:spLocks noGrp="1" noChangeArrowheads="1"/>
          </p:cNvSpPr>
          <p:nvPr>
            <p:ph type="title"/>
          </p:nvPr>
        </p:nvSpPr>
        <p:spPr/>
        <p:txBody>
          <a:bodyPr/>
          <a:lstStyle/>
          <a:p>
            <a:r>
              <a:rPr lang="en-CA" dirty="0"/>
              <a:t>Failure Modes and Effects Criticality Analysis</a:t>
            </a:r>
          </a:p>
        </p:txBody>
      </p:sp>
      <p:sp>
        <p:nvSpPr>
          <p:cNvPr id="1503235" name="Rectangle 3"/>
          <p:cNvSpPr>
            <a:spLocks noGrp="1" noChangeArrowheads="1"/>
          </p:cNvSpPr>
          <p:nvPr>
            <p:ph type="body" idx="1"/>
          </p:nvPr>
        </p:nvSpPr>
        <p:spPr/>
        <p:txBody>
          <a:bodyPr/>
          <a:lstStyle/>
          <a:p>
            <a:pPr marL="381000" indent="-381000"/>
            <a:r>
              <a:rPr lang="en-CA" dirty="0"/>
              <a:t>FMECA is the same as FMEA with the exception that an estimate of the criticality of each failure mode is assessed to help prioritize fixes</a:t>
            </a:r>
          </a:p>
          <a:p>
            <a:pPr marL="381000" indent="-381000"/>
            <a:r>
              <a:rPr lang="en-CA" dirty="0"/>
              <a:t>FMECA adds the following steps to the FMEA method:</a:t>
            </a:r>
          </a:p>
          <a:p>
            <a:pPr marL="800100" lvl="1" indent="-258763">
              <a:buFontTx/>
              <a:buAutoNum type="arabicPeriod" startAt="7"/>
            </a:pPr>
            <a:r>
              <a:rPr lang="en-CA" dirty="0"/>
              <a:t>Indicate the action to be taken to eliminate the hazards and identify who is responsible for taking that action</a:t>
            </a:r>
          </a:p>
          <a:p>
            <a:pPr marL="800100" lvl="1" indent="-258763">
              <a:buFontTx/>
              <a:buAutoNum type="arabicPeriod" startAt="7"/>
            </a:pPr>
            <a:r>
              <a:rPr lang="en-CA" dirty="0"/>
              <a:t>Assess the criticality of each failure mode and its probability of occurrence </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31034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32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032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03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Rectangle 2"/>
          <p:cNvSpPr>
            <a:spLocks noGrp="1" noChangeArrowheads="1"/>
          </p:cNvSpPr>
          <p:nvPr>
            <p:ph type="title"/>
          </p:nvPr>
        </p:nvSpPr>
        <p:spPr/>
        <p:txBody>
          <a:bodyPr/>
          <a:lstStyle/>
          <a:p>
            <a:r>
              <a:rPr lang="en-CA"/>
              <a:t>Fault Tree Analysis</a:t>
            </a:r>
          </a:p>
        </p:txBody>
      </p:sp>
      <p:sp>
        <p:nvSpPr>
          <p:cNvPr id="1144835" name="Rectangle 3"/>
          <p:cNvSpPr>
            <a:spLocks noGrp="1" noChangeArrowheads="1"/>
          </p:cNvSpPr>
          <p:nvPr>
            <p:ph type="body" idx="1"/>
          </p:nvPr>
        </p:nvSpPr>
        <p:spPr/>
        <p:txBody>
          <a:bodyPr/>
          <a:lstStyle/>
          <a:p>
            <a:pPr marL="381000" indent="-381000"/>
            <a:r>
              <a:rPr lang="en-CA" dirty="0"/>
              <a:t>FTA is a top-down approach for predicting reliability</a:t>
            </a:r>
          </a:p>
          <a:p>
            <a:pPr marL="381000" indent="-381000"/>
            <a:r>
              <a:rPr lang="en-CA" dirty="0"/>
              <a:t>FTA consists of the following steps:</a:t>
            </a:r>
          </a:p>
          <a:p>
            <a:pPr marL="800100" lvl="1" indent="-258763">
              <a:buFontTx/>
              <a:buAutoNum type="arabicPeriod"/>
            </a:pPr>
            <a:r>
              <a:rPr lang="en-CA" dirty="0"/>
              <a:t>Start with a top event fault</a:t>
            </a:r>
          </a:p>
          <a:p>
            <a:pPr marL="800100" lvl="1" indent="-258763">
              <a:buFontTx/>
              <a:buAutoNum type="arabicPeriod"/>
            </a:pPr>
            <a:r>
              <a:rPr lang="en-CA" dirty="0"/>
              <a:t>Determine all the events necessary to cause the top event</a:t>
            </a:r>
          </a:p>
          <a:p>
            <a:pPr marL="800100" lvl="1" indent="-258763">
              <a:buFontTx/>
              <a:buAutoNum type="arabicPeriod"/>
            </a:pPr>
            <a:r>
              <a:rPr lang="en-CA" dirty="0"/>
              <a:t>Analyze each contributing event</a:t>
            </a:r>
          </a:p>
          <a:p>
            <a:pPr marL="800100" lvl="1" indent="-258763">
              <a:buFontTx/>
              <a:buAutoNum type="arabicPeriod"/>
            </a:pPr>
            <a:r>
              <a:rPr lang="en-CA" dirty="0"/>
              <a:t>Continue to analyze contributing events until the events do not depend on any other events (primary faults or basic faults)</a:t>
            </a:r>
          </a:p>
          <a:p>
            <a:pPr marL="381000" indent="-381000">
              <a:buFontTx/>
              <a:buChar char="–"/>
            </a:pPr>
            <a:r>
              <a:rPr lang="en-CA" dirty="0"/>
              <a:t>An example of a partial fault tree is provided in the textbook</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52050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48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48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4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48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4483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448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Rectangle 2"/>
          <p:cNvSpPr>
            <a:spLocks noGrp="1" noChangeArrowheads="1"/>
          </p:cNvSpPr>
          <p:nvPr>
            <p:ph type="title"/>
          </p:nvPr>
        </p:nvSpPr>
        <p:spPr/>
        <p:txBody>
          <a:bodyPr/>
          <a:lstStyle/>
          <a:p>
            <a:r>
              <a:rPr lang="en-CA" dirty="0"/>
              <a:t>Safety in Large and Complex Systems</a:t>
            </a:r>
          </a:p>
        </p:txBody>
      </p:sp>
      <p:sp>
        <p:nvSpPr>
          <p:cNvPr id="1145859" name="Rectangle 3"/>
          <p:cNvSpPr>
            <a:spLocks noGrp="1" noChangeArrowheads="1"/>
          </p:cNvSpPr>
          <p:nvPr>
            <p:ph type="body" idx="1"/>
          </p:nvPr>
        </p:nvSpPr>
        <p:spPr/>
        <p:txBody>
          <a:bodyPr/>
          <a:lstStyle/>
          <a:p>
            <a:r>
              <a:rPr lang="en-CA" dirty="0"/>
              <a:t>It is difficult to guarantee the reliability of large and complex systems:</a:t>
            </a:r>
          </a:p>
          <a:p>
            <a:pPr lvl="1"/>
            <a:r>
              <a:rPr lang="en-CA" dirty="0"/>
              <a:t>Ensuring reliability in tightly-coupled systems is more difficult than doing so in loosely-coupled systems</a:t>
            </a:r>
          </a:p>
          <a:p>
            <a:pPr lvl="1"/>
            <a:r>
              <a:rPr lang="en-CA" dirty="0"/>
              <a:t>Response time also influences the difficulty of controlling large systems in the presence of a fault or failure</a:t>
            </a:r>
          </a:p>
          <a:p>
            <a:pPr lvl="1"/>
            <a:r>
              <a:rPr lang="en-CA" dirty="0"/>
              <a:t>Feedback from the system is required to handle complex systems</a:t>
            </a:r>
          </a:p>
          <a:p>
            <a:r>
              <a:rPr lang="en-CA" dirty="0"/>
              <a:t>A design is considered robust if the design results in fail-safe or fail-soft conditions in the event of trouble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00970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58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58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58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58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p:nvPr>
        </p:nvSpPr>
        <p:spPr/>
        <p:txBody>
          <a:bodyPr/>
          <a:lstStyle/>
          <a:p>
            <a:r>
              <a:rPr lang="en-CA"/>
              <a:t>System Risk</a:t>
            </a:r>
          </a:p>
        </p:txBody>
      </p:sp>
      <p:sp>
        <p:nvSpPr>
          <p:cNvPr id="1146883" name="Rectangle 3"/>
          <p:cNvSpPr>
            <a:spLocks noGrp="1" noChangeArrowheads="1"/>
          </p:cNvSpPr>
          <p:nvPr>
            <p:ph type="body" idx="1"/>
          </p:nvPr>
        </p:nvSpPr>
        <p:spPr/>
        <p:txBody>
          <a:bodyPr/>
          <a:lstStyle/>
          <a:p>
            <a:r>
              <a:rPr lang="en-CA" dirty="0"/>
              <a:t>Risk can be considered to be a function of two variables:</a:t>
            </a:r>
          </a:p>
          <a:p>
            <a:pPr lvl="1"/>
            <a:r>
              <a:rPr lang="en-CA" dirty="0"/>
              <a:t>The probability </a:t>
            </a:r>
            <a:r>
              <a:rPr lang="en-CA" i="1" dirty="0">
                <a:latin typeface="Times New Roman" panose="02020603050405020304" pitchFamily="18" charset="0"/>
              </a:rPr>
              <a:t>p</a:t>
            </a:r>
            <a:r>
              <a:rPr lang="en-CA" dirty="0"/>
              <a:t> of a hazardous event occurring</a:t>
            </a:r>
          </a:p>
          <a:p>
            <a:pPr lvl="1"/>
            <a:r>
              <a:rPr lang="en-CA" dirty="0"/>
              <a:t>The cost </a:t>
            </a:r>
            <a:r>
              <a:rPr lang="en-CA" i="1" dirty="0">
                <a:latin typeface="Times New Roman" panose="02020603050405020304" pitchFamily="18" charset="0"/>
              </a:rPr>
              <a:t>c</a:t>
            </a:r>
            <a:r>
              <a:rPr lang="en-CA" dirty="0"/>
              <a:t> of the consequences of a hazardous event</a:t>
            </a:r>
          </a:p>
          <a:p>
            <a:r>
              <a:rPr lang="en-CA" dirty="0"/>
              <a:t>The risk </a:t>
            </a:r>
            <a:r>
              <a:rPr lang="en-CA" i="1" dirty="0">
                <a:latin typeface="Times New Roman" panose="02020603050405020304" pitchFamily="18" charset="0"/>
              </a:rPr>
              <a:t>r</a:t>
            </a:r>
            <a:r>
              <a:rPr lang="en-CA" dirty="0"/>
              <a:t> is expressed using the following:</a:t>
            </a:r>
          </a:p>
          <a:p>
            <a:pPr lvl="1" algn="ctr">
              <a:buFontTx/>
              <a:buNone/>
            </a:pPr>
            <a:r>
              <a:rPr lang="en-CA" i="1" dirty="0">
                <a:latin typeface="Times New Roman" panose="02020603050405020304" pitchFamily="18" charset="0"/>
              </a:rPr>
              <a:t>r = p </a:t>
            </a:r>
            <a:r>
              <a:rPr lang="en-US" i="1" dirty="0">
                <a:latin typeface="Times New Roman" panose="02020603050405020304" pitchFamily="18" charset="0"/>
                <a:cs typeface="Arial" panose="020B0604020202020204" pitchFamily="34" charset="0"/>
              </a:rPr>
              <a:t>· </a:t>
            </a:r>
            <a:r>
              <a:rPr lang="en-CA" i="1" dirty="0">
                <a:latin typeface="Times New Roman" panose="02020603050405020304" pitchFamily="18" charset="0"/>
              </a:rPr>
              <a:t>c,</a:t>
            </a:r>
            <a:r>
              <a:rPr lang="en-CA" dirty="0"/>
              <a:t> or </a:t>
            </a:r>
            <a:r>
              <a:rPr lang="en-CA" dirty="0">
                <a:latin typeface="Times New Roman" panose="02020603050405020304" pitchFamily="18" charset="0"/>
              </a:rPr>
              <a:t>log(</a:t>
            </a:r>
            <a:r>
              <a:rPr lang="en-CA" i="1" dirty="0">
                <a:latin typeface="Times New Roman" panose="02020603050405020304" pitchFamily="18" charset="0"/>
              </a:rPr>
              <a:t>r</a:t>
            </a:r>
            <a:r>
              <a:rPr lang="en-CA" dirty="0">
                <a:latin typeface="Times New Roman" panose="02020603050405020304" pitchFamily="18" charset="0"/>
              </a:rPr>
              <a:t>)</a:t>
            </a:r>
            <a:r>
              <a:rPr lang="en-CA" i="1" dirty="0">
                <a:latin typeface="Times New Roman" panose="02020603050405020304" pitchFamily="18" charset="0"/>
              </a:rPr>
              <a:t> =</a:t>
            </a:r>
            <a:r>
              <a:rPr lang="en-CA" dirty="0"/>
              <a:t> </a:t>
            </a:r>
            <a:r>
              <a:rPr lang="en-CA" dirty="0">
                <a:latin typeface="Times New Roman" panose="02020603050405020304" pitchFamily="18" charset="0"/>
              </a:rPr>
              <a:t>log(</a:t>
            </a:r>
            <a:r>
              <a:rPr lang="en-CA" i="1" dirty="0">
                <a:latin typeface="Times New Roman" panose="02020603050405020304" pitchFamily="18" charset="0"/>
              </a:rPr>
              <a:t>p</a:t>
            </a:r>
            <a:r>
              <a:rPr lang="en-CA" dirty="0">
                <a:latin typeface="Times New Roman" panose="02020603050405020304" pitchFamily="18" charset="0"/>
              </a:rPr>
              <a:t>)</a:t>
            </a:r>
            <a:r>
              <a:rPr lang="en-CA" i="1" dirty="0">
                <a:latin typeface="Times New Roman" panose="02020603050405020304" pitchFamily="18" charset="0"/>
              </a:rPr>
              <a:t> + </a:t>
            </a:r>
            <a:r>
              <a:rPr lang="en-CA" dirty="0">
                <a:latin typeface="Times New Roman" panose="02020603050405020304" pitchFamily="18" charset="0"/>
              </a:rPr>
              <a:t>log(</a:t>
            </a:r>
            <a:r>
              <a:rPr lang="en-CA" i="1" dirty="0">
                <a:latin typeface="Times New Roman" panose="02020603050405020304" pitchFamily="18" charset="0"/>
              </a:rPr>
              <a:t>c</a:t>
            </a:r>
            <a:r>
              <a:rPr lang="en-CA" dirty="0">
                <a:latin typeface="Times New Roman" panose="02020603050405020304" pitchFamily="18" charset="0"/>
              </a:rPr>
              <a:t>)</a:t>
            </a:r>
          </a:p>
        </p:txBody>
      </p:sp>
      <p:sp>
        <p:nvSpPr>
          <p:cNvPr id="1146884" name="Line 4"/>
          <p:cNvSpPr>
            <a:spLocks noChangeShapeType="1"/>
          </p:cNvSpPr>
          <p:nvPr/>
        </p:nvSpPr>
        <p:spPr bwMode="auto">
          <a:xfrm flipH="1" flipV="1">
            <a:off x="3516312" y="3763963"/>
            <a:ext cx="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1146885" name="Line 5"/>
          <p:cNvSpPr>
            <a:spLocks noChangeShapeType="1"/>
          </p:cNvSpPr>
          <p:nvPr/>
        </p:nvSpPr>
        <p:spPr bwMode="auto">
          <a:xfrm>
            <a:off x="3386137" y="5429251"/>
            <a:ext cx="30241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1146886" name="Text Box 6"/>
          <p:cNvSpPr txBox="1">
            <a:spLocks noChangeArrowheads="1"/>
          </p:cNvSpPr>
          <p:nvPr/>
        </p:nvSpPr>
        <p:spPr bwMode="auto">
          <a:xfrm>
            <a:off x="5237162" y="4083051"/>
            <a:ext cx="77296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sz="1200" dirty="0">
                <a:latin typeface="+mj-lt"/>
              </a:rPr>
              <a:t>High Risk</a:t>
            </a:r>
          </a:p>
        </p:txBody>
      </p:sp>
      <p:sp>
        <p:nvSpPr>
          <p:cNvPr id="1146887" name="Text Box 7"/>
          <p:cNvSpPr txBox="1">
            <a:spLocks noChangeArrowheads="1"/>
          </p:cNvSpPr>
          <p:nvPr/>
        </p:nvSpPr>
        <p:spPr bwMode="auto">
          <a:xfrm>
            <a:off x="3581400" y="5091113"/>
            <a:ext cx="7437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sz="1200" dirty="0">
                <a:latin typeface="+mn-lt"/>
              </a:rPr>
              <a:t>Low Risk</a:t>
            </a:r>
          </a:p>
        </p:txBody>
      </p:sp>
      <p:sp>
        <p:nvSpPr>
          <p:cNvPr id="1146888" name="Text Box 8"/>
          <p:cNvSpPr txBox="1">
            <a:spLocks noChangeArrowheads="1"/>
          </p:cNvSpPr>
          <p:nvPr/>
        </p:nvSpPr>
        <p:spPr bwMode="auto">
          <a:xfrm rot="16200000">
            <a:off x="2275435" y="4550669"/>
            <a:ext cx="1422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dirty="0">
                <a:latin typeface="+mn-lt"/>
              </a:rPr>
              <a:t>Event Probability</a:t>
            </a:r>
          </a:p>
        </p:txBody>
      </p:sp>
      <p:sp>
        <p:nvSpPr>
          <p:cNvPr id="1146889" name="Text Box 9"/>
          <p:cNvSpPr txBox="1">
            <a:spLocks noChangeArrowheads="1"/>
          </p:cNvSpPr>
          <p:nvPr/>
        </p:nvSpPr>
        <p:spPr bwMode="auto">
          <a:xfrm>
            <a:off x="4465637" y="5745163"/>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dirty="0">
                <a:latin typeface="+mn-lt"/>
              </a:rPr>
              <a:t>Event Cost ($)</a:t>
            </a:r>
          </a:p>
        </p:txBody>
      </p:sp>
      <p:sp>
        <p:nvSpPr>
          <p:cNvPr id="1146890" name="Text Box 10"/>
          <p:cNvSpPr txBox="1">
            <a:spLocks noChangeArrowheads="1"/>
          </p:cNvSpPr>
          <p:nvPr/>
        </p:nvSpPr>
        <p:spPr bwMode="auto">
          <a:xfrm>
            <a:off x="3392487" y="3459163"/>
            <a:ext cx="3032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sz="1200" b="1">
                <a:latin typeface="Arial" panose="020B0604020202020204" pitchFamily="34" charset="0"/>
              </a:rPr>
              <a:t> </a:t>
            </a:r>
            <a:r>
              <a:rPr lang="en-CA" sz="1200" b="1" i="1"/>
              <a:t>p</a:t>
            </a:r>
          </a:p>
        </p:txBody>
      </p:sp>
      <p:sp>
        <p:nvSpPr>
          <p:cNvPr id="1146891" name="Text Box 11"/>
          <p:cNvSpPr txBox="1">
            <a:spLocks noChangeArrowheads="1"/>
          </p:cNvSpPr>
          <p:nvPr/>
        </p:nvSpPr>
        <p:spPr bwMode="auto">
          <a:xfrm>
            <a:off x="6410325" y="5286376"/>
            <a:ext cx="2952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CA" sz="1200" b="1">
                <a:latin typeface="Arial" panose="020B0604020202020204" pitchFamily="34" charset="0"/>
              </a:rPr>
              <a:t> </a:t>
            </a:r>
            <a:r>
              <a:rPr lang="en-CA" sz="1200" b="1" i="1"/>
              <a:t>c</a:t>
            </a:r>
          </a:p>
        </p:txBody>
      </p:sp>
      <p:sp>
        <p:nvSpPr>
          <p:cNvPr id="1146892" name="Line 12"/>
          <p:cNvSpPr>
            <a:spLocks noChangeShapeType="1"/>
          </p:cNvSpPr>
          <p:nvPr/>
        </p:nvSpPr>
        <p:spPr bwMode="auto">
          <a:xfrm>
            <a:off x="3973512" y="4297363"/>
            <a:ext cx="1150938"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1146893" name="Line 13"/>
          <p:cNvSpPr>
            <a:spLocks noChangeShapeType="1"/>
          </p:cNvSpPr>
          <p:nvPr/>
        </p:nvSpPr>
        <p:spPr bwMode="auto">
          <a:xfrm>
            <a:off x="4344987" y="4144963"/>
            <a:ext cx="1152525"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CA"/>
          </a:p>
        </p:txBody>
      </p:sp>
      <p:sp>
        <p:nvSpPr>
          <p:cNvPr id="1146895" name="Text Box 15"/>
          <p:cNvSpPr txBox="1">
            <a:spLocks noChangeArrowheads="1"/>
          </p:cNvSpPr>
          <p:nvPr/>
        </p:nvSpPr>
        <p:spPr bwMode="auto">
          <a:xfrm>
            <a:off x="3160712" y="3840163"/>
            <a:ext cx="35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10</a:t>
            </a:r>
            <a:r>
              <a:rPr lang="en-US" sz="1000" baseline="30000"/>
              <a:t>0</a:t>
            </a:r>
          </a:p>
        </p:txBody>
      </p:sp>
      <p:sp>
        <p:nvSpPr>
          <p:cNvPr id="1146896" name="Text Box 16"/>
          <p:cNvSpPr txBox="1">
            <a:spLocks noChangeArrowheads="1"/>
          </p:cNvSpPr>
          <p:nvPr/>
        </p:nvSpPr>
        <p:spPr bwMode="auto">
          <a:xfrm>
            <a:off x="3135312" y="4983163"/>
            <a:ext cx="3857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10</a:t>
            </a:r>
            <a:r>
              <a:rPr lang="en-US" sz="1000" baseline="30000"/>
              <a:t>-6</a:t>
            </a:r>
          </a:p>
        </p:txBody>
      </p:sp>
      <p:sp>
        <p:nvSpPr>
          <p:cNvPr id="1146897" name="Line 17"/>
          <p:cNvSpPr>
            <a:spLocks noChangeShapeType="1"/>
          </p:cNvSpPr>
          <p:nvPr/>
        </p:nvSpPr>
        <p:spPr bwMode="auto">
          <a:xfrm>
            <a:off x="3440112" y="5135563"/>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46898" name="Line 18"/>
          <p:cNvSpPr>
            <a:spLocks noChangeShapeType="1"/>
          </p:cNvSpPr>
          <p:nvPr/>
        </p:nvSpPr>
        <p:spPr bwMode="auto">
          <a:xfrm>
            <a:off x="3440112" y="3992563"/>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46899" name="Text Box 19"/>
          <p:cNvSpPr txBox="1">
            <a:spLocks noChangeArrowheads="1"/>
          </p:cNvSpPr>
          <p:nvPr/>
        </p:nvSpPr>
        <p:spPr bwMode="auto">
          <a:xfrm>
            <a:off x="3668712" y="5516563"/>
            <a:ext cx="35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10</a:t>
            </a:r>
            <a:r>
              <a:rPr lang="en-US" sz="1000" baseline="30000"/>
              <a:t>0</a:t>
            </a:r>
          </a:p>
        </p:txBody>
      </p:sp>
      <p:sp>
        <p:nvSpPr>
          <p:cNvPr id="1146900" name="Text Box 20"/>
          <p:cNvSpPr txBox="1">
            <a:spLocks noChangeArrowheads="1"/>
          </p:cNvSpPr>
          <p:nvPr/>
        </p:nvSpPr>
        <p:spPr bwMode="auto">
          <a:xfrm>
            <a:off x="5573712" y="5516563"/>
            <a:ext cx="35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10</a:t>
            </a:r>
            <a:r>
              <a:rPr lang="en-US" sz="1000" baseline="30000"/>
              <a:t>6</a:t>
            </a:r>
          </a:p>
        </p:txBody>
      </p:sp>
      <p:sp>
        <p:nvSpPr>
          <p:cNvPr id="1146901" name="Line 21"/>
          <p:cNvSpPr>
            <a:spLocks noChangeShapeType="1"/>
          </p:cNvSpPr>
          <p:nvPr/>
        </p:nvSpPr>
        <p:spPr bwMode="auto">
          <a:xfrm flipV="1">
            <a:off x="3821112" y="544036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46902" name="Line 22"/>
          <p:cNvSpPr>
            <a:spLocks noChangeShapeType="1"/>
          </p:cNvSpPr>
          <p:nvPr/>
        </p:nvSpPr>
        <p:spPr bwMode="auto">
          <a:xfrm flipV="1">
            <a:off x="5726112" y="544036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46903" name="Text Box 23"/>
          <p:cNvSpPr txBox="1">
            <a:spLocks noChangeArrowheads="1"/>
          </p:cNvSpPr>
          <p:nvPr/>
        </p:nvSpPr>
        <p:spPr bwMode="auto">
          <a:xfrm>
            <a:off x="5497512" y="4906963"/>
            <a:ext cx="539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i="1"/>
              <a:t>r </a:t>
            </a:r>
            <a:r>
              <a:rPr lang="en-US" sz="1000"/>
              <a:t>= 10</a:t>
            </a:r>
            <a:r>
              <a:rPr lang="en-US" sz="1000" baseline="30000"/>
              <a:t>0</a:t>
            </a:r>
          </a:p>
        </p:txBody>
      </p:sp>
      <p:sp>
        <p:nvSpPr>
          <p:cNvPr id="1146904" name="Text Box 24"/>
          <p:cNvSpPr txBox="1">
            <a:spLocks noChangeArrowheads="1"/>
          </p:cNvSpPr>
          <p:nvPr/>
        </p:nvSpPr>
        <p:spPr bwMode="auto">
          <a:xfrm>
            <a:off x="5080000" y="5119688"/>
            <a:ext cx="5699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i="1"/>
              <a:t>r </a:t>
            </a:r>
            <a:r>
              <a:rPr lang="en-US" sz="1000"/>
              <a:t>= 10</a:t>
            </a:r>
            <a:r>
              <a:rPr lang="en-US" sz="1000" baseline="30000"/>
              <a:t>-2</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127</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5" name="Footer Placeholder 4"/>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4053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68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68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68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68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68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68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68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68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68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68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68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68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68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68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468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68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68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68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68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4690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469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69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469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46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4" grpId="0" animBg="1"/>
      <p:bldP spid="1146885" grpId="0" animBg="1"/>
      <p:bldP spid="1146886" grpId="0"/>
      <p:bldP spid="1146887" grpId="0"/>
      <p:bldP spid="1146888" grpId="0"/>
      <p:bldP spid="1146889" grpId="0"/>
      <p:bldP spid="1146890" grpId="0"/>
      <p:bldP spid="1146891" grpId="0"/>
      <p:bldP spid="1146892" grpId="0" animBg="1"/>
      <p:bldP spid="1146893" grpId="0" animBg="1"/>
      <p:bldP spid="1146895" grpId="0"/>
      <p:bldP spid="1146896" grpId="0"/>
      <p:bldP spid="1146897" grpId="0" animBg="1"/>
      <p:bldP spid="1146898" grpId="0" animBg="1"/>
      <p:bldP spid="1146899" grpId="0"/>
      <p:bldP spid="1146900" grpId="0"/>
      <p:bldP spid="1146901" grpId="0" animBg="1"/>
      <p:bldP spid="1146902" grpId="0" animBg="1"/>
      <p:bldP spid="1146903" grpId="0"/>
      <p:bldP spid="114690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p:txBody>
          <a:bodyPr/>
          <a:lstStyle/>
          <a:p>
            <a:r>
              <a:rPr lang="en-CA"/>
              <a:t>Expressing the Costs of a Hazard</a:t>
            </a:r>
          </a:p>
        </p:txBody>
      </p:sp>
      <p:sp>
        <p:nvSpPr>
          <p:cNvPr id="1147907" name="Rectangle 3"/>
          <p:cNvSpPr>
            <a:spLocks noGrp="1" noChangeArrowheads="1"/>
          </p:cNvSpPr>
          <p:nvPr>
            <p:ph type="body" idx="1"/>
          </p:nvPr>
        </p:nvSpPr>
        <p:spPr/>
        <p:txBody>
          <a:bodyPr/>
          <a:lstStyle/>
          <a:p>
            <a:r>
              <a:rPr lang="en-CA" dirty="0"/>
              <a:t>Some monetary costs tend to be “easy” to predict:</a:t>
            </a:r>
          </a:p>
          <a:p>
            <a:pPr lvl="1"/>
            <a:r>
              <a:rPr lang="en-CA" dirty="0"/>
              <a:t>Cost of replacement</a:t>
            </a:r>
          </a:p>
          <a:p>
            <a:pPr lvl="1"/>
            <a:r>
              <a:rPr lang="en-CA" dirty="0"/>
              <a:t>Cost of redesign</a:t>
            </a:r>
          </a:p>
          <a:p>
            <a:r>
              <a:rPr lang="en-CA" dirty="0"/>
              <a:t>Legal costs can be very high and often difficult to predict</a:t>
            </a:r>
          </a:p>
          <a:p>
            <a:r>
              <a:rPr lang="en-CA" dirty="0"/>
              <a:t>Societal costs are very difficult to predict:</a:t>
            </a:r>
          </a:p>
          <a:p>
            <a:pPr lvl="1"/>
            <a:r>
              <a:rPr lang="en-CA" dirty="0"/>
              <a:t>Cost of resource depletion</a:t>
            </a:r>
          </a:p>
          <a:p>
            <a:pPr lvl="1"/>
            <a:r>
              <a:rPr lang="en-CA" dirty="0"/>
              <a:t>Cost of environmental impact</a:t>
            </a:r>
          </a:p>
          <a:p>
            <a:r>
              <a:rPr lang="en-CA" dirty="0"/>
              <a:t>Mortality expresses the risk of the hazard to the human population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128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48061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790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790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79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79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79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CA" b="1" dirty="0">
                <a:solidFill>
                  <a:schemeClr val="accent1">
                    <a:lumMod val="75000"/>
                  </a:schemeClr>
                </a:solidFill>
              </a:rPr>
              <a:t>Chapter 15: Fundamentals of Engineering Design (p. 223 – p. 245)</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129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10343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Required Textbook Readings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58001435"/>
              </p:ext>
            </p:extLst>
          </p:nvPr>
        </p:nvGraphicFramePr>
        <p:xfrm>
          <a:off x="1752600" y="990600"/>
          <a:ext cx="5554345" cy="4540250"/>
        </p:xfrm>
        <a:graphic>
          <a:graphicData uri="http://schemas.openxmlformats.org/drawingml/2006/table">
            <a:tbl>
              <a:tblPr firstRow="1">
                <a:tableStyleId>{21E4AEA4-8DFA-4A89-87EB-49C32662AFE0}</a:tableStyleId>
              </a:tblPr>
              <a:tblGrid>
                <a:gridCol w="1248918">
                  <a:extLst>
                    <a:ext uri="{9D8B030D-6E8A-4147-A177-3AD203B41FA5}">
                      <a16:colId xmlns:a16="http://schemas.microsoft.com/office/drawing/2014/main" xmlns="" val="20000"/>
                    </a:ext>
                  </a:extLst>
                </a:gridCol>
                <a:gridCol w="3209417">
                  <a:extLst>
                    <a:ext uri="{9D8B030D-6E8A-4147-A177-3AD203B41FA5}">
                      <a16:colId xmlns:a16="http://schemas.microsoft.com/office/drawing/2014/main" xmlns="" val="20001"/>
                    </a:ext>
                  </a:extLst>
                </a:gridCol>
                <a:gridCol w="1096010">
                  <a:extLst>
                    <a:ext uri="{9D8B030D-6E8A-4147-A177-3AD203B41FA5}">
                      <a16:colId xmlns:a16="http://schemas.microsoft.com/office/drawing/2014/main" xmlns="" val="20002"/>
                    </a:ext>
                  </a:extLst>
                </a:gridCol>
              </a:tblGrid>
              <a:tr h="370840">
                <a:tc>
                  <a:txBody>
                    <a:bodyPr/>
                    <a:lstStyle/>
                    <a:p>
                      <a:pPr algn="ctr">
                        <a:spcBef>
                          <a:spcPts val="1000"/>
                        </a:spcBef>
                        <a:spcAft>
                          <a:spcPts val="0"/>
                        </a:spcAft>
                      </a:pPr>
                      <a:r>
                        <a:rPr lang="en-US" sz="1200" b="1" dirty="0">
                          <a:effectLst/>
                          <a:latin typeface="+mn-lt"/>
                          <a:ea typeface="Times New Roman"/>
                          <a:cs typeface="Calibri"/>
                        </a:rPr>
                        <a:t>Completion Date</a:t>
                      </a:r>
                      <a:endParaRPr lang="en-CA" sz="1200" dirty="0">
                        <a:effectLst/>
                        <a:latin typeface="+mn-lt"/>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1000"/>
                        </a:spcBef>
                        <a:spcAft>
                          <a:spcPts val="0"/>
                        </a:spcAft>
                      </a:pPr>
                      <a:r>
                        <a:rPr lang="en-US" sz="1200" b="1" dirty="0">
                          <a:effectLst/>
                          <a:latin typeface="+mn-lt"/>
                          <a:ea typeface="Times New Roman"/>
                          <a:cs typeface="Calibri"/>
                        </a:rPr>
                        <a:t>Chapter</a:t>
                      </a:r>
                      <a:endParaRPr lang="en-CA" sz="1200" dirty="0">
                        <a:effectLst/>
                        <a:latin typeface="+mn-lt"/>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1000"/>
                        </a:spcBef>
                        <a:spcAft>
                          <a:spcPts val="0"/>
                        </a:spcAft>
                      </a:pPr>
                      <a:r>
                        <a:rPr lang="en-US" sz="1200" b="1" dirty="0">
                          <a:effectLst/>
                          <a:latin typeface="+mn-lt"/>
                          <a:ea typeface="Times New Roman"/>
                          <a:cs typeface="Calibri"/>
                        </a:rPr>
                        <a:t>Pages</a:t>
                      </a:r>
                      <a:endParaRPr lang="en-CA" sz="1200" dirty="0">
                        <a:effectLst/>
                        <a:latin typeface="+mn-lt"/>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416560">
                <a:tc>
                  <a:txBody>
                    <a:bodyPr/>
                    <a:lstStyle/>
                    <a:p>
                      <a:pPr algn="ctr">
                        <a:spcAft>
                          <a:spcPts val="0"/>
                        </a:spcAft>
                      </a:pPr>
                      <a:r>
                        <a:rPr lang="en-CA" sz="1200" b="0" dirty="0">
                          <a:effectLst/>
                          <a:latin typeface="+mn-lt"/>
                          <a:ea typeface="Calibri"/>
                          <a:cs typeface="Times New Roman"/>
                        </a:rPr>
                        <a:t>September 11</a:t>
                      </a:r>
                      <a:r>
                        <a:rPr lang="en-CA" sz="1200" b="0" baseline="30000" dirty="0">
                          <a:effectLst/>
                          <a:latin typeface="+mn-lt"/>
                          <a:ea typeface="Calibri"/>
                          <a:cs typeface="Times New Roman"/>
                        </a:rPr>
                        <a:t>th</a:t>
                      </a:r>
                      <a:endParaRPr lang="en-CA" sz="1200" b="0" dirty="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dirty="0">
                          <a:effectLst/>
                          <a:latin typeface="+mn-lt"/>
                          <a:ea typeface="Calibri"/>
                          <a:cs typeface="Times New Roman"/>
                        </a:rPr>
                        <a:t>Chapter 5: Learning Strategies</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a:effectLst/>
                          <a:latin typeface="+mn-lt"/>
                          <a:ea typeface="Calibri"/>
                          <a:cs typeface="Times New Roman"/>
                        </a:rPr>
                        <a:t>p. 67 – p. 76</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416560">
                <a:tc>
                  <a:txBody>
                    <a:bodyPr/>
                    <a:lstStyle/>
                    <a:p>
                      <a:pPr algn="ctr">
                        <a:spcAft>
                          <a:spcPts val="0"/>
                        </a:spcAft>
                      </a:pPr>
                      <a:r>
                        <a:rPr lang="en-CA" sz="1200" b="0" dirty="0">
                          <a:effectLst/>
                          <a:latin typeface="+mn-lt"/>
                          <a:ea typeface="Calibri"/>
                          <a:cs typeface="Times New Roman"/>
                        </a:rPr>
                        <a:t>September 18</a:t>
                      </a:r>
                      <a:r>
                        <a:rPr lang="en-CA" sz="1200" b="0" baseline="30000" dirty="0">
                          <a:effectLst/>
                          <a:latin typeface="+mn-lt"/>
                          <a:ea typeface="Calibri"/>
                          <a:cs typeface="Times New Roman"/>
                        </a:rPr>
                        <a:t>th</a:t>
                      </a:r>
                      <a:endParaRPr lang="en-CA" sz="1200" b="0" dirty="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dirty="0">
                          <a:effectLst/>
                          <a:latin typeface="+mn-lt"/>
                          <a:ea typeface="Calibri"/>
                          <a:cs typeface="Times New Roman"/>
                        </a:rPr>
                        <a:t>Chapter 1: An Introduction to Engineering</a:t>
                      </a:r>
                    </a:p>
                    <a:p>
                      <a:pPr algn="l">
                        <a:spcAft>
                          <a:spcPts val="0"/>
                        </a:spcAft>
                      </a:pPr>
                      <a:r>
                        <a:rPr lang="en-CA" sz="1200" b="0" dirty="0">
                          <a:effectLst/>
                          <a:latin typeface="+mn-lt"/>
                          <a:ea typeface="Calibri"/>
                          <a:cs typeface="Times New Roman"/>
                        </a:rPr>
                        <a:t>Chapter 2: The Licensed Professional Engineer</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a:effectLst/>
                          <a:latin typeface="+mn-lt"/>
                          <a:ea typeface="Calibri"/>
                          <a:cs typeface="Times New Roman"/>
                        </a:rPr>
                        <a:t>p. 3 – p. 15</a:t>
                      </a:r>
                    </a:p>
                    <a:p>
                      <a:pPr algn="l">
                        <a:spcAft>
                          <a:spcPts val="0"/>
                        </a:spcAft>
                      </a:pPr>
                      <a:r>
                        <a:rPr lang="en-CA" sz="1200" b="0">
                          <a:effectLst/>
                          <a:latin typeface="+mn-lt"/>
                          <a:ea typeface="Calibri"/>
                          <a:cs typeface="Times New Roman"/>
                        </a:rPr>
                        <a:t>p. 19 – p. 33</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70840">
                <a:tc>
                  <a:txBody>
                    <a:bodyPr/>
                    <a:lstStyle/>
                    <a:p>
                      <a:pPr algn="ctr">
                        <a:spcAft>
                          <a:spcPts val="0"/>
                        </a:spcAft>
                      </a:pPr>
                      <a:r>
                        <a:rPr lang="en-CA" sz="1200" b="0">
                          <a:effectLst/>
                          <a:latin typeface="+mn-lt"/>
                          <a:ea typeface="Calibri"/>
                          <a:cs typeface="Times New Roman"/>
                        </a:rPr>
                        <a:t>September 25</a:t>
                      </a:r>
                      <a:r>
                        <a:rPr lang="en-CA" sz="1200" b="0" baseline="30000">
                          <a:effectLst/>
                          <a:latin typeface="+mn-lt"/>
                          <a:ea typeface="Calibri"/>
                          <a:cs typeface="Times New Roman"/>
                        </a:rPr>
                        <a:t>th</a:t>
                      </a:r>
                      <a:endParaRPr lang="en-CA" sz="1200" b="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dirty="0">
                          <a:effectLst/>
                          <a:latin typeface="+mn-lt"/>
                          <a:ea typeface="Calibri"/>
                          <a:cs typeface="Times New Roman"/>
                        </a:rPr>
                        <a:t>Chapter 3: Professional Engineering Ethics</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a:effectLst/>
                          <a:latin typeface="+mn-lt"/>
                          <a:ea typeface="Calibri"/>
                          <a:cs typeface="Times New Roman"/>
                        </a:rPr>
                        <a:t>p. 37 – p. 50</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70840">
                <a:tc>
                  <a:txBody>
                    <a:bodyPr/>
                    <a:lstStyle/>
                    <a:p>
                      <a:pPr algn="ctr">
                        <a:spcAft>
                          <a:spcPts val="0"/>
                        </a:spcAft>
                      </a:pPr>
                      <a:r>
                        <a:rPr lang="en-CA" sz="1200" b="0" dirty="0">
                          <a:effectLst/>
                          <a:latin typeface="+mn-lt"/>
                          <a:ea typeface="Calibri"/>
                          <a:cs typeface="Times New Roman"/>
                        </a:rPr>
                        <a:t>October 2</a:t>
                      </a:r>
                      <a:r>
                        <a:rPr lang="en-CA" sz="1200" b="0" baseline="30000" dirty="0">
                          <a:effectLst/>
                          <a:latin typeface="+mn-lt"/>
                          <a:ea typeface="Calibri"/>
                          <a:cs typeface="Times New Roman"/>
                        </a:rPr>
                        <a:t>nd</a:t>
                      </a:r>
                      <a:endParaRPr lang="en-CA" sz="1200" b="0" dirty="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dirty="0">
                          <a:effectLst/>
                          <a:latin typeface="+mn-lt"/>
                          <a:ea typeface="Calibri"/>
                          <a:cs typeface="Times New Roman"/>
                        </a:rPr>
                        <a:t>Chapter 17: Safety in Engineering Design</a:t>
                      </a:r>
                    </a:p>
                    <a:p>
                      <a:pPr algn="l">
                        <a:spcAft>
                          <a:spcPts val="0"/>
                        </a:spcAft>
                      </a:pPr>
                      <a:r>
                        <a:rPr lang="en-CA" sz="1200" b="0" dirty="0">
                          <a:effectLst/>
                          <a:latin typeface="+mn-lt"/>
                          <a:ea typeface="Calibri"/>
                          <a:cs typeface="Times New Roman"/>
                        </a:rPr>
                        <a:t>Chapter 18: Safety, Risk, and the Engineer</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b="0" dirty="0">
                          <a:effectLst/>
                          <a:latin typeface="+mn-lt"/>
                          <a:ea typeface="Calibri"/>
                          <a:cs typeface="Times New Roman"/>
                        </a:rPr>
                        <a:t>p. 263 – p. 273</a:t>
                      </a:r>
                    </a:p>
                    <a:p>
                      <a:pPr algn="l">
                        <a:spcAft>
                          <a:spcPts val="0"/>
                        </a:spcAft>
                      </a:pPr>
                      <a:r>
                        <a:rPr lang="en-CA" sz="1200" b="0" dirty="0">
                          <a:effectLst/>
                          <a:latin typeface="+mn-lt"/>
                          <a:ea typeface="Calibri"/>
                          <a:cs typeface="Times New Roman"/>
                        </a:rPr>
                        <a:t>p. 277 – p. 286</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70840">
                <a:tc>
                  <a:txBody>
                    <a:bodyPr/>
                    <a:lstStyle/>
                    <a:p>
                      <a:pPr algn="ctr">
                        <a:spcAft>
                          <a:spcPts val="0"/>
                        </a:spcAft>
                      </a:pPr>
                      <a:r>
                        <a:rPr lang="en-CA" sz="1200" dirty="0">
                          <a:effectLst/>
                          <a:latin typeface="+mn-lt"/>
                          <a:ea typeface="Calibri"/>
                          <a:cs typeface="Times New Roman"/>
                        </a:rPr>
                        <a:t>October 23</a:t>
                      </a:r>
                      <a:r>
                        <a:rPr lang="en-CA" sz="1200" baseline="30000" dirty="0">
                          <a:effectLst/>
                          <a:latin typeface="+mn-lt"/>
                          <a:ea typeface="Calibri"/>
                          <a:cs typeface="Times New Roman"/>
                        </a:rPr>
                        <a:t>rd</a:t>
                      </a:r>
                      <a:endParaRPr lang="en-CA" sz="1200" dirty="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Chapter 15: Fundamentals of Engineering Design</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a:effectLst/>
                          <a:latin typeface="+mn-lt"/>
                          <a:ea typeface="Calibri"/>
                          <a:cs typeface="Times New Roman"/>
                        </a:rPr>
                        <a:t>p. 223 – p. 245</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370840">
                <a:tc>
                  <a:txBody>
                    <a:bodyPr/>
                    <a:lstStyle/>
                    <a:p>
                      <a:pPr algn="ctr">
                        <a:spcAft>
                          <a:spcPts val="0"/>
                        </a:spcAft>
                      </a:pPr>
                      <a:r>
                        <a:rPr lang="en-CA" sz="1200">
                          <a:effectLst/>
                          <a:latin typeface="+mn-lt"/>
                          <a:ea typeface="Calibri"/>
                          <a:cs typeface="Times New Roman"/>
                        </a:rPr>
                        <a:t>October 30</a:t>
                      </a:r>
                      <a:r>
                        <a:rPr lang="en-CA" sz="1200" baseline="30000">
                          <a:effectLst/>
                          <a:latin typeface="+mn-lt"/>
                          <a:ea typeface="Calibri"/>
                          <a:cs typeface="Times New Roman"/>
                        </a:rPr>
                        <a:t>th</a:t>
                      </a:r>
                      <a:endParaRPr lang="en-CA" sz="120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Chapter 11: Measurement Error</a:t>
                      </a:r>
                    </a:p>
                    <a:p>
                      <a:pPr algn="l">
                        <a:spcAft>
                          <a:spcPts val="0"/>
                        </a:spcAft>
                      </a:pPr>
                      <a:r>
                        <a:rPr lang="en-CA" sz="1200" dirty="0">
                          <a:effectLst/>
                          <a:latin typeface="+mn-lt"/>
                          <a:ea typeface="Calibri"/>
                          <a:cs typeface="Times New Roman"/>
                        </a:rPr>
                        <a:t>Chapter 16: Project Management and Scheduling</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p. 163</a:t>
                      </a:r>
                      <a:r>
                        <a:rPr lang="en-CA" sz="1200" baseline="0" dirty="0">
                          <a:effectLst/>
                          <a:latin typeface="+mn-lt"/>
                          <a:ea typeface="Calibri"/>
                          <a:cs typeface="Times New Roman"/>
                        </a:rPr>
                        <a:t> – p. 172</a:t>
                      </a:r>
                    </a:p>
                    <a:p>
                      <a:pPr algn="l">
                        <a:spcAft>
                          <a:spcPts val="0"/>
                        </a:spcAft>
                      </a:pPr>
                      <a:r>
                        <a:rPr lang="en-CA" sz="1200" baseline="0" dirty="0">
                          <a:effectLst/>
                          <a:latin typeface="+mn-lt"/>
                          <a:ea typeface="Calibri"/>
                          <a:cs typeface="Times New Roman"/>
                        </a:rPr>
                        <a:t>p</a:t>
                      </a:r>
                      <a:r>
                        <a:rPr lang="en-CA" sz="1200" dirty="0">
                          <a:effectLst/>
                          <a:latin typeface="+mn-lt"/>
                          <a:ea typeface="Calibri"/>
                          <a:cs typeface="Times New Roman"/>
                        </a:rPr>
                        <a:t>. 249 – p. 260</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370840">
                <a:tc>
                  <a:txBody>
                    <a:bodyPr/>
                    <a:lstStyle/>
                    <a:p>
                      <a:pPr algn="ctr">
                        <a:spcAft>
                          <a:spcPts val="0"/>
                        </a:spcAft>
                      </a:pPr>
                      <a:r>
                        <a:rPr lang="en-CA" sz="1200">
                          <a:effectLst/>
                          <a:latin typeface="+mn-lt"/>
                          <a:ea typeface="Calibri"/>
                          <a:cs typeface="Times New Roman"/>
                        </a:rPr>
                        <a:t>November 6</a:t>
                      </a:r>
                      <a:r>
                        <a:rPr lang="en-CA" sz="1200" baseline="30000">
                          <a:effectLst/>
                          <a:latin typeface="+mn-lt"/>
                          <a:ea typeface="Calibri"/>
                          <a:cs typeface="Times New Roman"/>
                        </a:rPr>
                        <a:t>th</a:t>
                      </a:r>
                      <a:endParaRPr lang="en-CA" sz="120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Chapter 19: Environmental Sustainability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p. 289 – p. 310</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r h="370840">
                <a:tc>
                  <a:txBody>
                    <a:bodyPr/>
                    <a:lstStyle/>
                    <a:p>
                      <a:pPr algn="ctr">
                        <a:spcAft>
                          <a:spcPts val="0"/>
                        </a:spcAft>
                      </a:pPr>
                      <a:r>
                        <a:rPr lang="en-CA" sz="1200">
                          <a:effectLst/>
                          <a:latin typeface="+mn-lt"/>
                          <a:ea typeface="Calibri"/>
                          <a:cs typeface="Times New Roman"/>
                        </a:rPr>
                        <a:t>November 13</a:t>
                      </a:r>
                      <a:r>
                        <a:rPr lang="en-CA" sz="1200" baseline="30000">
                          <a:effectLst/>
                          <a:latin typeface="+mn-lt"/>
                          <a:ea typeface="Calibri"/>
                          <a:cs typeface="Times New Roman"/>
                        </a:rPr>
                        <a:t>th</a:t>
                      </a:r>
                      <a:endParaRPr lang="en-CA" sz="120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a:effectLst/>
                          <a:latin typeface="+mn-lt"/>
                          <a:ea typeface="Calibri"/>
                          <a:cs typeface="Times New Roman"/>
                        </a:rPr>
                        <a:t>Chapter 20: The Engineer in Business </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p. 317 – p. 326</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8"/>
                  </a:ext>
                </a:extLst>
              </a:tr>
              <a:tr h="370840">
                <a:tc>
                  <a:txBody>
                    <a:bodyPr/>
                    <a:lstStyle/>
                    <a:p>
                      <a:pPr algn="ctr">
                        <a:spcAft>
                          <a:spcPts val="0"/>
                        </a:spcAft>
                      </a:pPr>
                      <a:r>
                        <a:rPr lang="en-CA" sz="1200">
                          <a:effectLst/>
                          <a:latin typeface="+mn-lt"/>
                          <a:ea typeface="Calibri"/>
                          <a:cs typeface="Times New Roman"/>
                        </a:rPr>
                        <a:t>November 20</a:t>
                      </a:r>
                      <a:r>
                        <a:rPr lang="en-CA" sz="1200" baseline="30000">
                          <a:effectLst/>
                          <a:latin typeface="+mn-lt"/>
                          <a:ea typeface="Calibri"/>
                          <a:cs typeface="Times New Roman"/>
                        </a:rPr>
                        <a:t>th</a:t>
                      </a:r>
                      <a:endParaRPr lang="en-CA" sz="120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a:effectLst/>
                          <a:latin typeface="+mn-lt"/>
                          <a:ea typeface="Calibri"/>
                          <a:cs typeface="Times New Roman"/>
                        </a:rPr>
                        <a:t>Chapter 21: Intellectual Property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p. 329 – p. 341</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9"/>
                  </a:ext>
                </a:extLst>
              </a:tr>
              <a:tr h="370840">
                <a:tc>
                  <a:txBody>
                    <a:bodyPr/>
                    <a:lstStyle/>
                    <a:p>
                      <a:pPr algn="ctr">
                        <a:spcAft>
                          <a:spcPts val="0"/>
                        </a:spcAft>
                      </a:pPr>
                      <a:r>
                        <a:rPr lang="en-CA" sz="1200" dirty="0">
                          <a:effectLst/>
                          <a:latin typeface="+mn-lt"/>
                          <a:ea typeface="Calibri"/>
                          <a:cs typeface="Times New Roman"/>
                        </a:rPr>
                        <a:t>November 27</a:t>
                      </a:r>
                      <a:r>
                        <a:rPr lang="en-CA" sz="1200" baseline="30000" dirty="0">
                          <a:effectLst/>
                          <a:latin typeface="+mn-lt"/>
                          <a:ea typeface="Calibri"/>
                          <a:cs typeface="Times New Roman"/>
                        </a:rPr>
                        <a:t>th</a:t>
                      </a:r>
                      <a:endParaRPr lang="en-CA" sz="1200" dirty="0">
                        <a:effectLst/>
                        <a:latin typeface="+mn-lt"/>
                        <a:ea typeface="Calibri"/>
                        <a:cs typeface="Times New Roman"/>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a:effectLst/>
                          <a:latin typeface="+mn-lt"/>
                          <a:ea typeface="Calibri"/>
                          <a:cs typeface="Times New Roman"/>
                        </a:rPr>
                        <a:t>Chapter 4: Engineering Societies</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spcAft>
                          <a:spcPts val="0"/>
                        </a:spcAft>
                      </a:pPr>
                      <a:r>
                        <a:rPr lang="en-CA" sz="1200" dirty="0">
                          <a:effectLst/>
                          <a:latin typeface="+mn-lt"/>
                          <a:ea typeface="Calibri"/>
                          <a:cs typeface="Times New Roman"/>
                        </a:rPr>
                        <a:t>p. 55 – p. 63</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0"/>
                  </a:ext>
                </a:extLst>
              </a:tr>
            </a:tbl>
          </a:graphicData>
        </a:graphic>
      </p:graphicFrame>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a:t>
            </a:fld>
            <a:endParaRPr lang="en-US" dirty="0"/>
          </a:p>
        </p:txBody>
      </p:sp>
      <p:sp>
        <p:nvSpPr>
          <p:cNvPr id="3" name="Date Placeholder 2"/>
          <p:cNvSpPr>
            <a:spLocks noGrp="1"/>
          </p:cNvSpPr>
          <p:nvPr>
            <p:ph type="dt" sz="half" idx="12"/>
          </p:nvPr>
        </p:nvSpPr>
        <p:spPr/>
        <p:txBody>
          <a:bodyPr/>
          <a:lstStyle/>
          <a:p>
            <a:pPr>
              <a:defRPr/>
            </a:pPr>
            <a:r>
              <a:rPr lang="en-US"/>
              <a:t>September 1, 2017</a:t>
            </a:r>
            <a:endParaRPr lang="en-CA" dirty="0"/>
          </a:p>
        </p:txBody>
      </p:sp>
      <p:sp>
        <p:nvSpPr>
          <p:cNvPr id="7" name="Footer Placeholder 6"/>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551910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9</a:t>
            </a:r>
            <a:endParaRPr lang="en-CA" dirty="0"/>
          </a:p>
        </p:txBody>
      </p:sp>
      <p:sp>
        <p:nvSpPr>
          <p:cNvPr id="3" name="Subtitle 2"/>
          <p:cNvSpPr>
            <a:spLocks noGrp="1"/>
          </p:cNvSpPr>
          <p:nvPr>
            <p:ph type="subTitle" idx="1"/>
          </p:nvPr>
        </p:nvSpPr>
        <p:spPr/>
        <p:txBody>
          <a:bodyPr/>
          <a:lstStyle/>
          <a:p>
            <a:r>
              <a:rPr lang="en-US" dirty="0"/>
              <a:t>CFE Session 3 – Co-op Foundations</a:t>
            </a:r>
            <a:endParaRPr lang="en-CA" dirty="0"/>
          </a:p>
        </p:txBody>
      </p:sp>
    </p:spTree>
    <p:extLst>
      <p:ext uri="{BB962C8B-B14F-4D97-AF65-F5344CB8AC3E}">
        <p14:creationId xmlns:p14="http://schemas.microsoft.com/office/powerpoint/2010/main" val="25392697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Ranking jobs</a:t>
            </a:r>
          </a:p>
          <a:p>
            <a:pPr lvl="1"/>
            <a:r>
              <a:rPr lang="en-US" dirty="0"/>
              <a:t>The job matching process</a:t>
            </a:r>
            <a:endParaRPr lang="en-CA" dirty="0"/>
          </a:p>
          <a:p>
            <a:pPr lvl="1"/>
            <a:r>
              <a:rPr lang="en-CA" dirty="0"/>
              <a:t>Success on the job</a:t>
            </a:r>
          </a:p>
          <a:p>
            <a:pPr lvl="1"/>
            <a:r>
              <a:rPr lang="en-US" dirty="0"/>
              <a:t>Safety on the job</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599614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CA" b="1" dirty="0">
                <a:solidFill>
                  <a:schemeClr val="accent1">
                    <a:lumMod val="75000"/>
                  </a:schemeClr>
                </a:solidFill>
              </a:rPr>
              <a:t>Chapter 15: Fundamentals of Engineering Design (p. 223 – p. 245)</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35430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10</a:t>
            </a:r>
            <a:endParaRPr lang="en-CA" dirty="0"/>
          </a:p>
        </p:txBody>
      </p:sp>
      <p:sp>
        <p:nvSpPr>
          <p:cNvPr id="3" name="Subtitle 2"/>
          <p:cNvSpPr>
            <a:spLocks noGrp="1"/>
          </p:cNvSpPr>
          <p:nvPr>
            <p:ph type="subTitle" idx="1"/>
          </p:nvPr>
        </p:nvSpPr>
        <p:spPr/>
        <p:txBody>
          <a:bodyPr/>
          <a:lstStyle/>
          <a:p>
            <a:r>
              <a:rPr lang="en-US" dirty="0"/>
              <a:t>ECE Program Overview</a:t>
            </a:r>
            <a:endParaRPr lang="en-CA" dirty="0"/>
          </a:p>
        </p:txBody>
      </p:sp>
    </p:spTree>
    <p:extLst>
      <p:ext uri="{BB962C8B-B14F-4D97-AF65-F5344CB8AC3E}">
        <p14:creationId xmlns:p14="http://schemas.microsoft.com/office/powerpoint/2010/main" val="35640088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a:t>Curriculum</a:t>
            </a:r>
            <a:endParaRPr lang="en-CA" dirty="0"/>
          </a:p>
          <a:p>
            <a:pPr lvl="1"/>
            <a:r>
              <a:rPr lang="en-US" dirty="0"/>
              <a:t>Degree requirements</a:t>
            </a:r>
            <a:endParaRPr lang="en-CA" dirty="0"/>
          </a:p>
          <a:p>
            <a:pPr lvl="1"/>
            <a:r>
              <a:rPr lang="en-US" dirty="0"/>
              <a:t>Options and minors</a:t>
            </a:r>
            <a:endParaRPr lang="en-CA" dirty="0"/>
          </a:p>
          <a:p>
            <a:pPr lvl="1"/>
            <a:r>
              <a:rPr lang="en-US" dirty="0"/>
              <a:t>Capstone design projects</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752718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Fall 2017 ECE Curriculum</a:t>
            </a:r>
            <a:endParaRPr lang="en-CA" dirty="0"/>
          </a:p>
        </p:txBody>
      </p:sp>
      <p:sp>
        <p:nvSpPr>
          <p:cNvPr id="3" name="Content Placeholder 2"/>
          <p:cNvSpPr>
            <a:spLocks noGrp="1"/>
          </p:cNvSpPr>
          <p:nvPr>
            <p:ph idx="1"/>
          </p:nvPr>
        </p:nvSpPr>
        <p:spPr/>
        <p:txBody>
          <a:bodyPr/>
          <a:lstStyle/>
          <a:p>
            <a:r>
              <a:rPr lang="en-US" dirty="0"/>
              <a:t>The Fall 2017 ECE curriculum differs substantially from previous years:</a:t>
            </a:r>
          </a:p>
          <a:p>
            <a:pPr lvl="1"/>
            <a:r>
              <a:rPr lang="en-US" dirty="0"/>
              <a:t>Some core courses have been moved earlier or later in the program</a:t>
            </a:r>
          </a:p>
          <a:p>
            <a:pPr lvl="1"/>
            <a:r>
              <a:rPr lang="en-US" dirty="0"/>
              <a:t>Some core courses have become technical electives</a:t>
            </a:r>
            <a:endParaRPr lang="en-CA" dirty="0"/>
          </a:p>
          <a:p>
            <a:pPr lvl="1"/>
            <a:r>
              <a:rPr lang="en-US" dirty="0"/>
              <a:t>Students now have additional choices to make regarding course selection</a:t>
            </a:r>
          </a:p>
          <a:p>
            <a:r>
              <a:rPr lang="en-US" dirty="0"/>
              <a:t>Changes have also been implemented for students starting in Fall 2018:</a:t>
            </a:r>
          </a:p>
          <a:p>
            <a:pPr lvl="1"/>
            <a:r>
              <a:rPr lang="en-US" dirty="0"/>
              <a:t>As a result, the Fall 2018 ECE curriculum also differs substantially from the Fall 2017 ECE curriculum</a:t>
            </a:r>
          </a:p>
          <a:p>
            <a:pPr lvl="1"/>
            <a:r>
              <a:rPr lang="en-US" dirty="0"/>
              <a:t>You may encounter some course scheduling difficulties if you try to take courses out of sequence</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18866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Courses</a:t>
            </a:r>
            <a:endParaRPr lang="en-CA" dirty="0"/>
          </a:p>
        </p:txBody>
      </p:sp>
      <p:sp>
        <p:nvSpPr>
          <p:cNvPr id="3" name="Content Placeholder 2"/>
          <p:cNvSpPr>
            <a:spLocks noGrp="1"/>
          </p:cNvSpPr>
          <p:nvPr>
            <p:ph idx="1"/>
          </p:nvPr>
        </p:nvSpPr>
        <p:spPr/>
        <p:txBody>
          <a:bodyPr/>
          <a:lstStyle/>
          <a:p>
            <a:r>
              <a:rPr lang="en-US" dirty="0"/>
              <a:t>Core courses are courses that all students in a program are required to take in a particular term:</a:t>
            </a:r>
          </a:p>
          <a:p>
            <a:pPr lvl="1"/>
            <a:r>
              <a:rPr lang="en-US" dirty="0"/>
              <a:t>Core courses may not be dropped without failing the term</a:t>
            </a:r>
          </a:p>
          <a:p>
            <a:pPr lvl="1"/>
            <a:r>
              <a:rPr lang="en-US" dirty="0"/>
              <a:t>Core courses may not be taken out-of-sequence</a:t>
            </a:r>
          </a:p>
          <a:p>
            <a:r>
              <a:rPr lang="en-US" dirty="0"/>
              <a:t>Core courses are sometimes perceived to be more difficult by students since students must take them, regardless of their own interests</a:t>
            </a:r>
          </a:p>
          <a:p>
            <a:r>
              <a:rPr lang="en-US" dirty="0"/>
              <a:t>You can fail core courses provided you maintain an acceptable term average but you must eventually pass the courses to graduate</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136</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1755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Elective Courses</a:t>
            </a:r>
            <a:endParaRPr lang="en-CA" dirty="0"/>
          </a:p>
        </p:txBody>
      </p:sp>
      <p:sp>
        <p:nvSpPr>
          <p:cNvPr id="3" name="Content Placeholder 2"/>
          <p:cNvSpPr>
            <a:spLocks noGrp="1"/>
          </p:cNvSpPr>
          <p:nvPr>
            <p:ph idx="1"/>
          </p:nvPr>
        </p:nvSpPr>
        <p:spPr/>
        <p:txBody>
          <a:bodyPr/>
          <a:lstStyle/>
          <a:p>
            <a:r>
              <a:rPr lang="en-US" dirty="0"/>
              <a:t>Elective courses are courses that students may choose from lists of courses to meet degree requirements:</a:t>
            </a:r>
          </a:p>
          <a:p>
            <a:pPr lvl="1"/>
            <a:r>
              <a:rPr lang="en-US" dirty="0"/>
              <a:t>Students must take a full course load so all elective slots must be filled</a:t>
            </a:r>
          </a:p>
          <a:p>
            <a:pPr lvl="1"/>
            <a:r>
              <a:rPr lang="en-US" dirty="0"/>
              <a:t>Students must satisfy pre-requisites, anti-requisites, and co-requisites when registering for an elective course</a:t>
            </a:r>
          </a:p>
          <a:p>
            <a:pPr lvl="1"/>
            <a:r>
              <a:rPr lang="en-US" dirty="0"/>
              <a:t>If requisites are not met, students may ask an instructor to override the requisites to allow the student to register for an elective course</a:t>
            </a:r>
          </a:p>
          <a:p>
            <a:r>
              <a:rPr lang="en-US" dirty="0"/>
              <a:t>Elective courses come in three different forms:</a:t>
            </a:r>
          </a:p>
          <a:p>
            <a:pPr lvl="1"/>
            <a:r>
              <a:rPr lang="en-US" dirty="0"/>
              <a:t>Complementary studies electives</a:t>
            </a:r>
            <a:endParaRPr lang="en-CA" dirty="0"/>
          </a:p>
          <a:p>
            <a:pPr lvl="1"/>
            <a:r>
              <a:rPr lang="en-US" dirty="0"/>
              <a:t>Natural science electives</a:t>
            </a:r>
          </a:p>
          <a:p>
            <a:pPr lvl="1"/>
            <a:r>
              <a:rPr lang="en-US" dirty="0"/>
              <a:t>Technical electives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137</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02179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Requirements</a:t>
            </a:r>
            <a:endParaRPr lang="en-CA" dirty="0"/>
          </a:p>
        </p:txBody>
      </p:sp>
      <p:sp>
        <p:nvSpPr>
          <p:cNvPr id="3" name="Content Placeholder 2"/>
          <p:cNvSpPr>
            <a:spLocks noGrp="1"/>
          </p:cNvSpPr>
          <p:nvPr>
            <p:ph idx="1"/>
          </p:nvPr>
        </p:nvSpPr>
        <p:spPr/>
        <p:txBody>
          <a:bodyPr/>
          <a:lstStyle/>
          <a:p>
            <a:r>
              <a:rPr lang="en-US" dirty="0"/>
              <a:t>An ECE student is required to take 39 core courses and 11 electives to receive a Bachelor of Applied Science (B.A.Sc.) degree at the University of Waterloo:</a:t>
            </a:r>
          </a:p>
          <a:p>
            <a:pPr lvl="1"/>
            <a:r>
              <a:rPr lang="en-US" dirty="0"/>
              <a:t>This count includes 7 information session courses, 5 technical electives (TEs), 4 complementary studies electives (CSEs), 2 natural science electives (NSEs)</a:t>
            </a:r>
          </a:p>
          <a:p>
            <a:pPr lvl="1"/>
            <a:r>
              <a:rPr lang="en-US" dirty="0"/>
              <a:t>This count does not include milestones such as work-term reports and technical presentation milestones</a:t>
            </a:r>
          </a:p>
          <a:p>
            <a:r>
              <a:rPr lang="en-US" dirty="0"/>
              <a:t>Extra courses may be taken by students as desired:</a:t>
            </a:r>
          </a:p>
          <a:p>
            <a:pPr lvl="1"/>
            <a:r>
              <a:rPr lang="en-US" dirty="0"/>
              <a:t>On work-terms, a student is charged a course fee to take an extra course</a:t>
            </a:r>
          </a:p>
          <a:p>
            <a:pPr lvl="1"/>
            <a:r>
              <a:rPr lang="en-US" dirty="0"/>
              <a:t>On academic terms, a student may take an extra course for free provided that the student meets the extra course load average requirement</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138</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5429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Numbers Explained</a:t>
            </a:r>
            <a:endParaRPr lang="en-CA" dirty="0"/>
          </a:p>
        </p:txBody>
      </p:sp>
      <p:sp>
        <p:nvSpPr>
          <p:cNvPr id="3" name="Content Placeholder 2"/>
          <p:cNvSpPr>
            <a:spLocks noGrp="1"/>
          </p:cNvSpPr>
          <p:nvPr>
            <p:ph idx="1"/>
          </p:nvPr>
        </p:nvSpPr>
        <p:spPr/>
        <p:txBody>
          <a:bodyPr/>
          <a:lstStyle/>
          <a:p>
            <a:r>
              <a:rPr lang="en-US" dirty="0"/>
              <a:t>ECE course numbers generally have three digits:</a:t>
            </a:r>
          </a:p>
          <a:p>
            <a:endParaRPr lang="en-US" dirty="0"/>
          </a:p>
          <a:p>
            <a:endParaRPr lang="en-US" dirty="0"/>
          </a:p>
          <a:p>
            <a:endParaRPr lang="en-US" dirty="0"/>
          </a:p>
          <a:p>
            <a:endParaRPr lang="en-US" dirty="0"/>
          </a:p>
          <a:p>
            <a:r>
              <a:rPr lang="en-US" dirty="0"/>
              <a:t>Undergraduate courses have a program year ranging from 1 to 4</a:t>
            </a:r>
          </a:p>
          <a:p>
            <a:r>
              <a:rPr lang="en-US" dirty="0"/>
              <a:t>Field codes indicate the specific field of ECE</a:t>
            </a:r>
          </a:p>
          <a:p>
            <a:r>
              <a:rPr lang="en-US" dirty="0"/>
              <a:t>Course identifiers are used to distinguish courses within a discipline</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139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
        <p:nvSpPr>
          <p:cNvPr id="7" name="TextBox 6"/>
          <p:cNvSpPr txBox="1"/>
          <p:nvPr/>
        </p:nvSpPr>
        <p:spPr>
          <a:xfrm>
            <a:off x="3556000" y="1600200"/>
            <a:ext cx="2463800" cy="830997"/>
          </a:xfrm>
          <a:prstGeom prst="rect">
            <a:avLst/>
          </a:prstGeom>
          <a:noFill/>
        </p:spPr>
        <p:txBody>
          <a:bodyPr wrap="square" rtlCol="0">
            <a:spAutoFit/>
          </a:bodyPr>
          <a:lstStyle/>
          <a:p>
            <a:pPr algn="ctr"/>
            <a:r>
              <a:rPr lang="en-US" sz="4800" b="1" dirty="0">
                <a:solidFill>
                  <a:schemeClr val="accent1">
                    <a:lumMod val="75000"/>
                  </a:schemeClr>
                </a:solidFill>
                <a:latin typeface="+mn-lt"/>
              </a:rPr>
              <a:t>ECE 150</a:t>
            </a:r>
            <a:endParaRPr lang="en-CA" sz="4800" b="1" dirty="0">
              <a:solidFill>
                <a:schemeClr val="accent1">
                  <a:lumMod val="75000"/>
                </a:schemeClr>
              </a:solidFill>
              <a:latin typeface="+mn-lt"/>
            </a:endParaRPr>
          </a:p>
        </p:txBody>
      </p:sp>
      <p:sp>
        <p:nvSpPr>
          <p:cNvPr id="8" name="TextBox 7"/>
          <p:cNvSpPr txBox="1"/>
          <p:nvPr/>
        </p:nvSpPr>
        <p:spPr>
          <a:xfrm>
            <a:off x="2692400" y="3196729"/>
            <a:ext cx="1447800" cy="369332"/>
          </a:xfrm>
          <a:prstGeom prst="rect">
            <a:avLst/>
          </a:prstGeom>
          <a:noFill/>
        </p:spPr>
        <p:txBody>
          <a:bodyPr wrap="square" rtlCol="0">
            <a:spAutoFit/>
          </a:bodyPr>
          <a:lstStyle/>
          <a:p>
            <a:pPr algn="r"/>
            <a:r>
              <a:rPr lang="en-US" sz="1800" dirty="0">
                <a:latin typeface="+mj-lt"/>
              </a:rPr>
              <a:t>Program Year</a:t>
            </a:r>
            <a:endParaRPr lang="en-CA" sz="1800" dirty="0">
              <a:latin typeface="+mj-lt"/>
            </a:endParaRPr>
          </a:p>
        </p:txBody>
      </p:sp>
      <p:sp>
        <p:nvSpPr>
          <p:cNvPr id="9" name="TextBox 8"/>
          <p:cNvSpPr txBox="1"/>
          <p:nvPr/>
        </p:nvSpPr>
        <p:spPr>
          <a:xfrm>
            <a:off x="5435600" y="3202798"/>
            <a:ext cx="1820333" cy="369332"/>
          </a:xfrm>
          <a:prstGeom prst="rect">
            <a:avLst/>
          </a:prstGeom>
          <a:noFill/>
        </p:spPr>
        <p:txBody>
          <a:bodyPr wrap="square" rtlCol="0">
            <a:spAutoFit/>
          </a:bodyPr>
          <a:lstStyle/>
          <a:p>
            <a:r>
              <a:rPr lang="en-US" sz="1800" dirty="0">
                <a:latin typeface="+mj-lt"/>
              </a:rPr>
              <a:t>Course Identifier</a:t>
            </a:r>
            <a:endParaRPr lang="en-CA" sz="1800" dirty="0">
              <a:latin typeface="+mj-lt"/>
            </a:endParaRPr>
          </a:p>
        </p:txBody>
      </p:sp>
      <p:sp>
        <p:nvSpPr>
          <p:cNvPr id="10" name="TextBox 9"/>
          <p:cNvSpPr txBox="1"/>
          <p:nvPr/>
        </p:nvSpPr>
        <p:spPr>
          <a:xfrm>
            <a:off x="4140200" y="3572130"/>
            <a:ext cx="1295400" cy="369332"/>
          </a:xfrm>
          <a:prstGeom prst="rect">
            <a:avLst/>
          </a:prstGeom>
          <a:noFill/>
        </p:spPr>
        <p:txBody>
          <a:bodyPr wrap="square" rtlCol="0">
            <a:spAutoFit/>
          </a:bodyPr>
          <a:lstStyle/>
          <a:p>
            <a:pPr algn="ctr"/>
            <a:r>
              <a:rPr lang="en-US" sz="1800" dirty="0">
                <a:latin typeface="+mj-lt"/>
              </a:rPr>
              <a:t>Field Code</a:t>
            </a:r>
            <a:endParaRPr lang="en-CA" sz="1800" dirty="0">
              <a:latin typeface="+mj-lt"/>
            </a:endParaRPr>
          </a:p>
        </p:txBody>
      </p:sp>
      <p:cxnSp>
        <p:nvCxnSpPr>
          <p:cNvPr id="16" name="Straight Arrow Connector 15"/>
          <p:cNvCxnSpPr>
            <a:stCxn id="8" idx="0"/>
          </p:cNvCxnSpPr>
          <p:nvPr/>
        </p:nvCxnSpPr>
        <p:spPr bwMode="auto">
          <a:xfrm flipV="1">
            <a:off x="3416300" y="2286000"/>
            <a:ext cx="1460500" cy="910729"/>
          </a:xfrm>
          <a:prstGeom prst="straightConnector1">
            <a:avLst/>
          </a:prstGeom>
          <a:noFill/>
          <a:ln w="50800" cap="flat" cmpd="sng" algn="ctr">
            <a:solidFill>
              <a:schemeClr val="tx1"/>
            </a:solidFill>
            <a:prstDash val="solid"/>
            <a:round/>
            <a:headEnd type="none" w="med" len="med"/>
            <a:tailEnd type="stealth"/>
          </a:ln>
          <a:effectLst/>
        </p:spPr>
      </p:cxnSp>
      <p:cxnSp>
        <p:nvCxnSpPr>
          <p:cNvPr id="18" name="Straight Arrow Connector 17"/>
          <p:cNvCxnSpPr>
            <a:stCxn id="10" idx="0"/>
          </p:cNvCxnSpPr>
          <p:nvPr/>
        </p:nvCxnSpPr>
        <p:spPr bwMode="auto">
          <a:xfrm flipV="1">
            <a:off x="4787900" y="2286000"/>
            <a:ext cx="469900" cy="1286130"/>
          </a:xfrm>
          <a:prstGeom prst="straightConnector1">
            <a:avLst/>
          </a:prstGeom>
          <a:noFill/>
          <a:ln w="50800" cap="flat" cmpd="sng" algn="ctr">
            <a:solidFill>
              <a:schemeClr val="tx1"/>
            </a:solidFill>
            <a:prstDash val="solid"/>
            <a:round/>
            <a:headEnd type="none" w="med" len="med"/>
            <a:tailEnd type="stealth"/>
          </a:ln>
          <a:effectLst/>
        </p:spPr>
      </p:cxnSp>
      <p:cxnSp>
        <p:nvCxnSpPr>
          <p:cNvPr id="20" name="Straight Arrow Connector 19"/>
          <p:cNvCxnSpPr>
            <a:stCxn id="9" idx="0"/>
          </p:cNvCxnSpPr>
          <p:nvPr/>
        </p:nvCxnSpPr>
        <p:spPr bwMode="auto">
          <a:xfrm flipH="1" flipV="1">
            <a:off x="5638800" y="2286000"/>
            <a:ext cx="706967" cy="916798"/>
          </a:xfrm>
          <a:prstGeom prst="straightConnector1">
            <a:avLst/>
          </a:prstGeom>
          <a:noFill/>
          <a:ln w="50800" cap="flat" cmpd="sng" algn="ctr">
            <a:solidFill>
              <a:schemeClr val="tx1"/>
            </a:solidFill>
            <a:prstDash val="solid"/>
            <a:round/>
            <a:headEnd type="none" w="med" len="med"/>
            <a:tailEnd type="stealth"/>
          </a:ln>
          <a:effectLst/>
        </p:spPr>
      </p:cxnSp>
    </p:spTree>
    <p:extLst>
      <p:ext uri="{BB962C8B-B14F-4D97-AF65-F5344CB8AC3E}">
        <p14:creationId xmlns:p14="http://schemas.microsoft.com/office/powerpoint/2010/main" val="3437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dirty="0"/>
              <a:t>Lectures Schedule – Prior to Midterm Week</a:t>
            </a:r>
          </a:p>
        </p:txBody>
      </p:sp>
      <p:sp>
        <p:nvSpPr>
          <p:cNvPr id="6" name="Slide Number Placeholder 5"/>
          <p:cNvSpPr>
            <a:spLocks noGrp="1"/>
          </p:cNvSpPr>
          <p:nvPr>
            <p:ph type="sldNum" sz="quarter" idx="11"/>
          </p:nvPr>
        </p:nvSpPr>
        <p:spPr/>
        <p:txBody>
          <a:bodyPr/>
          <a:lstStyle/>
          <a:p>
            <a:pPr>
              <a:defRPr/>
            </a:pPr>
            <a:fld id="{140FC23E-14FC-4DE4-AA20-1C420702021B}" type="slidenum">
              <a:rPr lang="en-US" smtClean="0"/>
              <a:pPr>
                <a:defRPr/>
              </a:pPr>
              <a:t>14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63138549"/>
              </p:ext>
            </p:extLst>
          </p:nvPr>
        </p:nvGraphicFramePr>
        <p:xfrm>
          <a:off x="381000" y="990600"/>
          <a:ext cx="8382000" cy="4269940"/>
        </p:xfrm>
        <a:graphic>
          <a:graphicData uri="http://schemas.openxmlformats.org/drawingml/2006/table">
            <a:tbl>
              <a:tblPr firstRow="1">
                <a:tableStyleId>{21E4AEA4-8DFA-4A89-87EB-49C32662AFE0}</a:tableStyleId>
              </a:tblPr>
              <a:tblGrid>
                <a:gridCol w="1136523">
                  <a:extLst>
                    <a:ext uri="{9D8B030D-6E8A-4147-A177-3AD203B41FA5}">
                      <a16:colId xmlns:a16="http://schemas.microsoft.com/office/drawing/2014/main" xmlns="" val="20000"/>
                    </a:ext>
                  </a:extLst>
                </a:gridCol>
                <a:gridCol w="3435477">
                  <a:extLst>
                    <a:ext uri="{9D8B030D-6E8A-4147-A177-3AD203B41FA5}">
                      <a16:colId xmlns:a16="http://schemas.microsoft.com/office/drawing/2014/main" xmlns="" val="20001"/>
                    </a:ext>
                  </a:extLst>
                </a:gridCol>
                <a:gridCol w="3810000">
                  <a:extLst>
                    <a:ext uri="{9D8B030D-6E8A-4147-A177-3AD203B41FA5}">
                      <a16:colId xmlns:a16="http://schemas.microsoft.com/office/drawing/2014/main" xmlns="" val="20002"/>
                    </a:ext>
                  </a:extLst>
                </a:gridCol>
              </a:tblGrid>
              <a:tr h="378560">
                <a:tc>
                  <a:txBody>
                    <a:bodyPr/>
                    <a:lstStyle/>
                    <a:p>
                      <a:pPr algn="ctr">
                        <a:spcBef>
                          <a:spcPts val="600"/>
                        </a:spcBef>
                        <a:spcAft>
                          <a:spcPts val="0"/>
                        </a:spcAft>
                      </a:pPr>
                      <a:r>
                        <a:rPr lang="en-US" sz="1200" b="1" dirty="0">
                          <a:effectLst/>
                          <a:latin typeface="Calibri"/>
                          <a:ea typeface="Times New Roman"/>
                          <a:cs typeface="Calibri"/>
                        </a:rPr>
                        <a:t>Week</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600"/>
                        </a:spcBef>
                        <a:spcAft>
                          <a:spcPts val="0"/>
                        </a:spcAft>
                      </a:pPr>
                      <a:r>
                        <a:rPr lang="en-US" sz="1200" b="1" dirty="0">
                          <a:effectLst/>
                          <a:latin typeface="Calibri"/>
                          <a:ea typeface="Times New Roman"/>
                          <a:cs typeface="Calibri"/>
                        </a:rPr>
                        <a:t>Tuesday Lecture</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600"/>
                        </a:spcBef>
                        <a:spcAft>
                          <a:spcPts val="0"/>
                        </a:spcAft>
                      </a:pPr>
                      <a:r>
                        <a:rPr lang="en-US" sz="1200" b="1" dirty="0">
                          <a:effectLst/>
                          <a:latin typeface="Calibri"/>
                          <a:ea typeface="Times New Roman"/>
                          <a:cs typeface="Calibri"/>
                        </a:rPr>
                        <a:t>Thursday Lecture</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541120">
                <a:tc>
                  <a:txBody>
                    <a:bodyPr/>
                    <a:lstStyle/>
                    <a:p>
                      <a:pPr algn="ctr">
                        <a:spcBef>
                          <a:spcPts val="600"/>
                        </a:spcBef>
                        <a:spcAft>
                          <a:spcPts val="0"/>
                        </a:spcAft>
                      </a:pPr>
                      <a:r>
                        <a:rPr lang="en-US" sz="1200" dirty="0">
                          <a:effectLst/>
                          <a:latin typeface="Calibri"/>
                          <a:ea typeface="Times New Roman"/>
                          <a:cs typeface="Calibri"/>
                        </a:rPr>
                        <a:t>September 4</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 </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a:effectLst/>
                          <a:latin typeface="Calibri"/>
                          <a:ea typeface="Times New Roman"/>
                          <a:cs typeface="Calibri"/>
                        </a:rPr>
                        <a:t>Course Introduction / Using LEARN</a:t>
                      </a:r>
                      <a:endParaRPr lang="en-CA" sz="1200">
                        <a:effectLst/>
                        <a:latin typeface="Calibri"/>
                        <a:ea typeface="Times New Roman"/>
                        <a:cs typeface="Calibri"/>
                      </a:endParaRPr>
                    </a:p>
                    <a:p>
                      <a:pPr algn="ctr">
                        <a:spcBef>
                          <a:spcPts val="600"/>
                        </a:spcBef>
                        <a:spcAft>
                          <a:spcPts val="0"/>
                        </a:spcAft>
                      </a:pPr>
                      <a:r>
                        <a:rPr lang="en-US" sz="1200">
                          <a:effectLst/>
                          <a:latin typeface="Calibri"/>
                          <a:ea typeface="Times New Roman"/>
                          <a:cs typeface="Calibri"/>
                        </a:rPr>
                        <a:t>September 7</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541120">
                <a:tc>
                  <a:txBody>
                    <a:bodyPr/>
                    <a:lstStyle/>
                    <a:p>
                      <a:pPr algn="ctr">
                        <a:spcBef>
                          <a:spcPts val="600"/>
                        </a:spcBef>
                        <a:spcAft>
                          <a:spcPts val="0"/>
                        </a:spcAft>
                      </a:pPr>
                      <a:r>
                        <a:rPr lang="en-US" sz="1200">
                          <a:effectLst/>
                          <a:latin typeface="Calibri"/>
                          <a:ea typeface="Times New Roman"/>
                          <a:cs typeface="Calibri"/>
                        </a:rPr>
                        <a:t>September 11</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Essential Study Skills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12</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CFE Session 1: Résumé Writing</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14</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541120">
                <a:tc>
                  <a:txBody>
                    <a:bodyPr/>
                    <a:lstStyle/>
                    <a:p>
                      <a:pPr algn="ctr">
                        <a:spcBef>
                          <a:spcPts val="600"/>
                        </a:spcBef>
                        <a:spcAft>
                          <a:spcPts val="0"/>
                        </a:spcAft>
                      </a:pPr>
                      <a:r>
                        <a:rPr lang="en-US" sz="1200">
                          <a:effectLst/>
                          <a:latin typeface="Calibri"/>
                          <a:ea typeface="Times New Roman"/>
                          <a:cs typeface="Calibri"/>
                        </a:rPr>
                        <a:t>September 18</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The Engineering Profession</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19</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CFE Session 2: Interview Skills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21</a:t>
                      </a:r>
                      <a:r>
                        <a:rPr lang="en-US" sz="1200" baseline="30000" dirty="0">
                          <a:effectLst/>
                          <a:latin typeface="Calibri"/>
                          <a:ea typeface="Times New Roman"/>
                          <a:cs typeface="Calibri"/>
                        </a:rPr>
                        <a:t>st</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541120">
                <a:tc>
                  <a:txBody>
                    <a:bodyPr/>
                    <a:lstStyle/>
                    <a:p>
                      <a:pPr algn="ctr">
                        <a:spcBef>
                          <a:spcPts val="600"/>
                        </a:spcBef>
                        <a:spcAft>
                          <a:spcPts val="0"/>
                        </a:spcAft>
                      </a:pPr>
                      <a:r>
                        <a:rPr lang="en-US" sz="1200">
                          <a:effectLst/>
                          <a:latin typeface="Calibri"/>
                          <a:ea typeface="Times New Roman"/>
                          <a:cs typeface="Calibri"/>
                        </a:rPr>
                        <a:t>September 25</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Engineering Ethics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26</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Team Activity 1: Characteristics of Engineers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September 28</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541120">
                <a:tc>
                  <a:txBody>
                    <a:bodyPr/>
                    <a:lstStyle/>
                    <a:p>
                      <a:pPr algn="ctr">
                        <a:spcBef>
                          <a:spcPts val="600"/>
                        </a:spcBef>
                        <a:spcAft>
                          <a:spcPts val="0"/>
                        </a:spcAft>
                      </a:pPr>
                      <a:r>
                        <a:rPr lang="en-US" sz="1200">
                          <a:effectLst/>
                          <a:latin typeface="Calibri"/>
                          <a:ea typeface="Times New Roman"/>
                          <a:cs typeface="Calibri"/>
                        </a:rPr>
                        <a:t>October 2</a:t>
                      </a:r>
                      <a:r>
                        <a:rPr lang="en-US" sz="1200" baseline="30000">
                          <a:effectLst/>
                          <a:latin typeface="Calibri"/>
                          <a:ea typeface="Times New Roman"/>
                          <a:cs typeface="Calibri"/>
                        </a:rPr>
                        <a:t>nd</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Safety and Risk Analysis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3</a:t>
                      </a:r>
                      <a:r>
                        <a:rPr lang="en-US" sz="1200" baseline="30000" dirty="0">
                          <a:effectLst/>
                          <a:latin typeface="Calibri"/>
                          <a:ea typeface="Times New Roman"/>
                          <a:cs typeface="Calibri"/>
                        </a:rPr>
                        <a:t>rd</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CFE Session 3: Co-op Foundations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5</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541120">
                <a:tc>
                  <a:txBody>
                    <a:bodyPr/>
                    <a:lstStyle/>
                    <a:p>
                      <a:pPr algn="ctr">
                        <a:spcBef>
                          <a:spcPts val="600"/>
                        </a:spcBef>
                        <a:spcAft>
                          <a:spcPts val="0"/>
                        </a:spcAft>
                      </a:pPr>
                      <a:r>
                        <a:rPr lang="en-US" sz="1200">
                          <a:effectLst/>
                          <a:latin typeface="Calibri"/>
                          <a:ea typeface="Times New Roman"/>
                          <a:cs typeface="Calibri"/>
                        </a:rPr>
                        <a:t>October 9</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solidFill>
                            <a:schemeClr val="accent1">
                              <a:lumMod val="75000"/>
                            </a:schemeClr>
                          </a:solidFill>
                          <a:effectLst/>
                          <a:latin typeface="Calibri"/>
                          <a:ea typeface="Times New Roman"/>
                          <a:cs typeface="Calibri"/>
                        </a:rPr>
                        <a:t>Study Day</a:t>
                      </a:r>
                      <a:endParaRPr lang="en-CA" sz="1200" dirty="0">
                        <a:solidFill>
                          <a:schemeClr val="accent1">
                            <a:lumMod val="75000"/>
                          </a:schemeClr>
                        </a:solidFill>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10</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ECE Program Overview</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12</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378560">
                <a:tc>
                  <a:txBody>
                    <a:bodyPr/>
                    <a:lstStyle/>
                    <a:p>
                      <a:pPr algn="ctr">
                        <a:spcBef>
                          <a:spcPts val="600"/>
                        </a:spcBef>
                        <a:spcAft>
                          <a:spcPts val="0"/>
                        </a:spcAft>
                      </a:pPr>
                      <a:r>
                        <a:rPr lang="en-US" sz="1200">
                          <a:effectLst/>
                          <a:latin typeface="Calibri"/>
                          <a:ea typeface="Times New Roman"/>
                          <a:cs typeface="Calibri"/>
                        </a:rPr>
                        <a:t>October 16</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a:spcBef>
                          <a:spcPts val="600"/>
                        </a:spcBef>
                        <a:spcAft>
                          <a:spcPts val="0"/>
                        </a:spcAft>
                      </a:pPr>
                      <a:r>
                        <a:rPr lang="en-US" sz="1200" b="1" i="1" dirty="0">
                          <a:effectLst/>
                          <a:latin typeface="Calibri"/>
                          <a:ea typeface="Times New Roman"/>
                          <a:cs typeface="Calibri"/>
                        </a:rPr>
                        <a:t>Cancelled for Midterm Week</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CA"/>
                    </a:p>
                  </a:txBody>
                  <a:tcPr/>
                </a:tc>
                <a:extLst>
                  <a:ext uri="{0D108BD9-81ED-4DB2-BD59-A6C34878D82A}">
                    <a16:rowId xmlns:a16="http://schemas.microsoft.com/office/drawing/2014/main" xmlns="" val="10007"/>
                  </a:ext>
                </a:extLst>
              </a:tr>
            </a:tbl>
          </a:graphicData>
        </a:graphic>
      </p:graphicFrame>
      <p:sp>
        <p:nvSpPr>
          <p:cNvPr id="3" name="Date Placeholder 2"/>
          <p:cNvSpPr>
            <a:spLocks noGrp="1"/>
          </p:cNvSpPr>
          <p:nvPr>
            <p:ph type="dt" sz="half" idx="12"/>
          </p:nvPr>
        </p:nvSpPr>
        <p:spPr/>
        <p:txBody>
          <a:bodyPr/>
          <a:lstStyle/>
          <a:p>
            <a:pPr>
              <a:defRPr/>
            </a:pPr>
            <a:r>
              <a:rPr lang="en-US"/>
              <a:t>September 1, 2017</a:t>
            </a:r>
            <a:endParaRPr lang="en-CA"/>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Course Codes</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
        <p:nvSpPr>
          <p:cNvPr id="4" name="Slide Number Placeholder 3"/>
          <p:cNvSpPr>
            <a:spLocks noGrp="1"/>
          </p:cNvSpPr>
          <p:nvPr>
            <p:ph type="sldNum" sz="quarter" idx="11"/>
          </p:nvPr>
        </p:nvSpPr>
        <p:spPr/>
        <p:txBody>
          <a:bodyPr/>
          <a:lstStyle/>
          <a:p>
            <a:pPr>
              <a:defRPr/>
            </a:pPr>
            <a:fld id="{89022FAB-E9B4-4184-AA05-727FDA5952A5}" type="slidenum">
              <a:rPr lang="en-US" smtClean="0"/>
              <a:pPr>
                <a:defRPr/>
              </a:pPr>
              <a:t>140</a:t>
            </a:fld>
            <a:endParaRPr lang="en-US"/>
          </a:p>
        </p:txBody>
      </p:sp>
      <p:sp>
        <p:nvSpPr>
          <p:cNvPr id="5" name="Date Placeholder 4"/>
          <p:cNvSpPr>
            <a:spLocks noGrp="1"/>
          </p:cNvSpPr>
          <p:nvPr>
            <p:ph type="dt" sz="half" idx="12"/>
          </p:nvPr>
        </p:nvSpPr>
        <p:spPr/>
        <p:txBody>
          <a:bodyPr/>
          <a:lstStyle/>
          <a:p>
            <a:pPr>
              <a:defRPr/>
            </a:pPr>
            <a:r>
              <a:rPr lang="en-US"/>
              <a:t>September 1, 2017</a:t>
            </a:r>
            <a:endParaRPr lang="en-CA"/>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1143000"/>
            <a:ext cx="1920000" cy="1440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215866"/>
            <a:ext cx="2148251" cy="1440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375" y="2978112"/>
            <a:ext cx="1458340" cy="14400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2978112"/>
            <a:ext cx="2159232" cy="14400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2978112"/>
            <a:ext cx="2160000" cy="144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1400" y="4730045"/>
            <a:ext cx="1800000" cy="14400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3925" y="4730045"/>
            <a:ext cx="2560000" cy="144000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0715" y="4730045"/>
            <a:ext cx="1080000" cy="1440000"/>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000" y="1143000"/>
            <a:ext cx="2277430" cy="1440000"/>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9961" y="2978112"/>
            <a:ext cx="2038938" cy="1440000"/>
          </a:xfrm>
          <a:prstGeom prst="rect">
            <a:avLst/>
          </a:prstGeom>
        </p:spPr>
      </p:pic>
      <p:sp>
        <p:nvSpPr>
          <p:cNvPr id="16" name="TextBox 15"/>
          <p:cNvSpPr txBox="1"/>
          <p:nvPr/>
        </p:nvSpPr>
        <p:spPr>
          <a:xfrm>
            <a:off x="1065094" y="2435423"/>
            <a:ext cx="1678106"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00’s - Mathematics</a:t>
            </a:r>
            <a:endParaRPr lang="en-CA" b="1" dirty="0">
              <a:latin typeface="+mn-lt"/>
            </a:endParaRPr>
          </a:p>
        </p:txBody>
      </p:sp>
      <p:sp>
        <p:nvSpPr>
          <p:cNvPr id="17" name="TextBox 16"/>
          <p:cNvSpPr txBox="1"/>
          <p:nvPr/>
        </p:nvSpPr>
        <p:spPr>
          <a:xfrm>
            <a:off x="3552361" y="2435423"/>
            <a:ext cx="1982906"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10’s – Communications</a:t>
            </a:r>
            <a:endParaRPr lang="en-CA" b="1" dirty="0">
              <a:latin typeface="+mn-lt"/>
            </a:endParaRPr>
          </a:p>
        </p:txBody>
      </p:sp>
      <p:sp>
        <p:nvSpPr>
          <p:cNvPr id="18" name="TextBox 17"/>
          <p:cNvSpPr txBox="1"/>
          <p:nvPr/>
        </p:nvSpPr>
        <p:spPr>
          <a:xfrm>
            <a:off x="6327836" y="2435423"/>
            <a:ext cx="1532178"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20’s – Hardware</a:t>
            </a:r>
            <a:endParaRPr lang="en-CA" b="1" dirty="0">
              <a:latin typeface="+mn-lt"/>
            </a:endParaRPr>
          </a:p>
        </p:txBody>
      </p:sp>
      <p:sp>
        <p:nvSpPr>
          <p:cNvPr id="19" name="TextBox 18"/>
          <p:cNvSpPr txBox="1"/>
          <p:nvPr/>
        </p:nvSpPr>
        <p:spPr>
          <a:xfrm>
            <a:off x="304800" y="4264223"/>
            <a:ext cx="1731196"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30’s – Silicon Devices</a:t>
            </a:r>
            <a:endParaRPr lang="en-CA" b="1" dirty="0">
              <a:latin typeface="+mn-lt"/>
            </a:endParaRPr>
          </a:p>
        </p:txBody>
      </p:sp>
      <p:sp>
        <p:nvSpPr>
          <p:cNvPr id="20" name="TextBox 19"/>
          <p:cNvSpPr txBox="1"/>
          <p:nvPr/>
        </p:nvSpPr>
        <p:spPr>
          <a:xfrm>
            <a:off x="2362200" y="4256423"/>
            <a:ext cx="1311858"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40’s – Circuits</a:t>
            </a:r>
            <a:endParaRPr lang="en-CA" b="1" dirty="0">
              <a:latin typeface="+mn-lt"/>
            </a:endParaRPr>
          </a:p>
        </p:txBody>
      </p:sp>
      <p:sp>
        <p:nvSpPr>
          <p:cNvPr id="21" name="TextBox 20"/>
          <p:cNvSpPr txBox="1"/>
          <p:nvPr/>
        </p:nvSpPr>
        <p:spPr>
          <a:xfrm>
            <a:off x="4546716" y="4256423"/>
            <a:ext cx="1447800"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50’s – Software</a:t>
            </a:r>
            <a:endParaRPr lang="en-CA" b="1" dirty="0">
              <a:latin typeface="+mn-lt"/>
            </a:endParaRPr>
          </a:p>
        </p:txBody>
      </p:sp>
      <p:sp>
        <p:nvSpPr>
          <p:cNvPr id="22" name="TextBox 21"/>
          <p:cNvSpPr txBox="1"/>
          <p:nvPr/>
        </p:nvSpPr>
        <p:spPr>
          <a:xfrm>
            <a:off x="6921750" y="4254934"/>
            <a:ext cx="1270499"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60’s – Power</a:t>
            </a:r>
            <a:endParaRPr lang="en-CA" b="1" dirty="0">
              <a:latin typeface="+mn-lt"/>
            </a:endParaRPr>
          </a:p>
        </p:txBody>
      </p:sp>
      <p:sp>
        <p:nvSpPr>
          <p:cNvPr id="23" name="TextBox 22"/>
          <p:cNvSpPr txBox="1"/>
          <p:nvPr/>
        </p:nvSpPr>
        <p:spPr>
          <a:xfrm>
            <a:off x="3822816" y="6016156"/>
            <a:ext cx="1447800"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80’s – Robotics</a:t>
            </a:r>
            <a:endParaRPr lang="en-CA" b="1" dirty="0">
              <a:latin typeface="+mn-lt"/>
            </a:endParaRPr>
          </a:p>
        </p:txBody>
      </p:sp>
      <p:sp>
        <p:nvSpPr>
          <p:cNvPr id="24" name="TextBox 23"/>
          <p:cNvSpPr txBox="1"/>
          <p:nvPr/>
        </p:nvSpPr>
        <p:spPr>
          <a:xfrm>
            <a:off x="6019800" y="6016823"/>
            <a:ext cx="2172449"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90’s – Engineering Design</a:t>
            </a:r>
            <a:endParaRPr lang="en-CA" b="1" dirty="0">
              <a:latin typeface="+mn-lt"/>
            </a:endParaRPr>
          </a:p>
        </p:txBody>
      </p:sp>
      <p:sp>
        <p:nvSpPr>
          <p:cNvPr id="25" name="TextBox 24"/>
          <p:cNvSpPr txBox="1"/>
          <p:nvPr/>
        </p:nvSpPr>
        <p:spPr>
          <a:xfrm>
            <a:off x="486239" y="6016823"/>
            <a:ext cx="2866561" cy="307777"/>
          </a:xfrm>
          <a:prstGeom prst="rect">
            <a:avLst/>
          </a:prstGeom>
          <a:solidFill>
            <a:schemeClr val="bg1">
              <a:lumMod val="95000"/>
            </a:schemeClr>
          </a:solidFill>
          <a:ln w="25400">
            <a:solidFill>
              <a:schemeClr val="tx1"/>
            </a:solidFill>
          </a:ln>
        </p:spPr>
        <p:txBody>
          <a:bodyPr wrap="square" rtlCol="0">
            <a:spAutoFit/>
          </a:bodyPr>
          <a:lstStyle/>
          <a:p>
            <a:pPr algn="ctr"/>
            <a:r>
              <a:rPr lang="en-US" b="1" dirty="0">
                <a:latin typeface="+mn-lt"/>
              </a:rPr>
              <a:t>70’s – RF / Microwaves / Photonics</a:t>
            </a:r>
            <a:endParaRPr lang="en-CA" b="1" dirty="0">
              <a:latin typeface="+mn-lt"/>
            </a:endParaRPr>
          </a:p>
        </p:txBody>
      </p:sp>
      <p:sp>
        <p:nvSpPr>
          <p:cNvPr id="26" name="TextBox 25"/>
          <p:cNvSpPr txBox="1"/>
          <p:nvPr/>
        </p:nvSpPr>
        <p:spPr>
          <a:xfrm>
            <a:off x="1828800" y="896779"/>
            <a:ext cx="5338321" cy="246221"/>
          </a:xfrm>
          <a:prstGeom prst="rect">
            <a:avLst/>
          </a:prstGeom>
          <a:noFill/>
        </p:spPr>
        <p:txBody>
          <a:bodyPr wrap="none" rtlCol="0">
            <a:spAutoFit/>
          </a:bodyPr>
          <a:lstStyle/>
          <a:p>
            <a:r>
              <a:rPr lang="en-US" sz="1000" b="1" dirty="0">
                <a:latin typeface="+mn-lt"/>
              </a:rPr>
              <a:t>Images freely available under </a:t>
            </a:r>
            <a:r>
              <a:rPr lang="en-US" sz="1000" b="1" dirty="0">
                <a:latin typeface="+mn-lt"/>
                <a:hlinkClick r:id="rId12"/>
              </a:rPr>
              <a:t>Creative Commons CC0</a:t>
            </a:r>
            <a:r>
              <a:rPr lang="en-US" sz="1000" b="1" dirty="0">
                <a:latin typeface="+mn-lt"/>
              </a:rPr>
              <a:t> courtesy of </a:t>
            </a:r>
            <a:r>
              <a:rPr lang="en-US" sz="1000" b="1" dirty="0" err="1">
                <a:latin typeface="+mn-lt"/>
              </a:rPr>
              <a:t>Pixabay</a:t>
            </a:r>
            <a:r>
              <a:rPr lang="en-US" sz="1000" b="1" dirty="0">
                <a:latin typeface="+mn-lt"/>
              </a:rPr>
              <a:t> (</a:t>
            </a:r>
            <a:r>
              <a:rPr lang="en-US" sz="1000" b="1" dirty="0">
                <a:latin typeface="+mn-lt"/>
                <a:hlinkClick r:id="rId13"/>
              </a:rPr>
              <a:t>https://pixabay.com/</a:t>
            </a:r>
            <a:r>
              <a:rPr lang="en-US" sz="1000" b="1" dirty="0">
                <a:latin typeface="+mn-lt"/>
              </a:rPr>
              <a:t>)</a:t>
            </a:r>
            <a:endParaRPr lang="en-CA" sz="1000" b="1" dirty="0">
              <a:latin typeface="+mn-lt"/>
            </a:endParaRPr>
          </a:p>
        </p:txBody>
      </p:sp>
    </p:spTree>
    <p:extLst>
      <p:ext uri="{BB962C8B-B14F-4D97-AF65-F5344CB8AC3E}">
        <p14:creationId xmlns:p14="http://schemas.microsoft.com/office/powerpoint/2010/main" val="16481728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1A</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25028797"/>
              </p:ext>
            </p:extLst>
          </p:nvPr>
        </p:nvGraphicFramePr>
        <p:xfrm>
          <a:off x="2088732" y="1066800"/>
          <a:ext cx="5074068" cy="2638560"/>
        </p:xfrm>
        <a:graphic>
          <a:graphicData uri="http://schemas.openxmlformats.org/drawingml/2006/table">
            <a:tbl>
              <a:tblPr firstRow="1">
                <a:tableStyleId>{5C22544A-7EE6-4342-B048-85BDC9FD1C3A}</a:tableStyleId>
              </a:tblPr>
              <a:tblGrid>
                <a:gridCol w="934956">
                  <a:extLst>
                    <a:ext uri="{9D8B030D-6E8A-4147-A177-3AD203B41FA5}">
                      <a16:colId xmlns:a16="http://schemas.microsoft.com/office/drawing/2014/main" xmlns="" val="20000"/>
                    </a:ext>
                  </a:extLst>
                </a:gridCol>
                <a:gridCol w="2761978">
                  <a:extLst>
                    <a:ext uri="{9D8B030D-6E8A-4147-A177-3AD203B41FA5}">
                      <a16:colId xmlns:a16="http://schemas.microsoft.com/office/drawing/2014/main" xmlns="" val="20001"/>
                    </a:ext>
                  </a:extLst>
                </a:gridCol>
                <a:gridCol w="436671">
                  <a:extLst>
                    <a:ext uri="{9D8B030D-6E8A-4147-A177-3AD203B41FA5}">
                      <a16:colId xmlns:a16="http://schemas.microsoft.com/office/drawing/2014/main" xmlns="" val="20002"/>
                    </a:ext>
                  </a:extLst>
                </a:gridCol>
                <a:gridCol w="474200">
                  <a:extLst>
                    <a:ext uri="{9D8B030D-6E8A-4147-A177-3AD203B41FA5}">
                      <a16:colId xmlns:a16="http://schemas.microsoft.com/office/drawing/2014/main" xmlns="" val="20003"/>
                    </a:ext>
                  </a:extLst>
                </a:gridCol>
                <a:gridCol w="466263">
                  <a:extLst>
                    <a:ext uri="{9D8B030D-6E8A-4147-A177-3AD203B41FA5}">
                      <a16:colId xmlns:a16="http://schemas.microsoft.com/office/drawing/2014/main" xmlns="" val="20004"/>
                    </a:ext>
                  </a:extLst>
                </a:gridCol>
              </a:tblGrid>
              <a:tr h="228600">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2240">
                <a:tc>
                  <a:txBody>
                    <a:bodyPr/>
                    <a:lstStyle/>
                    <a:p>
                      <a:pPr algn="ctr"/>
                      <a:r>
                        <a:rPr lang="en-US" sz="1400" dirty="0"/>
                        <a:t>CHE 102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Chemistry</a:t>
                      </a:r>
                      <a:r>
                        <a:rPr lang="en-US" sz="1400" baseline="0" dirty="0"/>
                        <a:t> for Engineers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275880">
                <a:tc>
                  <a:txBody>
                    <a:bodyPr/>
                    <a:lstStyle/>
                    <a:p>
                      <a:pPr algn="ctr"/>
                      <a:r>
                        <a:rPr lang="en-US" sz="1400" dirty="0"/>
                        <a:t>ECE 105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Classical Mechanics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23320">
                <a:tc>
                  <a:txBody>
                    <a:bodyPr/>
                    <a:lstStyle/>
                    <a:p>
                      <a:pPr algn="ctr"/>
                      <a:r>
                        <a:rPr lang="en-US" sz="1400" dirty="0"/>
                        <a:t>ECE 150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Fundamentals</a:t>
                      </a:r>
                      <a:r>
                        <a:rPr lang="en-US" sz="1400" baseline="0" dirty="0"/>
                        <a:t> of Programming</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23160">
                <a:tc>
                  <a:txBody>
                    <a:bodyPr/>
                    <a:lstStyle/>
                    <a:p>
                      <a:pPr algn="ctr"/>
                      <a:r>
                        <a:rPr lang="en-US" sz="1400" dirty="0"/>
                        <a:t>ECE 190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Engineering Profession and Practice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270600">
                <a:tc>
                  <a:txBody>
                    <a:bodyPr/>
                    <a:lstStyle/>
                    <a:p>
                      <a:pPr algn="ctr"/>
                      <a:r>
                        <a:rPr lang="en-US" sz="1400" dirty="0"/>
                        <a:t>MATH 115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Linear Algebra</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18040">
                <a:tc>
                  <a:txBody>
                    <a:bodyPr/>
                    <a:lstStyle/>
                    <a:p>
                      <a:pPr algn="ctr"/>
                      <a:r>
                        <a:rPr lang="en-US" sz="1400" dirty="0"/>
                        <a:t>MATH 117</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Calculus 1 for Engineering</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317880">
                <a:tc gridSpan="5">
                  <a:txBody>
                    <a:bodyPr/>
                    <a:lstStyle/>
                    <a:p>
                      <a:pPr algn="l"/>
                      <a:r>
                        <a:rPr lang="en-US" sz="1400" dirty="0"/>
                        <a:t>English Language Proficiency</a:t>
                      </a:r>
                      <a:r>
                        <a:rPr lang="en-US" sz="1400" baseline="0" dirty="0"/>
                        <a:t> Milestone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CA" sz="1200" dirty="0"/>
                    </a:p>
                  </a:txBody>
                  <a:tcPr/>
                </a:tc>
                <a:tc hMerge="1">
                  <a:txBody>
                    <a:bodyPr/>
                    <a:lstStyle/>
                    <a:p>
                      <a:endParaRPr lang="en-CA" sz="1200" dirty="0"/>
                    </a:p>
                  </a:txBody>
                  <a:tcPr/>
                </a:tc>
                <a:tc hMerge="1">
                  <a:txBody>
                    <a:bodyPr/>
                    <a:lstStyle/>
                    <a:p>
                      <a:endParaRPr lang="en-CA" sz="1200" dirty="0"/>
                    </a:p>
                  </a:txBody>
                  <a:tcPr/>
                </a:tc>
                <a:tc hMerge="1">
                  <a:txBody>
                    <a:bodyPr/>
                    <a:lstStyle/>
                    <a:p>
                      <a:endParaRPr lang="en-CA" sz="1200" dirty="0"/>
                    </a:p>
                  </a:txBody>
                  <a:tcPr/>
                </a:tc>
                <a:extLst>
                  <a:ext uri="{0D108BD9-81ED-4DB2-BD59-A6C34878D82A}">
                    <a16:rowId xmlns:a16="http://schemas.microsoft.com/office/drawing/2014/main" xmlns="" val="10007"/>
                  </a:ext>
                </a:extLst>
              </a:tr>
              <a:tr h="189120">
                <a:tc gridSpan="5">
                  <a:txBody>
                    <a:bodyPr/>
                    <a:lstStyle/>
                    <a:p>
                      <a:pPr algn="l"/>
                      <a:r>
                        <a:rPr lang="en-US" sz="1400" dirty="0"/>
                        <a:t>Workplace Hazardous Materials Milestone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CA" sz="1200" dirty="0"/>
                    </a:p>
                  </a:txBody>
                  <a:tcPr/>
                </a:tc>
                <a:tc hMerge="1">
                  <a:txBody>
                    <a:bodyPr/>
                    <a:lstStyle/>
                    <a:p>
                      <a:endParaRPr lang="en-CA" sz="1200" dirty="0"/>
                    </a:p>
                  </a:txBody>
                  <a:tcPr/>
                </a:tc>
                <a:tc hMerge="1">
                  <a:txBody>
                    <a:bodyPr/>
                    <a:lstStyle/>
                    <a:p>
                      <a:endParaRPr lang="en-CA" sz="1200" dirty="0"/>
                    </a:p>
                  </a:txBody>
                  <a:tcPr/>
                </a:tc>
                <a:tc hMerge="1">
                  <a:txBody>
                    <a:bodyPr/>
                    <a:lstStyle/>
                    <a:p>
                      <a:endParaRPr lang="en-CA" sz="1200" dirty="0"/>
                    </a:p>
                  </a:txBody>
                  <a:tcPr/>
                </a:tc>
                <a:extLst>
                  <a:ext uri="{0D108BD9-81ED-4DB2-BD59-A6C34878D82A}">
                    <a16:rowId xmlns:a16="http://schemas.microsoft.com/office/drawing/2014/main" xmlns="" val="10008"/>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958814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1B</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57545129"/>
              </p:ext>
            </p:extLst>
          </p:nvPr>
        </p:nvGraphicFramePr>
        <p:xfrm>
          <a:off x="2133600" y="1058880"/>
          <a:ext cx="4783256" cy="1997520"/>
        </p:xfrm>
        <a:graphic>
          <a:graphicData uri="http://schemas.openxmlformats.org/drawingml/2006/table">
            <a:tbl>
              <a:tblPr firstRow="1">
                <a:tableStyleId>{5C22544A-7EE6-4342-B048-85BDC9FD1C3A}</a:tableStyleId>
              </a:tblPr>
              <a:tblGrid>
                <a:gridCol w="862956">
                  <a:extLst>
                    <a:ext uri="{9D8B030D-6E8A-4147-A177-3AD203B41FA5}">
                      <a16:colId xmlns:a16="http://schemas.microsoft.com/office/drawing/2014/main" xmlns="" val="20000"/>
                    </a:ext>
                  </a:extLst>
                </a:gridCol>
                <a:gridCol w="2543166">
                  <a:extLst>
                    <a:ext uri="{9D8B030D-6E8A-4147-A177-3AD203B41FA5}">
                      <a16:colId xmlns:a16="http://schemas.microsoft.com/office/drawing/2014/main" xmlns="" val="20001"/>
                    </a:ext>
                  </a:extLst>
                </a:gridCol>
                <a:gridCol w="436671">
                  <a:extLst>
                    <a:ext uri="{9D8B030D-6E8A-4147-A177-3AD203B41FA5}">
                      <a16:colId xmlns:a16="http://schemas.microsoft.com/office/drawing/2014/main" xmlns="" val="20002"/>
                    </a:ext>
                  </a:extLst>
                </a:gridCol>
                <a:gridCol w="474200">
                  <a:extLst>
                    <a:ext uri="{9D8B030D-6E8A-4147-A177-3AD203B41FA5}">
                      <a16:colId xmlns:a16="http://schemas.microsoft.com/office/drawing/2014/main" xmlns="" val="20003"/>
                    </a:ext>
                  </a:extLst>
                </a:gridCol>
                <a:gridCol w="466263">
                  <a:extLst>
                    <a:ext uri="{9D8B030D-6E8A-4147-A177-3AD203B41FA5}">
                      <a16:colId xmlns:a16="http://schemas.microsoft.com/office/drawing/2014/main" xmlns="" val="20004"/>
                    </a:ext>
                  </a:extLst>
                </a:gridCol>
              </a:tblGrid>
              <a:tr h="228600">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60160">
                <a:tc>
                  <a:txBody>
                    <a:bodyPr/>
                    <a:lstStyle/>
                    <a:p>
                      <a:pPr algn="ctr"/>
                      <a:r>
                        <a:rPr lang="en-US" sz="1400" dirty="0"/>
                        <a:t>ECE 102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99680">
                <a:tc>
                  <a:txBody>
                    <a:bodyPr/>
                    <a:lstStyle/>
                    <a:p>
                      <a:pPr algn="ctr"/>
                      <a:r>
                        <a:rPr lang="en-US" sz="1400" dirty="0"/>
                        <a:t>ECE 106</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Electricity and Magnetism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19120">
                <a:tc>
                  <a:txBody>
                    <a:bodyPr/>
                    <a:lstStyle/>
                    <a:p>
                      <a:pPr algn="ctr"/>
                      <a:r>
                        <a:rPr lang="en-US" sz="1400" dirty="0"/>
                        <a:t>ECE 108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Discrete Mathematics and Logic 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238560">
                <a:tc>
                  <a:txBody>
                    <a:bodyPr/>
                    <a:lstStyle/>
                    <a:p>
                      <a:pPr algn="ctr"/>
                      <a:r>
                        <a:rPr lang="en-US" sz="1400" dirty="0"/>
                        <a:t>ECE 124</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Digital Circuits</a:t>
                      </a:r>
                      <a:r>
                        <a:rPr lang="en-US" sz="1400" baseline="0" dirty="0"/>
                        <a:t> and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181800">
                <a:tc>
                  <a:txBody>
                    <a:bodyPr/>
                    <a:lstStyle/>
                    <a:p>
                      <a:pPr algn="ctr"/>
                      <a:r>
                        <a:rPr lang="en-US" sz="1400" dirty="0"/>
                        <a:t>ECE 140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Linear Circuits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77440">
                <a:tc>
                  <a:txBody>
                    <a:bodyPr/>
                    <a:lstStyle/>
                    <a:p>
                      <a:pPr algn="ctr"/>
                      <a:r>
                        <a:rPr lang="en-US" sz="1400" dirty="0"/>
                        <a:t>MATH 119</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Calculus 2 for Engineering</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142</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5174952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2A</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19959404"/>
              </p:ext>
            </p:extLst>
          </p:nvPr>
        </p:nvGraphicFramePr>
        <p:xfrm>
          <a:off x="1371600" y="1066800"/>
          <a:ext cx="6494762" cy="2312280"/>
        </p:xfrm>
        <a:graphic>
          <a:graphicData uri="http://schemas.openxmlformats.org/drawingml/2006/table">
            <a:tbl>
              <a:tblPr firstRow="1">
                <a:tableStyleId>{5C22544A-7EE6-4342-B048-85BDC9FD1C3A}</a:tableStyleId>
              </a:tblPr>
              <a:tblGrid>
                <a:gridCol w="762617">
                  <a:extLst>
                    <a:ext uri="{9D8B030D-6E8A-4147-A177-3AD203B41FA5}">
                      <a16:colId xmlns:a16="http://schemas.microsoft.com/office/drawing/2014/main" xmlns="" val="20000"/>
                    </a:ext>
                  </a:extLst>
                </a:gridCol>
                <a:gridCol w="4355011">
                  <a:extLst>
                    <a:ext uri="{9D8B030D-6E8A-4147-A177-3AD203B41FA5}">
                      <a16:colId xmlns:a16="http://schemas.microsoft.com/office/drawing/2014/main" xmlns="" val="20001"/>
                    </a:ext>
                  </a:extLst>
                </a:gridCol>
                <a:gridCol w="436671">
                  <a:extLst>
                    <a:ext uri="{9D8B030D-6E8A-4147-A177-3AD203B41FA5}">
                      <a16:colId xmlns:a16="http://schemas.microsoft.com/office/drawing/2014/main" xmlns="" val="20002"/>
                    </a:ext>
                  </a:extLst>
                </a:gridCol>
                <a:gridCol w="474200">
                  <a:extLst>
                    <a:ext uri="{9D8B030D-6E8A-4147-A177-3AD203B41FA5}">
                      <a16:colId xmlns:a16="http://schemas.microsoft.com/office/drawing/2014/main" xmlns="" val="20003"/>
                    </a:ext>
                  </a:extLst>
                </a:gridCol>
                <a:gridCol w="466263">
                  <a:extLst>
                    <a:ext uri="{9D8B030D-6E8A-4147-A177-3AD203B41FA5}">
                      <a16:colId xmlns:a16="http://schemas.microsoft.com/office/drawing/2014/main" xmlns="" val="20004"/>
                    </a:ext>
                  </a:extLst>
                </a:gridCol>
              </a:tblGrid>
              <a:tr h="246480">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2240">
                <a:tc>
                  <a:txBody>
                    <a:bodyPr/>
                    <a:lstStyle/>
                    <a:p>
                      <a:pPr algn="ctr"/>
                      <a:r>
                        <a:rPr lang="en-US" sz="1400" dirty="0"/>
                        <a:t>ECE 201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275880">
                <a:tc>
                  <a:txBody>
                    <a:bodyPr/>
                    <a:lstStyle/>
                    <a:p>
                      <a:pPr algn="ctr"/>
                      <a:r>
                        <a:rPr lang="en-US" sz="1400" dirty="0"/>
                        <a:t>ECE 204</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Numerical</a:t>
                      </a:r>
                      <a:r>
                        <a:rPr lang="en-US" sz="1400" baseline="0" dirty="0"/>
                        <a:t> Methods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95320">
                <a:tc>
                  <a:txBody>
                    <a:bodyPr/>
                    <a:lstStyle/>
                    <a:p>
                      <a:pPr algn="ctr"/>
                      <a:r>
                        <a:rPr lang="en-US" sz="1400" dirty="0"/>
                        <a:t>ECE 205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Advanced Calculus</a:t>
                      </a:r>
                      <a:r>
                        <a:rPr lang="en-US" sz="1400" baseline="0" dirty="0"/>
                        <a:t> 1 for Electrical and Computer Engineers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04800">
                <a:tc>
                  <a:txBody>
                    <a:bodyPr/>
                    <a:lstStyle/>
                    <a:p>
                      <a:pPr algn="ctr"/>
                      <a:r>
                        <a:rPr lang="en-US" sz="1400" dirty="0"/>
                        <a:t>ECE 222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Digital Computers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228600">
                <a:tc>
                  <a:txBody>
                    <a:bodyPr/>
                    <a:lstStyle/>
                    <a:p>
                      <a:pPr algn="ctr"/>
                      <a:r>
                        <a:rPr lang="en-US" sz="1400" dirty="0"/>
                        <a:t>ECE 240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Electronic Circuits 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48040">
                <a:tc>
                  <a:txBody>
                    <a:bodyPr/>
                    <a:lstStyle/>
                    <a:p>
                      <a:pPr algn="ctr"/>
                      <a:r>
                        <a:rPr lang="en-US" sz="1400" dirty="0"/>
                        <a:t>ECE 250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Algorithms and Data Structures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267480">
                <a:tc>
                  <a:txBody>
                    <a:bodyPr/>
                    <a:lstStyle/>
                    <a:p>
                      <a:pPr algn="ctr"/>
                      <a:r>
                        <a:rPr lang="en-US" sz="1400" dirty="0"/>
                        <a:t>ECE 290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Engineering Profession, Ethics, and Law</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143</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0393980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2B</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57991343"/>
              </p:ext>
            </p:extLst>
          </p:nvPr>
        </p:nvGraphicFramePr>
        <p:xfrm>
          <a:off x="1066800" y="1066800"/>
          <a:ext cx="6946809" cy="3709680"/>
        </p:xfrm>
        <a:graphic>
          <a:graphicData uri="http://schemas.openxmlformats.org/drawingml/2006/table">
            <a:tbl>
              <a:tblPr firstRow="1">
                <a:tableStyleId>{5C22544A-7EE6-4342-B048-85BDC9FD1C3A}</a:tableStyleId>
              </a:tblPr>
              <a:tblGrid>
                <a:gridCol w="811004">
                  <a:extLst>
                    <a:ext uri="{9D8B030D-6E8A-4147-A177-3AD203B41FA5}">
                      <a16:colId xmlns:a16="http://schemas.microsoft.com/office/drawing/2014/main" xmlns="" val="20000"/>
                    </a:ext>
                  </a:extLst>
                </a:gridCol>
                <a:gridCol w="949125">
                  <a:extLst>
                    <a:ext uri="{9D8B030D-6E8A-4147-A177-3AD203B41FA5}">
                      <a16:colId xmlns:a16="http://schemas.microsoft.com/office/drawing/2014/main" xmlns="" val="20001"/>
                    </a:ext>
                  </a:extLst>
                </a:gridCol>
                <a:gridCol w="3809546">
                  <a:extLst>
                    <a:ext uri="{9D8B030D-6E8A-4147-A177-3AD203B41FA5}">
                      <a16:colId xmlns:a16="http://schemas.microsoft.com/office/drawing/2014/main" xmlns="" val="20002"/>
                    </a:ext>
                  </a:extLst>
                </a:gridCol>
                <a:gridCol w="436671">
                  <a:extLst>
                    <a:ext uri="{9D8B030D-6E8A-4147-A177-3AD203B41FA5}">
                      <a16:colId xmlns:a16="http://schemas.microsoft.com/office/drawing/2014/main" xmlns="" val="20003"/>
                    </a:ext>
                  </a:extLst>
                </a:gridCol>
                <a:gridCol w="474200">
                  <a:extLst>
                    <a:ext uri="{9D8B030D-6E8A-4147-A177-3AD203B41FA5}">
                      <a16:colId xmlns:a16="http://schemas.microsoft.com/office/drawing/2014/main" xmlns="" val="20004"/>
                    </a:ext>
                  </a:extLst>
                </a:gridCol>
                <a:gridCol w="466263">
                  <a:extLst>
                    <a:ext uri="{9D8B030D-6E8A-4147-A177-3AD203B41FA5}">
                      <a16:colId xmlns:a16="http://schemas.microsoft.com/office/drawing/2014/main" xmlns="" val="20005"/>
                    </a:ext>
                  </a:extLst>
                </a:gridCol>
              </a:tblGrid>
              <a:tr h="246480">
                <a:tc>
                  <a:txBody>
                    <a:bodyPr/>
                    <a:lstStyle/>
                    <a:p>
                      <a:pPr algn="ctr"/>
                      <a:r>
                        <a:rPr lang="en-US" sz="1400" dirty="0"/>
                        <a:t>Program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7012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202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4136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207</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Signals and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3700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208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Discrete Mathematics and Logic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18024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224</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Embedded Microprocessor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19968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252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Systems Programming and Concurrency</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1912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206</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Advanced Calculus 2 for Electrical Engineering</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16236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209</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Electronic and Electrical Properties of Materials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r h="18180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a:t>
                      </a:r>
                      <a:r>
                        <a:rPr lang="en-US" sz="1400" baseline="0" dirty="0"/>
                        <a:t> 260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Electromechanical</a:t>
                      </a:r>
                      <a:r>
                        <a:rPr lang="en-US" sz="1400" baseline="0" dirty="0"/>
                        <a:t> Energy Conversion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8"/>
                  </a:ext>
                </a:extLst>
              </a:tr>
              <a:tr h="2012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298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Instrumentation</a:t>
                      </a:r>
                      <a:r>
                        <a:rPr lang="en-US" sz="1400" baseline="0" dirty="0"/>
                        <a:t> and Prototyping Laboratory</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9"/>
                  </a:ext>
                </a:extLst>
              </a:tr>
              <a:tr h="14448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201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l"/>
                      <a:r>
                        <a:rPr lang="en-US" sz="1400" dirty="0"/>
                        <a:t>Work-term Report </a:t>
                      </a:r>
                      <a:r>
                        <a:rPr lang="en-US" sz="1400" b="1" dirty="0">
                          <a:solidFill>
                            <a:schemeClr val="accent1">
                              <a:lumMod val="75000"/>
                            </a:schemeClr>
                          </a:solidFill>
                        </a:rPr>
                        <a:t>(4 Stream Only)</a:t>
                      </a: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10"/>
                  </a:ext>
                </a:extLst>
              </a:tr>
              <a:tr h="16392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algn="l"/>
                      <a:r>
                        <a:rPr lang="en-US" sz="1400" dirty="0"/>
                        <a:t>One Complementary Studies Elective, Natural Science Elective,</a:t>
                      </a:r>
                      <a:r>
                        <a:rPr lang="en-US" sz="1400" baseline="0" dirty="0"/>
                        <a:t> or Technical Elective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11"/>
                  </a:ext>
                </a:extLst>
              </a:tr>
              <a:tr h="25956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algn="l"/>
                      <a:r>
                        <a:rPr lang="en-US" sz="1400" dirty="0"/>
                        <a:t>Technical Presentation Milestone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12"/>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6989849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3A</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17417990"/>
              </p:ext>
            </p:extLst>
          </p:nvPr>
        </p:nvGraphicFramePr>
        <p:xfrm>
          <a:off x="1066800" y="1066800"/>
          <a:ext cx="6946809" cy="3169920"/>
        </p:xfrm>
        <a:graphic>
          <a:graphicData uri="http://schemas.openxmlformats.org/drawingml/2006/table">
            <a:tbl>
              <a:tblPr firstRow="1">
                <a:tableStyleId>{5C22544A-7EE6-4342-B048-85BDC9FD1C3A}</a:tableStyleId>
              </a:tblPr>
              <a:tblGrid>
                <a:gridCol w="811004">
                  <a:extLst>
                    <a:ext uri="{9D8B030D-6E8A-4147-A177-3AD203B41FA5}">
                      <a16:colId xmlns:a16="http://schemas.microsoft.com/office/drawing/2014/main" xmlns="" val="20000"/>
                    </a:ext>
                  </a:extLst>
                </a:gridCol>
                <a:gridCol w="949125">
                  <a:extLst>
                    <a:ext uri="{9D8B030D-6E8A-4147-A177-3AD203B41FA5}">
                      <a16:colId xmlns:a16="http://schemas.microsoft.com/office/drawing/2014/main" xmlns="" val="20001"/>
                    </a:ext>
                  </a:extLst>
                </a:gridCol>
                <a:gridCol w="3809546">
                  <a:extLst>
                    <a:ext uri="{9D8B030D-6E8A-4147-A177-3AD203B41FA5}">
                      <a16:colId xmlns:a16="http://schemas.microsoft.com/office/drawing/2014/main" xmlns="" val="20002"/>
                    </a:ext>
                  </a:extLst>
                </a:gridCol>
                <a:gridCol w="436671">
                  <a:extLst>
                    <a:ext uri="{9D8B030D-6E8A-4147-A177-3AD203B41FA5}">
                      <a16:colId xmlns:a16="http://schemas.microsoft.com/office/drawing/2014/main" xmlns="" val="20003"/>
                    </a:ext>
                  </a:extLst>
                </a:gridCol>
                <a:gridCol w="474200">
                  <a:extLst>
                    <a:ext uri="{9D8B030D-6E8A-4147-A177-3AD203B41FA5}">
                      <a16:colId xmlns:a16="http://schemas.microsoft.com/office/drawing/2014/main" xmlns="" val="20004"/>
                    </a:ext>
                  </a:extLst>
                </a:gridCol>
                <a:gridCol w="466263">
                  <a:extLst>
                    <a:ext uri="{9D8B030D-6E8A-4147-A177-3AD203B41FA5}">
                      <a16:colId xmlns:a16="http://schemas.microsoft.com/office/drawing/2014/main" xmlns="" val="20005"/>
                    </a:ext>
                  </a:extLst>
                </a:gridCol>
              </a:tblGrid>
              <a:tr h="228600">
                <a:tc>
                  <a:txBody>
                    <a:bodyPr/>
                    <a:lstStyle/>
                    <a:p>
                      <a:pPr algn="ctr"/>
                      <a:r>
                        <a:rPr lang="en-US" sz="1400" dirty="0"/>
                        <a:t>Program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3876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27588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306</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Probability Theory</a:t>
                      </a:r>
                      <a:r>
                        <a:rPr lang="en-US" sz="1400" baseline="0" dirty="0"/>
                        <a:t> and Statistics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1912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327</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Digital Hardware</a:t>
                      </a:r>
                      <a:r>
                        <a:rPr lang="en-US" sz="1400" baseline="0" dirty="0"/>
                        <a:t>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23856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351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Compilers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25800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340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Electronic Circuits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7744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375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Electromagnetic Fields and Waves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29688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380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Analog Control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r h="30480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201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l"/>
                      <a:r>
                        <a:rPr lang="en-US" sz="1400" dirty="0"/>
                        <a:t>Work-term Report</a:t>
                      </a:r>
                      <a:r>
                        <a:rPr lang="en-US" sz="1400" b="1" baseline="0" dirty="0">
                          <a:solidFill>
                            <a:schemeClr val="accent1">
                              <a:lumMod val="75000"/>
                            </a:schemeClr>
                          </a:solidFill>
                        </a:rPr>
                        <a:t> (8 Stream Only)</a:t>
                      </a:r>
                      <a:endParaRPr lang="en-CA" sz="1400" b="1" baseline="0"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08"/>
                  </a:ext>
                </a:extLst>
              </a:tr>
              <a:tr h="22860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301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l"/>
                      <a:r>
                        <a:rPr lang="en-US" sz="1400" dirty="0"/>
                        <a:t>Work-term Report</a:t>
                      </a:r>
                      <a:r>
                        <a:rPr lang="en-US" sz="1400" b="1" baseline="0" dirty="0">
                          <a:solidFill>
                            <a:schemeClr val="accent1">
                              <a:lumMod val="75000"/>
                            </a:schemeClr>
                          </a:solidFill>
                        </a:rPr>
                        <a:t> (4 Stream Only)</a:t>
                      </a:r>
                      <a:endParaRPr lang="en-CA" sz="1400" b="1" baseline="0"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09"/>
                  </a:ext>
                </a:extLst>
              </a:tr>
              <a:tr h="2480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algn="ctr"/>
                      <a:r>
                        <a:rPr lang="en-US" sz="1400" dirty="0"/>
                        <a:t>One Complementary Studies Elective, Natural Science Elective,</a:t>
                      </a:r>
                      <a:r>
                        <a:rPr lang="en-US" sz="1400" baseline="0" dirty="0"/>
                        <a:t> or Technical Elective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extLst>
                  <a:ext uri="{0D108BD9-81ED-4DB2-BD59-A6C34878D82A}">
                    <a16:rowId xmlns:a16="http://schemas.microsoft.com/office/drawing/2014/main" xmlns="" val="10010"/>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5872699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3B</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95638094"/>
              </p:ext>
            </p:extLst>
          </p:nvPr>
        </p:nvGraphicFramePr>
        <p:xfrm>
          <a:off x="457200" y="1066800"/>
          <a:ext cx="8262775" cy="4280400"/>
        </p:xfrm>
        <a:graphic>
          <a:graphicData uri="http://schemas.openxmlformats.org/drawingml/2006/table">
            <a:tbl>
              <a:tblPr firstRow="1">
                <a:tableStyleId>{5C22544A-7EE6-4342-B048-85BDC9FD1C3A}</a:tableStyleId>
              </a:tblPr>
              <a:tblGrid>
                <a:gridCol w="811004">
                  <a:extLst>
                    <a:ext uri="{9D8B030D-6E8A-4147-A177-3AD203B41FA5}">
                      <a16:colId xmlns:a16="http://schemas.microsoft.com/office/drawing/2014/main" xmlns="" val="20000"/>
                    </a:ext>
                  </a:extLst>
                </a:gridCol>
                <a:gridCol w="949125">
                  <a:extLst>
                    <a:ext uri="{9D8B030D-6E8A-4147-A177-3AD203B41FA5}">
                      <a16:colId xmlns:a16="http://schemas.microsoft.com/office/drawing/2014/main" xmlns="" val="20001"/>
                    </a:ext>
                  </a:extLst>
                </a:gridCol>
                <a:gridCol w="4031162">
                  <a:extLst>
                    <a:ext uri="{9D8B030D-6E8A-4147-A177-3AD203B41FA5}">
                      <a16:colId xmlns:a16="http://schemas.microsoft.com/office/drawing/2014/main" xmlns="" val="20002"/>
                    </a:ext>
                  </a:extLst>
                </a:gridCol>
                <a:gridCol w="436671">
                  <a:extLst>
                    <a:ext uri="{9D8B030D-6E8A-4147-A177-3AD203B41FA5}">
                      <a16:colId xmlns:a16="http://schemas.microsoft.com/office/drawing/2014/main" xmlns="" val="20003"/>
                    </a:ext>
                  </a:extLst>
                </a:gridCol>
                <a:gridCol w="474200">
                  <a:extLst>
                    <a:ext uri="{9D8B030D-6E8A-4147-A177-3AD203B41FA5}">
                      <a16:colId xmlns:a16="http://schemas.microsoft.com/office/drawing/2014/main" xmlns="" val="20004"/>
                    </a:ext>
                  </a:extLst>
                </a:gridCol>
                <a:gridCol w="466263">
                  <a:extLst>
                    <a:ext uri="{9D8B030D-6E8A-4147-A177-3AD203B41FA5}">
                      <a16:colId xmlns:a16="http://schemas.microsoft.com/office/drawing/2014/main" xmlns="" val="20005"/>
                    </a:ext>
                  </a:extLst>
                </a:gridCol>
                <a:gridCol w="1094350">
                  <a:extLst>
                    <a:ext uri="{9D8B030D-6E8A-4147-A177-3AD203B41FA5}">
                      <a16:colId xmlns:a16="http://schemas.microsoft.com/office/drawing/2014/main" xmlns="" val="20006"/>
                    </a:ext>
                  </a:extLst>
                </a:gridCol>
              </a:tblGrid>
              <a:tr h="0">
                <a:tc>
                  <a:txBody>
                    <a:bodyPr/>
                    <a:lstStyle/>
                    <a:p>
                      <a:pPr algn="ctr"/>
                      <a:r>
                        <a:rPr lang="en-US" sz="1400" dirty="0"/>
                        <a:t>Program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Choice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70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302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844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390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Engineering Design, Economics, and Impact on Society</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318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Analog and Digital Communications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13188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331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Electronic Devices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18180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301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Work-term Report </a:t>
                      </a:r>
                      <a:r>
                        <a:rPr lang="en-US" sz="1400" b="1" dirty="0">
                          <a:solidFill>
                            <a:schemeClr val="accent1">
                              <a:lumMod val="75000"/>
                            </a:schemeClr>
                          </a:solidFill>
                        </a:rPr>
                        <a:t>(8 Stream Only)</a:t>
                      </a: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401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Work-term Report </a:t>
                      </a:r>
                      <a:r>
                        <a:rPr lang="en-US" sz="1400" b="1" dirty="0">
                          <a:solidFill>
                            <a:schemeClr val="accent1">
                              <a:lumMod val="75000"/>
                            </a:schemeClr>
                          </a:solidFill>
                        </a:rPr>
                        <a:t>(4 Stream Only)</a:t>
                      </a: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1292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One Complementary Studies Elective, Natural Science Elective,</a:t>
                      </a:r>
                      <a:r>
                        <a:rPr lang="en-US" sz="1400" baseline="0" dirty="0"/>
                        <a:t> or Technical Elective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400" b="1"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xmlns="" val="10007"/>
                  </a:ext>
                </a:extLst>
              </a:tr>
              <a:tr h="10296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320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Computer Architecture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3">
                  <a:txBody>
                    <a:bodyPr/>
                    <a:lstStyle/>
                    <a:p>
                      <a:pPr algn="ctr"/>
                      <a:r>
                        <a:rPr lang="en-US" sz="1400" dirty="0"/>
                        <a:t>Choose 2 of 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8"/>
                  </a:ext>
                </a:extLst>
              </a:tr>
              <a:tr h="15288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350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Real-Time Operating</a:t>
                      </a:r>
                      <a:r>
                        <a:rPr lang="en-US" sz="1400" baseline="0" dirty="0"/>
                        <a:t>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tc>
                <a:extLst>
                  <a:ext uri="{0D108BD9-81ED-4DB2-BD59-A6C34878D82A}">
                    <a16:rowId xmlns:a16="http://schemas.microsoft.com/office/drawing/2014/main" xmlns="" val="10009"/>
                  </a:ext>
                </a:extLst>
              </a:tr>
              <a:tr h="12660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356</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Database</a:t>
                      </a:r>
                      <a:r>
                        <a:rPr lang="en-US" sz="1400" baseline="0" dirty="0"/>
                        <a:t> Systems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tc>
                <a:extLst>
                  <a:ext uri="{0D108BD9-81ED-4DB2-BD59-A6C34878D82A}">
                    <a16:rowId xmlns:a16="http://schemas.microsoft.com/office/drawing/2014/main" xmlns="" val="10010"/>
                  </a:ext>
                </a:extLst>
              </a:tr>
              <a:tr h="17652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a:t>
                      </a:r>
                      <a:r>
                        <a:rPr lang="en-US" sz="1400" baseline="0" dirty="0"/>
                        <a:t> 318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Analog and Digital Communications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a:r>
                        <a:rPr lang="en-US" sz="1400" dirty="0"/>
                        <a:t>Choose</a:t>
                      </a:r>
                      <a:r>
                        <a:rPr lang="en-US" sz="1400" baseline="0" dirty="0"/>
                        <a:t> 1 of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1"/>
                  </a:ext>
                </a:extLst>
              </a:tr>
              <a:tr h="150240">
                <a:tc>
                  <a:txBody>
                    <a:bodyPr/>
                    <a:lstStyle/>
                    <a:p>
                      <a:pPr algn="ctr"/>
                      <a:r>
                        <a:rPr lang="en-US" sz="1400" dirty="0"/>
                        <a:t>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358</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Computer Networks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tc>
                <a:extLst>
                  <a:ext uri="{0D108BD9-81ED-4DB2-BD59-A6C34878D82A}">
                    <a16:rowId xmlns:a16="http://schemas.microsoft.com/office/drawing/2014/main" xmlns="" val="10012"/>
                  </a:ext>
                </a:extLst>
              </a:tr>
              <a:tr h="12396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360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Power Systems</a:t>
                      </a:r>
                      <a:r>
                        <a:rPr lang="en-US" sz="1400" baseline="0" dirty="0"/>
                        <a:t> and Smart Grids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a:r>
                        <a:rPr lang="en-US" sz="1400" dirty="0"/>
                        <a:t>Choose 1 of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3"/>
                  </a:ext>
                </a:extLst>
              </a:tr>
              <a:tr h="173880">
                <a:tc>
                  <a:txBody>
                    <a:bodyPr/>
                    <a:lstStyle/>
                    <a:p>
                      <a:pPr algn="ctr"/>
                      <a:r>
                        <a:rPr lang="en-US" sz="1400" dirty="0"/>
                        <a:t>EE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373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Radio Frequency and Microwave Circuits</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3</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1.5</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tc>
                <a:extLst>
                  <a:ext uri="{0D108BD9-81ED-4DB2-BD59-A6C34878D82A}">
                    <a16:rowId xmlns:a16="http://schemas.microsoft.com/office/drawing/2014/main" xmlns="" val="10014"/>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146</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6043380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4A</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09840714"/>
              </p:ext>
            </p:extLst>
          </p:nvPr>
        </p:nvGraphicFramePr>
        <p:xfrm>
          <a:off x="1130391" y="1066800"/>
          <a:ext cx="6731744" cy="1761000"/>
        </p:xfrm>
        <a:graphic>
          <a:graphicData uri="http://schemas.openxmlformats.org/drawingml/2006/table">
            <a:tbl>
              <a:tblPr firstRow="1">
                <a:tableStyleId>{5C22544A-7EE6-4342-B048-85BDC9FD1C3A}</a:tableStyleId>
              </a:tblPr>
              <a:tblGrid>
                <a:gridCol w="811004">
                  <a:extLst>
                    <a:ext uri="{9D8B030D-6E8A-4147-A177-3AD203B41FA5}">
                      <a16:colId xmlns:a16="http://schemas.microsoft.com/office/drawing/2014/main" xmlns="" val="20000"/>
                    </a:ext>
                  </a:extLst>
                </a:gridCol>
                <a:gridCol w="949125">
                  <a:extLst>
                    <a:ext uri="{9D8B030D-6E8A-4147-A177-3AD203B41FA5}">
                      <a16:colId xmlns:a16="http://schemas.microsoft.com/office/drawing/2014/main" xmlns="" val="20001"/>
                    </a:ext>
                  </a:extLst>
                </a:gridCol>
                <a:gridCol w="2500131">
                  <a:extLst>
                    <a:ext uri="{9D8B030D-6E8A-4147-A177-3AD203B41FA5}">
                      <a16:colId xmlns:a16="http://schemas.microsoft.com/office/drawing/2014/main" xmlns="" val="20002"/>
                    </a:ext>
                  </a:extLst>
                </a:gridCol>
                <a:gridCol w="436671">
                  <a:extLst>
                    <a:ext uri="{9D8B030D-6E8A-4147-A177-3AD203B41FA5}">
                      <a16:colId xmlns:a16="http://schemas.microsoft.com/office/drawing/2014/main" xmlns="" val="20003"/>
                    </a:ext>
                  </a:extLst>
                </a:gridCol>
                <a:gridCol w="474200">
                  <a:extLst>
                    <a:ext uri="{9D8B030D-6E8A-4147-A177-3AD203B41FA5}">
                      <a16:colId xmlns:a16="http://schemas.microsoft.com/office/drawing/2014/main" xmlns="" val="20004"/>
                    </a:ext>
                  </a:extLst>
                </a:gridCol>
                <a:gridCol w="466263">
                  <a:extLst>
                    <a:ext uri="{9D8B030D-6E8A-4147-A177-3AD203B41FA5}">
                      <a16:colId xmlns:a16="http://schemas.microsoft.com/office/drawing/2014/main" xmlns="" val="20005"/>
                    </a:ext>
                  </a:extLst>
                </a:gridCol>
                <a:gridCol w="1094350">
                  <a:extLst>
                    <a:ext uri="{9D8B030D-6E8A-4147-A177-3AD203B41FA5}">
                      <a16:colId xmlns:a16="http://schemas.microsoft.com/office/drawing/2014/main" xmlns="" val="20006"/>
                    </a:ext>
                  </a:extLst>
                </a:gridCol>
              </a:tblGrid>
              <a:tr h="228600">
                <a:tc>
                  <a:txBody>
                    <a:bodyPr/>
                    <a:lstStyle/>
                    <a:p>
                      <a:pPr algn="ctr"/>
                      <a:r>
                        <a:rPr lang="en-US" sz="1400" dirty="0"/>
                        <a:t>Program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Choice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22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401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9968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498A</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Engineering Design Project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a:r>
                        <a:rPr lang="en-US" sz="1400" dirty="0"/>
                        <a:t>Choose 1 of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1912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GENE 403</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Interdisciplinary Design Project 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16236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WKRPT 401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5">
                  <a:txBody>
                    <a:bodyPr/>
                    <a:lstStyle/>
                    <a:p>
                      <a:pPr algn="l"/>
                      <a:r>
                        <a:rPr lang="en-US" sz="1400" dirty="0"/>
                        <a:t>Work-term Report</a:t>
                      </a:r>
                      <a:r>
                        <a:rPr lang="en-US" sz="1400" b="1" baseline="0" dirty="0">
                          <a:solidFill>
                            <a:schemeClr val="accent1">
                              <a:lumMod val="75000"/>
                            </a:schemeClr>
                          </a:solidFill>
                        </a:rPr>
                        <a:t> (8 Stream Only)</a:t>
                      </a:r>
                      <a:endParaRPr lang="en-CA" sz="1400" b="1" baseline="0"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l"/>
                      <a:endParaRPr lang="en-CA" sz="1400" b="1" baseline="0" dirty="0">
                        <a:solidFill>
                          <a:schemeClr val="accent1">
                            <a:lumMod val="7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3420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algn="l"/>
                      <a:r>
                        <a:rPr lang="en-US" sz="1400" dirty="0"/>
                        <a:t>Four Elective Courses (CSE, NSE, or TE, as Required for Degree Completion)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l"/>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147</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4434816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 4B</a:t>
            </a:r>
            <a:endParaRPr lang="en-CA"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83883241"/>
              </p:ext>
            </p:extLst>
          </p:nvPr>
        </p:nvGraphicFramePr>
        <p:xfrm>
          <a:off x="1130391" y="1066800"/>
          <a:ext cx="6731744" cy="1456200"/>
        </p:xfrm>
        <a:graphic>
          <a:graphicData uri="http://schemas.openxmlformats.org/drawingml/2006/table">
            <a:tbl>
              <a:tblPr firstRow="1">
                <a:tableStyleId>{5C22544A-7EE6-4342-B048-85BDC9FD1C3A}</a:tableStyleId>
              </a:tblPr>
              <a:tblGrid>
                <a:gridCol w="811004">
                  <a:extLst>
                    <a:ext uri="{9D8B030D-6E8A-4147-A177-3AD203B41FA5}">
                      <a16:colId xmlns:a16="http://schemas.microsoft.com/office/drawing/2014/main" xmlns="" val="20000"/>
                    </a:ext>
                  </a:extLst>
                </a:gridCol>
                <a:gridCol w="949125">
                  <a:extLst>
                    <a:ext uri="{9D8B030D-6E8A-4147-A177-3AD203B41FA5}">
                      <a16:colId xmlns:a16="http://schemas.microsoft.com/office/drawing/2014/main" xmlns="" val="20001"/>
                    </a:ext>
                  </a:extLst>
                </a:gridCol>
                <a:gridCol w="2500131">
                  <a:extLst>
                    <a:ext uri="{9D8B030D-6E8A-4147-A177-3AD203B41FA5}">
                      <a16:colId xmlns:a16="http://schemas.microsoft.com/office/drawing/2014/main" xmlns="" val="20002"/>
                    </a:ext>
                  </a:extLst>
                </a:gridCol>
                <a:gridCol w="436671">
                  <a:extLst>
                    <a:ext uri="{9D8B030D-6E8A-4147-A177-3AD203B41FA5}">
                      <a16:colId xmlns:a16="http://schemas.microsoft.com/office/drawing/2014/main" xmlns="" val="20003"/>
                    </a:ext>
                  </a:extLst>
                </a:gridCol>
                <a:gridCol w="474200">
                  <a:extLst>
                    <a:ext uri="{9D8B030D-6E8A-4147-A177-3AD203B41FA5}">
                      <a16:colId xmlns:a16="http://schemas.microsoft.com/office/drawing/2014/main" xmlns="" val="20004"/>
                    </a:ext>
                  </a:extLst>
                </a:gridCol>
                <a:gridCol w="466263">
                  <a:extLst>
                    <a:ext uri="{9D8B030D-6E8A-4147-A177-3AD203B41FA5}">
                      <a16:colId xmlns:a16="http://schemas.microsoft.com/office/drawing/2014/main" xmlns="" val="20005"/>
                    </a:ext>
                  </a:extLst>
                </a:gridCol>
                <a:gridCol w="1094350">
                  <a:extLst>
                    <a:ext uri="{9D8B030D-6E8A-4147-A177-3AD203B41FA5}">
                      <a16:colId xmlns:a16="http://schemas.microsoft.com/office/drawing/2014/main" xmlns="" val="20006"/>
                    </a:ext>
                  </a:extLst>
                </a:gridCol>
              </a:tblGrid>
              <a:tr h="228600">
                <a:tc>
                  <a:txBody>
                    <a:bodyPr/>
                    <a:lstStyle/>
                    <a:p>
                      <a:pPr algn="ctr"/>
                      <a:r>
                        <a:rPr lang="en-US" sz="1400" dirty="0"/>
                        <a:t>Program</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Course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Title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LEC</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TUT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LAB</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400" dirty="0"/>
                        <a:t>Choice</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17604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402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Information</a:t>
                      </a:r>
                      <a:r>
                        <a:rPr lang="en-US" sz="1400" baseline="0" dirty="0"/>
                        <a:t> Session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9968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ECE 498B</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Engineering Design Project</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a:r>
                        <a:rPr lang="en-US" sz="1400" dirty="0"/>
                        <a:t>Choose 1 of 2</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1912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GENE 404</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a:r>
                        <a:rPr lang="en-US" sz="1400" dirty="0"/>
                        <a:t>Interdisciplinary Design Project 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dirty="0"/>
                        <a:t>10</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vMerge="1">
                  <a:txBody>
                    <a:bodyPr/>
                    <a:lstStyle/>
                    <a:p>
                      <a:pPr algn="ct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14760">
                <a:tc>
                  <a:txBody>
                    <a:bodyPr/>
                    <a:lstStyle/>
                    <a:p>
                      <a:pPr algn="ctr"/>
                      <a:r>
                        <a:rPr lang="en-US" sz="1400" dirty="0"/>
                        <a:t>BOTH</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algn="l"/>
                      <a:r>
                        <a:rPr lang="en-US" sz="1400" dirty="0"/>
                        <a:t>Four Elective Courses (CSE, NSE, or TE, as Required for Degree Completion)</a:t>
                      </a:r>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ctr"/>
                      <a:endParaRPr lang="en-CA" sz="1400" dirty="0"/>
                    </a:p>
                  </a:txBody>
                  <a:tcPr marL="36000" marR="36000" marT="36000" marB="36000" anchor="ctr"/>
                </a:tc>
                <a:tc hMerge="1">
                  <a:txBody>
                    <a:bodyPr/>
                    <a:lstStyle/>
                    <a:p>
                      <a:pPr algn="l"/>
                      <a:endParaRPr lang="en-CA" sz="14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148</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9671733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Co-op Streaming</a:t>
            </a:r>
            <a:endParaRPr lang="en-CA"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323525786"/>
              </p:ext>
            </p:extLst>
          </p:nvPr>
        </p:nvGraphicFramePr>
        <p:xfrm>
          <a:off x="318986" y="1079400"/>
          <a:ext cx="8520214" cy="978000"/>
        </p:xfrm>
        <a:graphic>
          <a:graphicData uri="http://schemas.openxmlformats.org/drawingml/2006/table">
            <a:tbl>
              <a:tblPr firstRow="1">
                <a:tableStyleId>{5C22544A-7EE6-4342-B048-85BDC9FD1C3A}</a:tableStyleId>
              </a:tblPr>
              <a:tblGrid>
                <a:gridCol w="1052614">
                  <a:extLst>
                    <a:ext uri="{9D8B030D-6E8A-4147-A177-3AD203B41FA5}">
                      <a16:colId xmlns:a16="http://schemas.microsoft.com/office/drawing/2014/main" xmlns="" val="20000"/>
                    </a:ext>
                  </a:extLst>
                </a:gridCol>
                <a:gridCol w="533400">
                  <a:extLst>
                    <a:ext uri="{9D8B030D-6E8A-4147-A177-3AD203B41FA5}">
                      <a16:colId xmlns:a16="http://schemas.microsoft.com/office/drawing/2014/main" xmlns="" val="20001"/>
                    </a:ext>
                  </a:extLst>
                </a:gridCol>
                <a:gridCol w="533400">
                  <a:extLst>
                    <a:ext uri="{9D8B030D-6E8A-4147-A177-3AD203B41FA5}">
                      <a16:colId xmlns:a16="http://schemas.microsoft.com/office/drawing/2014/main" xmlns="" val="20002"/>
                    </a:ext>
                  </a:extLst>
                </a:gridCol>
                <a:gridCol w="533400">
                  <a:extLst>
                    <a:ext uri="{9D8B030D-6E8A-4147-A177-3AD203B41FA5}">
                      <a16:colId xmlns:a16="http://schemas.microsoft.com/office/drawing/2014/main" xmlns="" val="20003"/>
                    </a:ext>
                  </a:extLst>
                </a:gridCol>
                <a:gridCol w="533400">
                  <a:extLst>
                    <a:ext uri="{9D8B030D-6E8A-4147-A177-3AD203B41FA5}">
                      <a16:colId xmlns:a16="http://schemas.microsoft.com/office/drawing/2014/main" xmlns="" val="20004"/>
                    </a:ext>
                  </a:extLst>
                </a:gridCol>
                <a:gridCol w="533400">
                  <a:extLst>
                    <a:ext uri="{9D8B030D-6E8A-4147-A177-3AD203B41FA5}">
                      <a16:colId xmlns:a16="http://schemas.microsoft.com/office/drawing/2014/main" xmlns="" val="20005"/>
                    </a:ext>
                  </a:extLst>
                </a:gridCol>
                <a:gridCol w="533400">
                  <a:extLst>
                    <a:ext uri="{9D8B030D-6E8A-4147-A177-3AD203B41FA5}">
                      <a16:colId xmlns:a16="http://schemas.microsoft.com/office/drawing/2014/main" xmlns="" val="20006"/>
                    </a:ext>
                  </a:extLst>
                </a:gridCol>
                <a:gridCol w="533400">
                  <a:extLst>
                    <a:ext uri="{9D8B030D-6E8A-4147-A177-3AD203B41FA5}">
                      <a16:colId xmlns:a16="http://schemas.microsoft.com/office/drawing/2014/main" xmlns="" val="20007"/>
                    </a:ext>
                  </a:extLst>
                </a:gridCol>
                <a:gridCol w="533400">
                  <a:extLst>
                    <a:ext uri="{9D8B030D-6E8A-4147-A177-3AD203B41FA5}">
                      <a16:colId xmlns:a16="http://schemas.microsoft.com/office/drawing/2014/main" xmlns="" val="20008"/>
                    </a:ext>
                  </a:extLst>
                </a:gridCol>
                <a:gridCol w="533400">
                  <a:extLst>
                    <a:ext uri="{9D8B030D-6E8A-4147-A177-3AD203B41FA5}">
                      <a16:colId xmlns:a16="http://schemas.microsoft.com/office/drawing/2014/main" xmlns="" val="20009"/>
                    </a:ext>
                  </a:extLst>
                </a:gridCol>
                <a:gridCol w="533400">
                  <a:extLst>
                    <a:ext uri="{9D8B030D-6E8A-4147-A177-3AD203B41FA5}">
                      <a16:colId xmlns:a16="http://schemas.microsoft.com/office/drawing/2014/main" xmlns="" val="20010"/>
                    </a:ext>
                  </a:extLst>
                </a:gridCol>
                <a:gridCol w="533400">
                  <a:extLst>
                    <a:ext uri="{9D8B030D-6E8A-4147-A177-3AD203B41FA5}">
                      <a16:colId xmlns:a16="http://schemas.microsoft.com/office/drawing/2014/main" xmlns="" val="20011"/>
                    </a:ext>
                  </a:extLst>
                </a:gridCol>
                <a:gridCol w="533400">
                  <a:extLst>
                    <a:ext uri="{9D8B030D-6E8A-4147-A177-3AD203B41FA5}">
                      <a16:colId xmlns:a16="http://schemas.microsoft.com/office/drawing/2014/main" xmlns="" val="20012"/>
                    </a:ext>
                  </a:extLst>
                </a:gridCol>
                <a:gridCol w="533400">
                  <a:extLst>
                    <a:ext uri="{9D8B030D-6E8A-4147-A177-3AD203B41FA5}">
                      <a16:colId xmlns:a16="http://schemas.microsoft.com/office/drawing/2014/main" xmlns="" val="20013"/>
                    </a:ext>
                  </a:extLst>
                </a:gridCol>
                <a:gridCol w="533400">
                  <a:extLst>
                    <a:ext uri="{9D8B030D-6E8A-4147-A177-3AD203B41FA5}">
                      <a16:colId xmlns:a16="http://schemas.microsoft.com/office/drawing/2014/main" xmlns="" val="20014"/>
                    </a:ext>
                  </a:extLst>
                </a:gridCol>
              </a:tblGrid>
              <a:tr h="0">
                <a:tc>
                  <a:txBody>
                    <a:bodyPr/>
                    <a:lstStyle/>
                    <a:p>
                      <a:pPr algn="ctr"/>
                      <a:r>
                        <a:rPr lang="en-US" sz="1000" dirty="0"/>
                        <a:t>Term</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F17</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W18</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S18</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F18</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W19</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S19</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F19</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W20</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S20</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F20</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W21</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S21</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F21</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US" sz="1000" dirty="0"/>
                        <a:t>W22</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0">
                <a:tc>
                  <a:txBody>
                    <a:bodyPr/>
                    <a:lstStyle/>
                    <a:p>
                      <a:pPr algn="ctr"/>
                      <a:r>
                        <a:rPr lang="en-US" sz="1000" dirty="0"/>
                        <a:t>4S-Stream</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1A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1</a:t>
                      </a:r>
                    </a:p>
                    <a:p>
                      <a:pPr algn="ctr"/>
                      <a:r>
                        <a:rPr lang="en-US" sz="1000" dirty="0"/>
                        <a:t>PD 20</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1B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2</a:t>
                      </a:r>
                    </a:p>
                    <a:p>
                      <a:pPr algn="ctr"/>
                      <a:r>
                        <a:rPr lang="en-US" sz="1000" dirty="0"/>
                        <a:t>PD 21</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2A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3</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2B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4</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3A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5</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3B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4A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6</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4B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0">
                <a:tc>
                  <a:txBody>
                    <a:bodyPr/>
                    <a:lstStyle/>
                    <a:p>
                      <a:pPr algn="ctr"/>
                      <a:r>
                        <a:rPr lang="en-US" sz="1000" dirty="0"/>
                        <a:t>8-Stream</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1A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1B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a:t>
                      </a:r>
                      <a:r>
                        <a:rPr lang="en-US" sz="1000" baseline="0" dirty="0"/>
                        <a:t> 1</a:t>
                      </a:r>
                    </a:p>
                    <a:p>
                      <a:pPr algn="ctr"/>
                      <a:r>
                        <a:rPr lang="en-US" sz="1000" baseline="0" dirty="0"/>
                        <a:t>PD 20</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2A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2</a:t>
                      </a:r>
                    </a:p>
                    <a:p>
                      <a:pPr algn="ctr"/>
                      <a:r>
                        <a:rPr lang="en-US" sz="1000" dirty="0"/>
                        <a:t>PD 21</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2B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3</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3A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4</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3B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5</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4A</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Co-op 6</a:t>
                      </a:r>
                    </a:p>
                    <a:p>
                      <a:pPr algn="ctr"/>
                      <a:r>
                        <a:rPr lang="en-US" sz="1000" dirty="0"/>
                        <a:t>PDE</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000" dirty="0"/>
                        <a:t>4B</a:t>
                      </a:r>
                      <a:endParaRPr lang="en-CA" sz="1000" dirty="0"/>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149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
        <p:nvSpPr>
          <p:cNvPr id="10" name="TextBox 9"/>
          <p:cNvSpPr txBox="1"/>
          <p:nvPr/>
        </p:nvSpPr>
        <p:spPr>
          <a:xfrm>
            <a:off x="838200" y="2231648"/>
            <a:ext cx="7467600" cy="1538883"/>
          </a:xfrm>
          <a:prstGeom prst="rect">
            <a:avLst/>
          </a:prstGeom>
          <a:noFill/>
        </p:spPr>
        <p:txBody>
          <a:bodyPr wrap="square" rtlCol="0">
            <a:spAutoFit/>
          </a:bodyPr>
          <a:lstStyle/>
          <a:p>
            <a:pPr>
              <a:spcAft>
                <a:spcPts val="600"/>
              </a:spcAft>
            </a:pPr>
            <a:r>
              <a:rPr lang="en-US" b="1" dirty="0">
                <a:solidFill>
                  <a:schemeClr val="accent1">
                    <a:lumMod val="75000"/>
                  </a:schemeClr>
                </a:solidFill>
                <a:latin typeface="+mn-lt"/>
              </a:rPr>
              <a:t>PD 20 Engineering Workplace Skills I: Developing Reasoned Conclusions</a:t>
            </a:r>
          </a:p>
          <a:p>
            <a:pPr>
              <a:spcAft>
                <a:spcPts val="600"/>
              </a:spcAft>
            </a:pPr>
            <a:r>
              <a:rPr lang="en-US" b="1" dirty="0">
                <a:solidFill>
                  <a:schemeClr val="accent1">
                    <a:lumMod val="75000"/>
                  </a:schemeClr>
                </a:solidFill>
                <a:latin typeface="+mn-lt"/>
              </a:rPr>
              <a:t>PD 21 Engineering Workplace Skills II: Developing Effective Plans</a:t>
            </a:r>
          </a:p>
          <a:p>
            <a:pPr>
              <a:spcAft>
                <a:spcPts val="600"/>
              </a:spcAft>
            </a:pPr>
            <a:r>
              <a:rPr lang="en-US" b="1" dirty="0">
                <a:solidFill>
                  <a:schemeClr val="accent1">
                    <a:lumMod val="75000"/>
                  </a:schemeClr>
                </a:solidFill>
                <a:latin typeface="+mn-lt"/>
              </a:rPr>
              <a:t>PDE – Professional Development Elective (subject to constraints imposed by ECE Department)</a:t>
            </a:r>
          </a:p>
          <a:p>
            <a:pPr>
              <a:spcAft>
                <a:spcPts val="600"/>
              </a:spcAft>
            </a:pPr>
            <a:endParaRPr lang="en-US" b="1" dirty="0">
              <a:solidFill>
                <a:schemeClr val="accent1">
                  <a:lumMod val="75000"/>
                </a:schemeClr>
              </a:solidFill>
              <a:latin typeface="+mn-lt"/>
            </a:endParaRPr>
          </a:p>
          <a:p>
            <a:pPr>
              <a:spcAft>
                <a:spcPts val="600"/>
              </a:spcAft>
            </a:pPr>
            <a:r>
              <a:rPr lang="en-US" sz="1800" b="1" dirty="0">
                <a:latin typeface="+mn-lt"/>
              </a:rPr>
              <a:t>NOTE: ECE students may not take PD 22 due to overlap with ECE 290</a:t>
            </a:r>
            <a:endParaRPr lang="en-CA" sz="1800" b="1" dirty="0">
              <a:latin typeface="+mn-lt"/>
            </a:endParaRPr>
          </a:p>
        </p:txBody>
      </p:sp>
    </p:spTree>
    <p:extLst>
      <p:ext uri="{BB962C8B-B14F-4D97-AF65-F5344CB8AC3E}">
        <p14:creationId xmlns:p14="http://schemas.microsoft.com/office/powerpoint/2010/main" val="18731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dirty="0"/>
              <a:t>Lecture Schedule – After Midterm Week</a:t>
            </a:r>
          </a:p>
        </p:txBody>
      </p:sp>
      <p:sp>
        <p:nvSpPr>
          <p:cNvPr id="6" name="Slide Number Placeholder 5"/>
          <p:cNvSpPr>
            <a:spLocks noGrp="1"/>
          </p:cNvSpPr>
          <p:nvPr>
            <p:ph type="sldNum" sz="quarter" idx="11"/>
          </p:nvPr>
        </p:nvSpPr>
        <p:spPr/>
        <p:txBody>
          <a:bodyPr/>
          <a:lstStyle/>
          <a:p>
            <a:pPr>
              <a:defRPr/>
            </a:pPr>
            <a:fld id="{140FC23E-14FC-4DE4-AA20-1C420702021B}" type="slidenum">
              <a:rPr lang="en-US" smtClean="0"/>
              <a:pPr>
                <a:defRPr/>
              </a:pPr>
              <a:t>15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063750673"/>
              </p:ext>
            </p:extLst>
          </p:nvPr>
        </p:nvGraphicFramePr>
        <p:xfrm>
          <a:off x="381000" y="990600"/>
          <a:ext cx="8382000" cy="4775300"/>
        </p:xfrm>
        <a:graphic>
          <a:graphicData uri="http://schemas.openxmlformats.org/drawingml/2006/table">
            <a:tbl>
              <a:tblPr firstRow="1">
                <a:tableStyleId>{21E4AEA4-8DFA-4A89-87EB-49C32662AFE0}</a:tableStyleId>
              </a:tblPr>
              <a:tblGrid>
                <a:gridCol w="1131535">
                  <a:extLst>
                    <a:ext uri="{9D8B030D-6E8A-4147-A177-3AD203B41FA5}">
                      <a16:colId xmlns:a16="http://schemas.microsoft.com/office/drawing/2014/main" xmlns="" val="20000"/>
                    </a:ext>
                  </a:extLst>
                </a:gridCol>
                <a:gridCol w="3440465">
                  <a:extLst>
                    <a:ext uri="{9D8B030D-6E8A-4147-A177-3AD203B41FA5}">
                      <a16:colId xmlns:a16="http://schemas.microsoft.com/office/drawing/2014/main" xmlns="" val="20001"/>
                    </a:ext>
                  </a:extLst>
                </a:gridCol>
                <a:gridCol w="3810000">
                  <a:extLst>
                    <a:ext uri="{9D8B030D-6E8A-4147-A177-3AD203B41FA5}">
                      <a16:colId xmlns:a16="http://schemas.microsoft.com/office/drawing/2014/main" xmlns="" val="20002"/>
                    </a:ext>
                  </a:extLst>
                </a:gridCol>
              </a:tblGrid>
              <a:tr h="378560">
                <a:tc>
                  <a:txBody>
                    <a:bodyPr/>
                    <a:lstStyle/>
                    <a:p>
                      <a:pPr algn="ctr">
                        <a:spcBef>
                          <a:spcPts val="600"/>
                        </a:spcBef>
                        <a:spcAft>
                          <a:spcPts val="0"/>
                        </a:spcAft>
                      </a:pPr>
                      <a:r>
                        <a:rPr lang="en-US" sz="1200" b="1" dirty="0">
                          <a:effectLst/>
                          <a:latin typeface="Calibri"/>
                          <a:ea typeface="Times New Roman"/>
                          <a:cs typeface="Calibri"/>
                        </a:rPr>
                        <a:t>Week</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600"/>
                        </a:spcBef>
                        <a:spcAft>
                          <a:spcPts val="0"/>
                        </a:spcAft>
                      </a:pPr>
                      <a:r>
                        <a:rPr lang="en-US" sz="1200" b="1" dirty="0">
                          <a:effectLst/>
                          <a:latin typeface="Calibri"/>
                          <a:ea typeface="Times New Roman"/>
                          <a:cs typeface="Calibri"/>
                        </a:rPr>
                        <a:t>Tuesday Lecture</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Bef>
                          <a:spcPts val="600"/>
                        </a:spcBef>
                        <a:spcAft>
                          <a:spcPts val="0"/>
                        </a:spcAft>
                      </a:pPr>
                      <a:r>
                        <a:rPr lang="en-US" sz="1200" b="1" dirty="0">
                          <a:effectLst/>
                          <a:latin typeface="Calibri"/>
                          <a:ea typeface="Times New Roman"/>
                          <a:cs typeface="Calibri"/>
                        </a:rPr>
                        <a:t>Thursday Lecture</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541120">
                <a:tc>
                  <a:txBody>
                    <a:bodyPr/>
                    <a:lstStyle/>
                    <a:p>
                      <a:pPr algn="ctr">
                        <a:spcBef>
                          <a:spcPts val="600"/>
                        </a:spcBef>
                        <a:spcAft>
                          <a:spcPts val="0"/>
                        </a:spcAft>
                      </a:pPr>
                      <a:r>
                        <a:rPr lang="en-US" sz="1200" dirty="0">
                          <a:effectLst/>
                          <a:latin typeface="Calibri"/>
                          <a:ea typeface="Times New Roman"/>
                          <a:cs typeface="Calibri"/>
                        </a:rPr>
                        <a:t>October 23</a:t>
                      </a:r>
                      <a:r>
                        <a:rPr lang="en-US" sz="1200" baseline="30000" dirty="0">
                          <a:effectLst/>
                          <a:latin typeface="Calibri"/>
                          <a:ea typeface="Times New Roman"/>
                          <a:cs typeface="Calibri"/>
                        </a:rPr>
                        <a:t>rd</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Engineering Design</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24</a:t>
                      </a:r>
                      <a:r>
                        <a:rPr lang="en-US" sz="1200" baseline="30000" dirty="0">
                          <a:effectLst/>
                          <a:latin typeface="Calibri"/>
                          <a:ea typeface="Times New Roman"/>
                          <a:cs typeface="Calibri"/>
                        </a:rPr>
                        <a:t>th</a:t>
                      </a:r>
                      <a:r>
                        <a:rPr lang="en-US" sz="1200" dirty="0">
                          <a:effectLst/>
                          <a:latin typeface="Calibri"/>
                          <a:ea typeface="Times New Roman"/>
                          <a:cs typeface="Calibri"/>
                        </a:rPr>
                        <a:t> </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a:effectLst/>
                          <a:latin typeface="Calibri"/>
                          <a:ea typeface="Times New Roman"/>
                          <a:cs typeface="Calibri"/>
                        </a:rPr>
                        <a:t>Team Activity 2: Engineering Design I</a:t>
                      </a:r>
                      <a:endParaRPr lang="en-CA" sz="1200">
                        <a:effectLst/>
                        <a:latin typeface="Calibri"/>
                        <a:ea typeface="Times New Roman"/>
                        <a:cs typeface="Calibri"/>
                      </a:endParaRPr>
                    </a:p>
                    <a:p>
                      <a:pPr algn="ctr">
                        <a:spcBef>
                          <a:spcPts val="600"/>
                        </a:spcBef>
                        <a:spcAft>
                          <a:spcPts val="0"/>
                        </a:spcAft>
                      </a:pPr>
                      <a:r>
                        <a:rPr lang="en-US" sz="1200">
                          <a:effectLst/>
                          <a:latin typeface="Calibri"/>
                          <a:ea typeface="Times New Roman"/>
                          <a:cs typeface="Calibri"/>
                        </a:rPr>
                        <a:t>October 26</a:t>
                      </a:r>
                      <a:r>
                        <a:rPr lang="en-US" sz="1200" baseline="30000">
                          <a:effectLst/>
                          <a:latin typeface="Calibri"/>
                          <a:ea typeface="Times New Roman"/>
                          <a:cs typeface="Calibri"/>
                        </a:rPr>
                        <a:t>th</a:t>
                      </a:r>
                      <a:r>
                        <a:rPr lang="en-US" sz="1200">
                          <a:effectLst/>
                          <a:latin typeface="Calibri"/>
                          <a:ea typeface="Times New Roman"/>
                          <a:cs typeface="Calibri"/>
                        </a:rPr>
                        <a:t> </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541120">
                <a:tc>
                  <a:txBody>
                    <a:bodyPr/>
                    <a:lstStyle/>
                    <a:p>
                      <a:pPr algn="ctr">
                        <a:spcBef>
                          <a:spcPts val="600"/>
                        </a:spcBef>
                        <a:spcAft>
                          <a:spcPts val="0"/>
                        </a:spcAft>
                      </a:pPr>
                      <a:r>
                        <a:rPr lang="en-US" sz="1200">
                          <a:effectLst/>
                          <a:latin typeface="Calibri"/>
                          <a:ea typeface="Times New Roman"/>
                          <a:cs typeface="Calibri"/>
                        </a:rPr>
                        <a:t>October 30</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Engineering Data Analysis</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October 31</a:t>
                      </a:r>
                      <a:r>
                        <a:rPr lang="en-US" sz="1200" baseline="30000" dirty="0">
                          <a:effectLst/>
                          <a:latin typeface="Calibri"/>
                          <a:ea typeface="Times New Roman"/>
                          <a:cs typeface="Calibri"/>
                        </a:rPr>
                        <a:t>st</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Project Management</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2</a:t>
                      </a:r>
                      <a:r>
                        <a:rPr lang="en-US" sz="1200" baseline="30000" dirty="0">
                          <a:effectLst/>
                          <a:latin typeface="Calibri"/>
                          <a:ea typeface="Times New Roman"/>
                          <a:cs typeface="Calibri"/>
                        </a:rPr>
                        <a:t>nd</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541120">
                <a:tc>
                  <a:txBody>
                    <a:bodyPr/>
                    <a:lstStyle/>
                    <a:p>
                      <a:pPr algn="ctr">
                        <a:spcBef>
                          <a:spcPts val="600"/>
                        </a:spcBef>
                        <a:spcAft>
                          <a:spcPts val="0"/>
                        </a:spcAft>
                      </a:pPr>
                      <a:r>
                        <a:rPr lang="en-US" sz="1200">
                          <a:effectLst/>
                          <a:latin typeface="Calibri"/>
                          <a:ea typeface="Times New Roman"/>
                          <a:cs typeface="Calibri"/>
                        </a:rPr>
                        <a:t>November 6</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Sustainability</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7</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CFE Session 4: Co-op Continuous Placement</a:t>
                      </a:r>
                      <a:r>
                        <a:rPr lang="en-US" sz="1200" dirty="0">
                          <a:effectLst/>
                          <a:latin typeface="Calibri"/>
                          <a:ea typeface="Times New Roman"/>
                          <a:cs typeface="Calibri"/>
                        </a:rPr>
                        <a:t> </a:t>
                      </a:r>
                    </a:p>
                    <a:p>
                      <a:pPr algn="ctr">
                        <a:spcBef>
                          <a:spcPts val="600"/>
                        </a:spcBef>
                        <a:spcAft>
                          <a:spcPts val="0"/>
                        </a:spcAft>
                      </a:pPr>
                      <a:r>
                        <a:rPr lang="en-US" sz="1200" dirty="0">
                          <a:effectLst/>
                          <a:latin typeface="Calibri"/>
                          <a:ea typeface="Times New Roman"/>
                          <a:cs typeface="Calibri"/>
                        </a:rPr>
                        <a:t>November 9</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541120">
                <a:tc>
                  <a:txBody>
                    <a:bodyPr/>
                    <a:lstStyle/>
                    <a:p>
                      <a:pPr algn="ctr">
                        <a:spcBef>
                          <a:spcPts val="600"/>
                        </a:spcBef>
                        <a:spcAft>
                          <a:spcPts val="0"/>
                        </a:spcAft>
                      </a:pPr>
                      <a:r>
                        <a:rPr lang="en-US" sz="1200">
                          <a:effectLst/>
                          <a:latin typeface="Calibri"/>
                          <a:ea typeface="Times New Roman"/>
                          <a:cs typeface="Calibri"/>
                        </a:rPr>
                        <a:t>November 13</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Business and Entrepreneurship</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14</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err="1">
                          <a:effectLst/>
                          <a:latin typeface="Calibri"/>
                          <a:ea typeface="Times New Roman"/>
                          <a:cs typeface="Calibri"/>
                        </a:rPr>
                        <a:t>WatPD</a:t>
                      </a:r>
                      <a:r>
                        <a:rPr lang="en-US" sz="1200" b="1" dirty="0">
                          <a:effectLst/>
                          <a:latin typeface="Calibri"/>
                          <a:ea typeface="Times New Roman"/>
                          <a:cs typeface="Calibri"/>
                        </a:rPr>
                        <a:t> (</a:t>
                      </a:r>
                      <a:r>
                        <a:rPr lang="en-US" sz="1200" b="1" dirty="0">
                          <a:solidFill>
                            <a:schemeClr val="accent1">
                              <a:lumMod val="75000"/>
                            </a:schemeClr>
                          </a:solidFill>
                          <a:effectLst/>
                          <a:latin typeface="Calibri"/>
                          <a:ea typeface="Times New Roman"/>
                          <a:cs typeface="Calibri"/>
                        </a:rPr>
                        <a:t>LEC 001 </a:t>
                      </a:r>
                      <a:r>
                        <a:rPr lang="en-US" sz="1200" b="1" dirty="0">
                          <a:effectLst/>
                          <a:latin typeface="Calibri"/>
                          <a:ea typeface="Times New Roman"/>
                          <a:cs typeface="Calibri"/>
                        </a:rPr>
                        <a:t>and </a:t>
                      </a:r>
                      <a:r>
                        <a:rPr lang="en-US" sz="1200" b="1" dirty="0">
                          <a:solidFill>
                            <a:schemeClr val="accent1">
                              <a:lumMod val="75000"/>
                            </a:schemeClr>
                          </a:solidFill>
                          <a:effectLst/>
                          <a:latin typeface="Calibri"/>
                          <a:ea typeface="Times New Roman"/>
                          <a:cs typeface="Calibri"/>
                        </a:rPr>
                        <a:t>LEC 003</a:t>
                      </a:r>
                      <a:r>
                        <a:rPr lang="en-US" sz="1200" b="1" dirty="0">
                          <a:effectLst/>
                          <a:latin typeface="Calibri"/>
                          <a:ea typeface="Times New Roman"/>
                          <a:cs typeface="Calibri"/>
                        </a:rPr>
                        <a:t>)</a:t>
                      </a:r>
                      <a:endParaRPr lang="en-CA" sz="1200" dirty="0">
                        <a:effectLst/>
                        <a:latin typeface="Calibri"/>
                        <a:ea typeface="Times New Roman"/>
                        <a:cs typeface="Calibri"/>
                      </a:endParaRPr>
                    </a:p>
                    <a:p>
                      <a:pPr algn="ctr">
                        <a:spcBef>
                          <a:spcPts val="600"/>
                        </a:spcBef>
                        <a:spcAft>
                          <a:spcPts val="0"/>
                        </a:spcAft>
                      </a:pPr>
                      <a:r>
                        <a:rPr lang="en-US" sz="1200" b="1" dirty="0">
                          <a:effectLst/>
                          <a:latin typeface="Calibri"/>
                          <a:ea typeface="Times New Roman"/>
                          <a:cs typeface="Calibri"/>
                        </a:rPr>
                        <a:t>CFE Session 5: Workplace Harassment and Your Rights (</a:t>
                      </a:r>
                      <a:r>
                        <a:rPr lang="en-US" sz="1200" b="1" dirty="0">
                          <a:solidFill>
                            <a:schemeClr val="accent1">
                              <a:lumMod val="75000"/>
                            </a:schemeClr>
                          </a:solidFill>
                          <a:effectLst/>
                          <a:latin typeface="Calibri"/>
                          <a:ea typeface="Times New Roman"/>
                          <a:cs typeface="Calibri"/>
                        </a:rPr>
                        <a:t>LEC 002</a:t>
                      </a:r>
                      <a:r>
                        <a:rPr lang="en-US" sz="1200" b="1" dirty="0">
                          <a:effectLst/>
                          <a:latin typeface="Calibri"/>
                          <a:ea typeface="Times New Roman"/>
                          <a:cs typeface="Calibri"/>
                        </a:rPr>
                        <a:t>)</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16</a:t>
                      </a:r>
                      <a:r>
                        <a:rPr lang="en-US" sz="1200" baseline="30000" dirty="0">
                          <a:effectLst/>
                          <a:latin typeface="Calibri"/>
                          <a:ea typeface="Times New Roman"/>
                          <a:cs typeface="Calibri"/>
                        </a:rPr>
                        <a:t>th</a:t>
                      </a:r>
                      <a:r>
                        <a:rPr lang="en-US" sz="1200" dirty="0">
                          <a:effectLst/>
                          <a:latin typeface="Calibri"/>
                          <a:ea typeface="Times New Roman"/>
                          <a:cs typeface="Calibri"/>
                        </a:rPr>
                        <a:t> </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541120">
                <a:tc>
                  <a:txBody>
                    <a:bodyPr/>
                    <a:lstStyle/>
                    <a:p>
                      <a:pPr algn="ctr">
                        <a:spcBef>
                          <a:spcPts val="600"/>
                        </a:spcBef>
                        <a:spcAft>
                          <a:spcPts val="0"/>
                        </a:spcAft>
                      </a:pPr>
                      <a:r>
                        <a:rPr lang="en-US" sz="1200">
                          <a:effectLst/>
                          <a:latin typeface="Calibri"/>
                          <a:ea typeface="Times New Roman"/>
                          <a:cs typeface="Calibri"/>
                        </a:rPr>
                        <a:t>November 20</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Intellectual Property</a:t>
                      </a:r>
                      <a:r>
                        <a:rPr lang="en-US" sz="1200" dirty="0">
                          <a:effectLst/>
                          <a:latin typeface="Calibri"/>
                          <a:ea typeface="Times New Roman"/>
                          <a:cs typeface="Calibri"/>
                        </a:rPr>
                        <a:t> </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21</a:t>
                      </a:r>
                      <a:r>
                        <a:rPr lang="en-US" sz="1200" baseline="30000" dirty="0">
                          <a:effectLst/>
                          <a:latin typeface="Calibri"/>
                          <a:ea typeface="Times New Roman"/>
                          <a:cs typeface="Calibri"/>
                        </a:rPr>
                        <a:t>st</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CFE Session 5: Workplace Harassment and Your Rights (</a:t>
                      </a:r>
                      <a:r>
                        <a:rPr lang="en-US" sz="1200" b="1" dirty="0">
                          <a:solidFill>
                            <a:schemeClr val="accent1">
                              <a:lumMod val="75000"/>
                            </a:schemeClr>
                          </a:solidFill>
                          <a:effectLst/>
                          <a:latin typeface="Calibri"/>
                          <a:ea typeface="Times New Roman"/>
                          <a:cs typeface="Calibri"/>
                        </a:rPr>
                        <a:t>LEC 001 </a:t>
                      </a:r>
                      <a:r>
                        <a:rPr lang="en-US" sz="1200" b="1" dirty="0">
                          <a:effectLst/>
                          <a:latin typeface="Calibri"/>
                          <a:ea typeface="Times New Roman"/>
                          <a:cs typeface="Calibri"/>
                        </a:rPr>
                        <a:t>and </a:t>
                      </a:r>
                      <a:r>
                        <a:rPr lang="en-US" sz="1200" b="1" dirty="0">
                          <a:solidFill>
                            <a:schemeClr val="accent1">
                              <a:lumMod val="75000"/>
                            </a:schemeClr>
                          </a:solidFill>
                          <a:effectLst/>
                          <a:latin typeface="Calibri"/>
                          <a:ea typeface="Times New Roman"/>
                          <a:cs typeface="Calibri"/>
                        </a:rPr>
                        <a:t>LEC 003</a:t>
                      </a:r>
                      <a:r>
                        <a:rPr lang="en-US" sz="1200" b="1" dirty="0">
                          <a:effectLst/>
                          <a:latin typeface="Calibri"/>
                          <a:ea typeface="Times New Roman"/>
                          <a:cs typeface="Calibri"/>
                        </a:rPr>
                        <a:t>)</a:t>
                      </a:r>
                      <a:endParaRPr lang="en-CA" sz="1200" dirty="0">
                        <a:effectLst/>
                        <a:latin typeface="Calibri"/>
                        <a:ea typeface="Times New Roman"/>
                        <a:cs typeface="Calibri"/>
                      </a:endParaRPr>
                    </a:p>
                    <a:p>
                      <a:pPr algn="ctr">
                        <a:spcBef>
                          <a:spcPts val="600"/>
                        </a:spcBef>
                        <a:spcAft>
                          <a:spcPts val="0"/>
                        </a:spcAft>
                      </a:pPr>
                      <a:r>
                        <a:rPr lang="en-US" sz="1200" b="1" dirty="0" err="1">
                          <a:effectLst/>
                          <a:latin typeface="Calibri"/>
                          <a:ea typeface="Times New Roman"/>
                          <a:cs typeface="Calibri"/>
                        </a:rPr>
                        <a:t>WatPD</a:t>
                      </a:r>
                      <a:r>
                        <a:rPr lang="en-US" sz="1200" b="1" dirty="0">
                          <a:effectLst/>
                          <a:latin typeface="Calibri"/>
                          <a:ea typeface="Times New Roman"/>
                          <a:cs typeface="Calibri"/>
                        </a:rPr>
                        <a:t> (</a:t>
                      </a:r>
                      <a:r>
                        <a:rPr lang="en-US" sz="1200" b="1" dirty="0">
                          <a:solidFill>
                            <a:schemeClr val="accent1">
                              <a:lumMod val="75000"/>
                            </a:schemeClr>
                          </a:solidFill>
                          <a:effectLst/>
                          <a:latin typeface="Calibri"/>
                          <a:ea typeface="Times New Roman"/>
                          <a:cs typeface="Calibri"/>
                        </a:rPr>
                        <a:t>LEC 002</a:t>
                      </a:r>
                      <a:r>
                        <a:rPr lang="en-US" sz="1200" b="1" dirty="0">
                          <a:effectLst/>
                          <a:latin typeface="Calibri"/>
                          <a:ea typeface="Times New Roman"/>
                          <a:cs typeface="Calibri"/>
                        </a:rPr>
                        <a:t>)</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23</a:t>
                      </a:r>
                      <a:r>
                        <a:rPr lang="en-US" sz="1200" baseline="30000" dirty="0">
                          <a:effectLst/>
                          <a:latin typeface="Calibri"/>
                          <a:ea typeface="Times New Roman"/>
                          <a:cs typeface="Calibri"/>
                        </a:rPr>
                        <a:t>rd</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541120">
                <a:tc>
                  <a:txBody>
                    <a:bodyPr/>
                    <a:lstStyle/>
                    <a:p>
                      <a:pPr algn="ctr">
                        <a:spcBef>
                          <a:spcPts val="600"/>
                        </a:spcBef>
                        <a:spcAft>
                          <a:spcPts val="0"/>
                        </a:spcAft>
                      </a:pPr>
                      <a:r>
                        <a:rPr lang="en-US" sz="1200">
                          <a:effectLst/>
                          <a:latin typeface="Calibri"/>
                          <a:ea typeface="Times New Roman"/>
                          <a:cs typeface="Calibri"/>
                        </a:rPr>
                        <a:t>November 27</a:t>
                      </a:r>
                      <a:r>
                        <a:rPr lang="en-US" sz="1200" baseline="30000">
                          <a:effectLst/>
                          <a:latin typeface="Calibri"/>
                          <a:ea typeface="Times New Roman"/>
                          <a:cs typeface="Calibri"/>
                        </a:rPr>
                        <a:t>th</a:t>
                      </a:r>
                      <a:endParaRPr lang="en-CA" sz="120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Engineering Societies and Networking</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28</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1200" b="1" dirty="0">
                          <a:effectLst/>
                          <a:latin typeface="Calibri"/>
                          <a:ea typeface="Times New Roman"/>
                          <a:cs typeface="Calibri"/>
                        </a:rPr>
                        <a:t>Team Activity 3: Engineering Design II</a:t>
                      </a:r>
                      <a:endParaRPr lang="en-CA" sz="1200" dirty="0">
                        <a:effectLst/>
                        <a:latin typeface="Calibri"/>
                        <a:ea typeface="Times New Roman"/>
                        <a:cs typeface="Calibri"/>
                      </a:endParaRPr>
                    </a:p>
                    <a:p>
                      <a:pPr algn="ctr">
                        <a:spcBef>
                          <a:spcPts val="600"/>
                        </a:spcBef>
                        <a:spcAft>
                          <a:spcPts val="0"/>
                        </a:spcAft>
                      </a:pPr>
                      <a:r>
                        <a:rPr lang="en-US" sz="1200" dirty="0">
                          <a:effectLst/>
                          <a:latin typeface="Calibri"/>
                          <a:ea typeface="Times New Roman"/>
                          <a:cs typeface="Calibri"/>
                        </a:rPr>
                        <a:t>November 30</a:t>
                      </a:r>
                      <a:r>
                        <a:rPr lang="en-US" sz="1200" baseline="30000" dirty="0">
                          <a:effectLst/>
                          <a:latin typeface="Calibri"/>
                          <a:ea typeface="Times New Roman"/>
                          <a:cs typeface="Calibri"/>
                        </a:rPr>
                        <a:t>th</a:t>
                      </a:r>
                      <a:endParaRPr lang="en-CA" sz="1200" dirty="0">
                        <a:effectLst/>
                        <a:latin typeface="Calibri"/>
                        <a:ea typeface="Times New Roman"/>
                        <a:cs typeface="Calibri"/>
                      </a:endParaRP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3" name="Date Placeholder 2"/>
          <p:cNvSpPr>
            <a:spLocks noGrp="1"/>
          </p:cNvSpPr>
          <p:nvPr>
            <p:ph type="dt" sz="half" idx="12"/>
          </p:nvPr>
        </p:nvSpPr>
        <p:spPr/>
        <p:txBody>
          <a:bodyPr/>
          <a:lstStyle/>
          <a:p>
            <a:pPr>
              <a:defRPr/>
            </a:pPr>
            <a:r>
              <a:rPr lang="en-US"/>
              <a:t>September 1, 2017</a:t>
            </a:r>
            <a:endParaRPr lang="en-CA"/>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6365852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and Minors</a:t>
            </a:r>
            <a:endParaRPr lang="en-CA" dirty="0"/>
          </a:p>
        </p:txBody>
      </p:sp>
      <p:sp>
        <p:nvSpPr>
          <p:cNvPr id="3" name="Content Placeholder 2"/>
          <p:cNvSpPr>
            <a:spLocks noGrp="1"/>
          </p:cNvSpPr>
          <p:nvPr>
            <p:ph idx="1"/>
          </p:nvPr>
        </p:nvSpPr>
        <p:spPr/>
        <p:txBody>
          <a:bodyPr/>
          <a:lstStyle/>
          <a:p>
            <a:r>
              <a:rPr lang="en-US" dirty="0"/>
              <a:t>Options and minors allow you to customize your degree to provide you with the knowledge and skills you desire</a:t>
            </a:r>
          </a:p>
          <a:p>
            <a:r>
              <a:rPr lang="en-US" dirty="0"/>
              <a:t>Both options and minors require a student to take additional courses</a:t>
            </a:r>
          </a:p>
          <a:p>
            <a:pPr lvl="1"/>
            <a:r>
              <a:rPr lang="en-US" dirty="0"/>
              <a:t>An option generally requires fewer additional courses than a minor</a:t>
            </a:r>
          </a:p>
          <a:p>
            <a:pPr lvl="1"/>
            <a:r>
              <a:rPr lang="en-US" dirty="0"/>
              <a:t>Options can often be completed by carefully selecting elective courses and by taking a few additional courses while on a work-term or academic term</a:t>
            </a:r>
          </a:p>
          <a:p>
            <a:pPr lvl="1"/>
            <a:r>
              <a:rPr lang="en-US" dirty="0"/>
              <a:t>Minors usually require 1 or 2 additional academic terms to complete</a:t>
            </a:r>
          </a:p>
          <a:p>
            <a:r>
              <a:rPr lang="en-US" dirty="0"/>
              <a:t>Scheduling issues make options and minors difficult to accommodate:</a:t>
            </a:r>
          </a:p>
          <a:p>
            <a:pPr lvl="1"/>
            <a:r>
              <a:rPr lang="en-US" dirty="0"/>
              <a:t>Some options and minors are easier to complete than others</a:t>
            </a:r>
          </a:p>
          <a:p>
            <a:r>
              <a:rPr lang="en-US" dirty="0"/>
              <a:t>Information on minors can be found in the undergraduate course calendar for the department offering the minor</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150</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24155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Faculty Options</a:t>
            </a:r>
            <a:endParaRPr lang="en-CA"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63508269"/>
              </p:ext>
            </p:extLst>
          </p:nvPr>
        </p:nvGraphicFramePr>
        <p:xfrm>
          <a:off x="1600200" y="1095120"/>
          <a:ext cx="5999463" cy="4293480"/>
        </p:xfrm>
        <a:graphic>
          <a:graphicData uri="http://schemas.openxmlformats.org/drawingml/2006/table">
            <a:tbl>
              <a:tblPr firstRow="1">
                <a:tableStyleId>{5C22544A-7EE6-4342-B048-85BDC9FD1C3A}</a:tableStyleId>
              </a:tblPr>
              <a:tblGrid>
                <a:gridCol w="3437183">
                  <a:extLst>
                    <a:ext uri="{9D8B030D-6E8A-4147-A177-3AD203B41FA5}">
                      <a16:colId xmlns:a16="http://schemas.microsoft.com/office/drawing/2014/main" xmlns="" val="20000"/>
                    </a:ext>
                  </a:extLst>
                </a:gridCol>
                <a:gridCol w="2562280">
                  <a:extLst>
                    <a:ext uri="{9D8B030D-6E8A-4147-A177-3AD203B41FA5}">
                      <a16:colId xmlns:a16="http://schemas.microsoft.com/office/drawing/2014/main" xmlns="" val="20001"/>
                    </a:ext>
                  </a:extLst>
                </a:gridCol>
              </a:tblGrid>
              <a:tr h="228600">
                <a:tc>
                  <a:txBody>
                    <a:bodyPr/>
                    <a:lstStyle/>
                    <a:p>
                      <a:r>
                        <a:rPr lang="en-US" sz="1400" dirty="0"/>
                        <a:t>Option</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r>
                        <a:rPr lang="en-US" sz="1400" dirty="0"/>
                        <a:t>Restrictions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187080">
                <a:tc>
                  <a:txBody>
                    <a:bodyPr/>
                    <a:lstStyle/>
                    <a:p>
                      <a:r>
                        <a:rPr lang="en-US" sz="1400" dirty="0"/>
                        <a:t>Biomechanics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145560">
                <a:tc>
                  <a:txBody>
                    <a:bodyPr/>
                    <a:lstStyle/>
                    <a:p>
                      <a:r>
                        <a:rPr lang="en-US" sz="1400" dirty="0"/>
                        <a:t>Computer Engineering</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400" dirty="0"/>
                        <a:t>Only SYDE</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104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Entrepreneurship</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214920">
                <a:tc>
                  <a:txBody>
                    <a:bodyPr/>
                    <a:lstStyle/>
                    <a:p>
                      <a:r>
                        <a:rPr lang="en-US" sz="1400" dirty="0"/>
                        <a:t>Environmental Engineering</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400" dirty="0"/>
                        <a:t>All</a:t>
                      </a:r>
                      <a:r>
                        <a:rPr lang="en-US" sz="1400" baseline="0" dirty="0"/>
                        <a:t> programs except </a:t>
                      </a:r>
                      <a:r>
                        <a:rPr lang="en-US" sz="1400" dirty="0"/>
                        <a:t>ENVE </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173400">
                <a:tc>
                  <a:txBody>
                    <a:bodyPr/>
                    <a:lstStyle/>
                    <a:p>
                      <a:r>
                        <a:rPr lang="en-US" sz="1400" dirty="0"/>
                        <a:t>International</a:t>
                      </a:r>
                      <a:r>
                        <a:rPr lang="en-US" sz="1400" baseline="0" dirty="0"/>
                        <a:t> Studies in Engineering</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208080">
                <a:tc>
                  <a:txBody>
                    <a:bodyPr/>
                    <a:lstStyle/>
                    <a:p>
                      <a:r>
                        <a:rPr lang="en-US" sz="1400" dirty="0"/>
                        <a:t>Life Sciences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166560">
                <a:tc>
                  <a:txBody>
                    <a:bodyPr/>
                    <a:lstStyle/>
                    <a:p>
                      <a:r>
                        <a:rPr lang="en-US" sz="1400" dirty="0"/>
                        <a:t>Management Sciences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r h="125040">
                <a:tc>
                  <a:txBody>
                    <a:bodyPr/>
                    <a:lstStyle/>
                    <a:p>
                      <a:r>
                        <a:rPr lang="en-US" sz="1400" dirty="0"/>
                        <a:t>Mathematics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8"/>
                  </a:ext>
                </a:extLst>
              </a:tr>
              <a:tr h="159720">
                <a:tc>
                  <a:txBody>
                    <a:bodyPr/>
                    <a:lstStyle/>
                    <a:p>
                      <a:r>
                        <a:rPr lang="en-US" sz="1400" dirty="0"/>
                        <a:t>Mechatronics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9"/>
                  </a:ext>
                </a:extLst>
              </a:tr>
              <a:tr h="194400">
                <a:tc>
                  <a:txBody>
                    <a:bodyPr/>
                    <a:lstStyle/>
                    <a:p>
                      <a:r>
                        <a:rPr lang="en-US" sz="1400" dirty="0"/>
                        <a:t>Physical Sciences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0"/>
                  </a:ext>
                </a:extLst>
              </a:tr>
              <a:tr h="152880">
                <a:tc>
                  <a:txBody>
                    <a:bodyPr/>
                    <a:lstStyle/>
                    <a:p>
                      <a:r>
                        <a:rPr lang="en-US" sz="1400" dirty="0"/>
                        <a:t>Society, Technology</a:t>
                      </a:r>
                      <a:r>
                        <a:rPr lang="en-US" sz="1400" baseline="0" dirty="0"/>
                        <a:t> and Values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1"/>
                  </a:ext>
                </a:extLst>
              </a:tr>
              <a:tr h="152880">
                <a:tc>
                  <a:txBody>
                    <a:bodyPr/>
                    <a:lstStyle/>
                    <a:p>
                      <a:r>
                        <a:rPr lang="en-US" sz="1400" dirty="0"/>
                        <a:t>Software Engineering</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2"/>
                  </a:ext>
                </a:extLst>
              </a:tr>
              <a:tr h="263760">
                <a:tc>
                  <a:txBody>
                    <a:bodyPr/>
                    <a:lstStyle/>
                    <a:p>
                      <a:r>
                        <a:rPr lang="en-US" sz="1400" dirty="0"/>
                        <a:t>Statistics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3"/>
                  </a:ext>
                </a:extLst>
              </a:tr>
              <a:tr h="298440">
                <a:tc>
                  <a:txBody>
                    <a:bodyPr/>
                    <a:lstStyle/>
                    <a:p>
                      <a:r>
                        <a:rPr lang="en-US" sz="1400" dirty="0"/>
                        <a:t>Water Resources</a:t>
                      </a:r>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CA" sz="14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4"/>
                  </a:ext>
                </a:extLst>
              </a:tr>
            </a:tbl>
          </a:graphicData>
        </a:graphic>
      </p:graphicFrame>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726401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Capstone Design Projects</a:t>
            </a:r>
            <a:endParaRPr lang="en-CA" dirty="0"/>
          </a:p>
        </p:txBody>
      </p:sp>
      <p:sp>
        <p:nvSpPr>
          <p:cNvPr id="3" name="Content Placeholder 2"/>
          <p:cNvSpPr>
            <a:spLocks noGrp="1"/>
          </p:cNvSpPr>
          <p:nvPr>
            <p:ph idx="1"/>
          </p:nvPr>
        </p:nvSpPr>
        <p:spPr/>
        <p:txBody>
          <a:bodyPr/>
          <a:lstStyle/>
          <a:p>
            <a:r>
              <a:rPr lang="en-US" dirty="0"/>
              <a:t>In your fourth year of studies, you will complete a capstone design project as part of a two course sequence:</a:t>
            </a:r>
          </a:p>
          <a:p>
            <a:pPr lvl="1"/>
            <a:r>
              <a:rPr lang="en-US" dirty="0"/>
              <a:t>The standard course sequence for ECE students is ECE 498A and ECE 498B</a:t>
            </a:r>
          </a:p>
          <a:p>
            <a:pPr lvl="1"/>
            <a:r>
              <a:rPr lang="en-US" dirty="0"/>
              <a:t>An interdisciplinary course sequence consisting of GENE 403 and GENE 404 exists for students wishing to work with students from other engineering disciplines</a:t>
            </a:r>
          </a:p>
          <a:p>
            <a:r>
              <a:rPr lang="en-US" dirty="0"/>
              <a:t>Your capstone design project provides you with an opportunity to solve an engineering design problem of your choosing:</a:t>
            </a:r>
          </a:p>
          <a:p>
            <a:pPr lvl="1"/>
            <a:r>
              <a:rPr lang="en-US" dirty="0"/>
              <a:t>In your first course, you identify the engineering design problem and work on a first prototype of a solution to the design problem</a:t>
            </a:r>
          </a:p>
          <a:p>
            <a:pPr lvl="1"/>
            <a:r>
              <a:rPr lang="en-US" dirty="0"/>
              <a:t>In your second course, you refine your first prototype of a solution and present the revised solution at a design symposium</a:t>
            </a:r>
          </a:p>
          <a:p>
            <a:pPr lvl="1"/>
            <a:r>
              <a:rPr lang="en-US" dirty="0"/>
              <a:t>The capstone design project provides great opportunities for entrepreneurship</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152</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2568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Curriculum Opportunities</a:t>
            </a:r>
            <a:endParaRPr lang="en-CA" dirty="0"/>
          </a:p>
        </p:txBody>
      </p:sp>
      <p:sp>
        <p:nvSpPr>
          <p:cNvPr id="3" name="Content Placeholder 2"/>
          <p:cNvSpPr>
            <a:spLocks noGrp="1"/>
          </p:cNvSpPr>
          <p:nvPr>
            <p:ph idx="1"/>
          </p:nvPr>
        </p:nvSpPr>
        <p:spPr/>
        <p:txBody>
          <a:bodyPr/>
          <a:lstStyle/>
          <a:p>
            <a:r>
              <a:rPr lang="en-US" dirty="0"/>
              <a:t>Other curriculum opportunities exist including:</a:t>
            </a:r>
          </a:p>
          <a:p>
            <a:pPr lvl="1"/>
            <a:r>
              <a:rPr lang="en-US" dirty="0"/>
              <a:t>Combined bachelors / masters programs</a:t>
            </a:r>
            <a:endParaRPr lang="en-CA" dirty="0"/>
          </a:p>
          <a:p>
            <a:pPr lvl="1"/>
            <a:r>
              <a:rPr lang="en-US" dirty="0"/>
              <a:t>Exchange programs </a:t>
            </a:r>
            <a:r>
              <a:rPr lang="en-US" b="1" dirty="0">
                <a:solidFill>
                  <a:schemeClr val="accent1">
                    <a:lumMod val="75000"/>
                  </a:schemeClr>
                </a:solidFill>
              </a:rPr>
              <a:t>(popular in 3</a:t>
            </a:r>
            <a:r>
              <a:rPr lang="en-US" b="1" baseline="30000" dirty="0">
                <a:solidFill>
                  <a:schemeClr val="accent1">
                    <a:lumMod val="75000"/>
                  </a:schemeClr>
                </a:solidFill>
              </a:rPr>
              <a:t>rd</a:t>
            </a:r>
            <a:r>
              <a:rPr lang="en-US" b="1" dirty="0">
                <a:solidFill>
                  <a:schemeClr val="accent1">
                    <a:lumMod val="75000"/>
                  </a:schemeClr>
                </a:solidFill>
              </a:rPr>
              <a:t> year of studies)</a:t>
            </a:r>
          </a:p>
          <a:p>
            <a:pPr lvl="1"/>
            <a:r>
              <a:rPr lang="en-US" dirty="0"/>
              <a:t>Double degree programs </a:t>
            </a:r>
            <a:r>
              <a:rPr lang="en-US" b="1" dirty="0">
                <a:solidFill>
                  <a:schemeClr val="accent1">
                    <a:lumMod val="75000"/>
                  </a:schemeClr>
                </a:solidFill>
              </a:rPr>
              <a:t>(extremely rare)</a:t>
            </a:r>
          </a:p>
          <a:p>
            <a:r>
              <a:rPr lang="en-US" dirty="0"/>
              <a:t>If you wish to customize your degree further, ask an academic advisor:</a:t>
            </a:r>
          </a:p>
          <a:p>
            <a:pPr lvl="1"/>
            <a:r>
              <a:rPr lang="en-US" dirty="0"/>
              <a:t>Academic advisors have the ability to add new courses to eligibility lists, to assess the equivalence of courses, and to enroll students in courses</a:t>
            </a:r>
          </a:p>
          <a:p>
            <a:pPr lvl="1"/>
            <a:r>
              <a:rPr lang="en-US" dirty="0"/>
              <a:t>You can even take a graduate courses for credit if the course fits into your schedule</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153</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73342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16: Project Management and Scheduling</a:t>
            </a:r>
            <a:r>
              <a:rPr lang="en-CA" b="1" dirty="0">
                <a:solidFill>
                  <a:schemeClr val="accent1">
                    <a:lumMod val="75000"/>
                  </a:schemeClr>
                </a:solidFill>
              </a:rPr>
              <a:t> (p. 249 – p. 260)</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5596423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a:t>
            </a:r>
            <a:endParaRPr lang="en-CA" dirty="0"/>
          </a:p>
        </p:txBody>
      </p:sp>
      <p:sp>
        <p:nvSpPr>
          <p:cNvPr id="3" name="Subtitle 2"/>
          <p:cNvSpPr>
            <a:spLocks noGrp="1"/>
          </p:cNvSpPr>
          <p:nvPr>
            <p:ph type="subTitle" idx="1"/>
          </p:nvPr>
        </p:nvSpPr>
        <p:spPr/>
        <p:txBody>
          <a:bodyPr/>
          <a:lstStyle/>
          <a:p>
            <a:r>
              <a:rPr lang="en-US" dirty="0"/>
              <a:t>Engineering Design</a:t>
            </a:r>
            <a:endParaRPr lang="en-CA" dirty="0"/>
          </a:p>
        </p:txBody>
      </p:sp>
    </p:spTree>
    <p:extLst>
      <p:ext uri="{BB962C8B-B14F-4D97-AF65-F5344CB8AC3E}">
        <p14:creationId xmlns:p14="http://schemas.microsoft.com/office/powerpoint/2010/main" val="1437000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endParaRPr lang="en-CA" dirty="0"/>
          </a:p>
        </p:txBody>
      </p:sp>
      <p:sp>
        <p:nvSpPr>
          <p:cNvPr id="3" name="Content Placeholder 2"/>
          <p:cNvSpPr>
            <a:spLocks noGrp="1"/>
          </p:cNvSpPr>
          <p:nvPr>
            <p:ph idx="1"/>
          </p:nvPr>
        </p:nvSpPr>
        <p:spPr/>
        <p:txBody>
          <a:bodyPr/>
          <a:lstStyle/>
          <a:p>
            <a:r>
              <a:rPr lang="en-CA" dirty="0"/>
              <a:t>This lecture examines the following topics:</a:t>
            </a:r>
          </a:p>
          <a:p>
            <a:pPr lvl="1"/>
            <a:r>
              <a:rPr lang="en-CA" dirty="0"/>
              <a:t>Definition of engineering design</a:t>
            </a:r>
          </a:p>
          <a:p>
            <a:pPr lvl="1"/>
            <a:r>
              <a:rPr lang="en-CA" dirty="0"/>
              <a:t>Engineering design process</a:t>
            </a:r>
          </a:p>
          <a:p>
            <a:pPr lvl="1"/>
            <a:r>
              <a:rPr lang="en-US" dirty="0"/>
              <a:t>Engineering design models</a:t>
            </a:r>
            <a:endParaRPr lang="en-CA" dirty="0"/>
          </a:p>
          <a:p>
            <a:pPr lvl="1"/>
            <a:r>
              <a:rPr lang="en-CA" dirty="0"/>
              <a:t>Systematic decision-making</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156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0709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ChangeArrowheads="1"/>
          </p:cNvSpPr>
          <p:nvPr>
            <p:ph type="title"/>
          </p:nvPr>
        </p:nvSpPr>
        <p:spPr/>
        <p:txBody>
          <a:bodyPr/>
          <a:lstStyle/>
          <a:p>
            <a:pPr eaLnBrk="1" hangingPunct="1">
              <a:defRPr/>
            </a:pPr>
            <a:r>
              <a:rPr lang="en-CA" sz="2400"/>
              <a:t>Formal Definition of Engineering Design</a:t>
            </a:r>
          </a:p>
        </p:txBody>
      </p:sp>
      <p:sp>
        <p:nvSpPr>
          <p:cNvPr id="1390595" name="Rectangle 3"/>
          <p:cNvSpPr>
            <a:spLocks noGrp="1" noChangeArrowheads="1"/>
          </p:cNvSpPr>
          <p:nvPr>
            <p:ph type="body" idx="1"/>
          </p:nvPr>
        </p:nvSpPr>
        <p:spPr/>
        <p:txBody>
          <a:bodyPr/>
          <a:lstStyle/>
          <a:p>
            <a:pPr eaLnBrk="1" hangingPunct="1"/>
            <a:r>
              <a:rPr lang="en-CA" altLang="en-US" dirty="0"/>
              <a:t>The Canadian Engineering Accreditation Board formally defines engineering design as the following:</a:t>
            </a:r>
          </a:p>
          <a:p>
            <a:pPr lvl="1" eaLnBrk="1" hangingPunct="1">
              <a:buFontTx/>
              <a:buNone/>
            </a:pPr>
            <a:r>
              <a:rPr lang="en-CA" altLang="en-US" sz="1800" dirty="0"/>
              <a:t>	</a:t>
            </a:r>
            <a:r>
              <a:rPr lang="en-CA" altLang="en-US" sz="1800" i="1" dirty="0">
                <a:solidFill>
                  <a:schemeClr val="accent1">
                    <a:lumMod val="75000"/>
                  </a:schemeClr>
                </a:solidFill>
              </a:rPr>
              <a:t>“</a:t>
            </a:r>
            <a:r>
              <a:rPr lang="en-US" altLang="en-US" sz="1800" i="1" dirty="0">
                <a:solidFill>
                  <a:schemeClr val="accent1">
                    <a:lumMod val="75000"/>
                  </a:schemeClr>
                </a:solidFill>
              </a:rPr>
              <a:t>Engineering design integrates mathematics, basic sciences, engineering sciences, and complementary studies in developing elements, systems, and processes to meet specific needs.  It is a creative, iterative, and often open-ended process subject to constraints which may be governed by standards or legislation to varying degrees depending upon the discipline.  These constraints may relate to economic, health, safety, environmental, social, or other pertinent interdisciplinary factors.</a:t>
            </a:r>
            <a:r>
              <a:rPr lang="en-CA" altLang="en-US" sz="1800" i="1" dirty="0">
                <a:solidFill>
                  <a:schemeClr val="accent1">
                    <a:lumMod val="75000"/>
                  </a:schemeClr>
                </a:solidFill>
              </a:rPr>
              <a:t>”</a:t>
            </a:r>
            <a:r>
              <a:rPr lang="en-CA" altLang="en-US" sz="1800" i="1" dirty="0"/>
              <a:t> </a:t>
            </a:r>
          </a:p>
          <a:p>
            <a:pPr eaLnBrk="1" hangingPunct="1"/>
            <a:r>
              <a:rPr lang="en-CA" altLang="en-US" dirty="0"/>
              <a:t>Put simply, engineering design is the creative application of technical knowledge to solve a problem without causing harm to society</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157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45106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05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05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Rectangle 2"/>
          <p:cNvSpPr>
            <a:spLocks noGrp="1" noChangeArrowheads="1"/>
          </p:cNvSpPr>
          <p:nvPr>
            <p:ph type="title"/>
          </p:nvPr>
        </p:nvSpPr>
        <p:spPr/>
        <p:txBody>
          <a:bodyPr/>
          <a:lstStyle/>
          <a:p>
            <a:pPr eaLnBrk="1" hangingPunct="1">
              <a:defRPr/>
            </a:pPr>
            <a:r>
              <a:rPr lang="en-US" dirty="0"/>
              <a:t>Creativity, Progress, and Engineering Design</a:t>
            </a:r>
            <a:endParaRPr lang="en-CA" dirty="0"/>
          </a:p>
        </p:txBody>
      </p:sp>
      <p:sp>
        <p:nvSpPr>
          <p:cNvPr id="1391619" name="Rectangle 3"/>
          <p:cNvSpPr>
            <a:spLocks noGrp="1" noChangeArrowheads="1"/>
          </p:cNvSpPr>
          <p:nvPr>
            <p:ph type="body" idx="1"/>
          </p:nvPr>
        </p:nvSpPr>
        <p:spPr/>
        <p:txBody>
          <a:bodyPr/>
          <a:lstStyle/>
          <a:p>
            <a:pPr eaLnBrk="1" hangingPunct="1"/>
            <a:r>
              <a:rPr lang="en-US" altLang="en-US" sz="1800" i="1" dirty="0"/>
              <a:t>“A good scientist is a person with original ideas.  A good engineer is a person who makes a design that works with as few original ideas as possible.”</a:t>
            </a:r>
          </a:p>
          <a:p>
            <a:pPr marL="0" indent="0" eaLnBrk="1" hangingPunct="1">
              <a:buNone/>
            </a:pPr>
            <a:r>
              <a:rPr lang="en-US" altLang="en-US" b="1" dirty="0">
                <a:solidFill>
                  <a:srgbClr val="7030A0"/>
                </a:solidFill>
              </a:rPr>
              <a:t>				</a:t>
            </a:r>
            <a:r>
              <a:rPr lang="en-US" altLang="en-US" b="1" dirty="0">
                <a:solidFill>
                  <a:schemeClr val="accent1">
                    <a:lumMod val="75000"/>
                  </a:schemeClr>
                </a:solidFill>
              </a:rPr>
              <a:t>– </a:t>
            </a:r>
            <a:r>
              <a:rPr lang="en-US" altLang="en-US" b="1" i="1" dirty="0">
                <a:solidFill>
                  <a:schemeClr val="accent1">
                    <a:lumMod val="75000"/>
                  </a:schemeClr>
                </a:solidFill>
              </a:rPr>
              <a:t>Freeman Dyson, 1979</a:t>
            </a:r>
            <a:r>
              <a:rPr lang="en-US" altLang="en-US" b="1" dirty="0">
                <a:solidFill>
                  <a:schemeClr val="accent1">
                    <a:lumMod val="75000"/>
                  </a:schemeClr>
                </a:solidFill>
              </a:rPr>
              <a:t>.</a:t>
            </a:r>
            <a:endParaRPr lang="en-US" altLang="en-US" dirty="0">
              <a:solidFill>
                <a:schemeClr val="accent1">
                  <a:lumMod val="75000"/>
                </a:schemeClr>
              </a:solidFill>
              <a:latin typeface="Times New Roman" pitchFamily="18" charset="0"/>
            </a:endParaRPr>
          </a:p>
          <a:p>
            <a:pPr eaLnBrk="1" hangingPunct="1"/>
            <a:r>
              <a:rPr lang="en-US" altLang="en-US" sz="1800" i="1" dirty="0"/>
              <a:t>“… (that) any general system of conveying passengers would … go at a velocity exceeding ten miles an hour; or thereabouts, is extremely improbable.” </a:t>
            </a:r>
          </a:p>
          <a:p>
            <a:pPr algn="r" eaLnBrk="1" hangingPunct="1">
              <a:buFontTx/>
              <a:buNone/>
            </a:pPr>
            <a:r>
              <a:rPr lang="en-US" altLang="en-US" dirty="0"/>
              <a:t>	</a:t>
            </a:r>
            <a:r>
              <a:rPr lang="en-US" altLang="en-US" b="1" dirty="0">
                <a:solidFill>
                  <a:schemeClr val="accent1">
                    <a:lumMod val="75000"/>
                  </a:schemeClr>
                </a:solidFill>
              </a:rPr>
              <a:t>– </a:t>
            </a:r>
            <a:r>
              <a:rPr lang="en-US" altLang="en-US" b="1" i="1" dirty="0">
                <a:solidFill>
                  <a:schemeClr val="accent1">
                    <a:lumMod val="75000"/>
                  </a:schemeClr>
                </a:solidFill>
              </a:rPr>
              <a:t>Railway Engineer Thomas </a:t>
            </a:r>
            <a:r>
              <a:rPr lang="en-US" altLang="en-US" b="1" i="1" dirty="0" err="1">
                <a:solidFill>
                  <a:schemeClr val="accent1">
                    <a:lumMod val="75000"/>
                  </a:schemeClr>
                </a:solidFill>
              </a:rPr>
              <a:t>Treadgold</a:t>
            </a:r>
            <a:r>
              <a:rPr lang="en-US" altLang="en-US" b="1" i="1" dirty="0">
                <a:solidFill>
                  <a:schemeClr val="accent1">
                    <a:lumMod val="75000"/>
                  </a:schemeClr>
                </a:solidFill>
              </a:rPr>
              <a:t>, 1835</a:t>
            </a:r>
            <a:r>
              <a:rPr lang="en-US" altLang="en-US" b="1" dirty="0">
                <a:solidFill>
                  <a:schemeClr val="accent1">
                    <a:lumMod val="75000"/>
                  </a:schemeClr>
                </a:solidFill>
              </a:rPr>
              <a:t>.</a:t>
            </a:r>
          </a:p>
          <a:p>
            <a:pPr eaLnBrk="1" hangingPunct="1"/>
            <a:r>
              <a:rPr lang="en-US" altLang="en-US" sz="1800" i="1" dirty="0">
                <a:latin typeface="Calibri" panose="020F0502020204030204" pitchFamily="34" charset="0"/>
              </a:rPr>
              <a:t>“All parts should go together without forcing.  You must remember that the parts you are reassembling were disassembled by you.  Therefore, if you can’t get them together again, there must be a reason.  By all means, do not use a hammer.” </a:t>
            </a:r>
          </a:p>
          <a:p>
            <a:pPr marL="0" indent="0" eaLnBrk="1" hangingPunct="1">
              <a:buNone/>
            </a:pPr>
            <a:r>
              <a:rPr lang="en-US" altLang="en-US" b="1" dirty="0">
                <a:solidFill>
                  <a:srgbClr val="7030A0"/>
                </a:solidFill>
              </a:rPr>
              <a:t>				</a:t>
            </a:r>
            <a:r>
              <a:rPr lang="en-US" altLang="en-US" b="1" dirty="0">
                <a:solidFill>
                  <a:schemeClr val="accent1">
                    <a:lumMod val="75000"/>
                  </a:schemeClr>
                </a:solidFill>
              </a:rPr>
              <a:t>– </a:t>
            </a:r>
            <a:r>
              <a:rPr lang="en-US" altLang="en-US" b="1" i="1" dirty="0">
                <a:solidFill>
                  <a:schemeClr val="accent1">
                    <a:lumMod val="75000"/>
                  </a:schemeClr>
                </a:solidFill>
              </a:rPr>
              <a:t>IBM Maintenance Manual, 1925</a:t>
            </a:r>
            <a:r>
              <a:rPr lang="en-US" altLang="en-US" b="1" dirty="0">
                <a:solidFill>
                  <a:schemeClr val="accent1">
                    <a:lumMod val="75000"/>
                  </a:schemeClr>
                </a:solidFill>
              </a:rPr>
              <a: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158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0759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16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161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916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1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Types of Engineering Design Solutions</a:t>
            </a:r>
          </a:p>
        </p:txBody>
      </p:sp>
      <p:sp>
        <p:nvSpPr>
          <p:cNvPr id="3" name="Content Placeholder 2"/>
          <p:cNvSpPr>
            <a:spLocks noGrp="1"/>
          </p:cNvSpPr>
          <p:nvPr>
            <p:ph idx="1"/>
          </p:nvPr>
        </p:nvSpPr>
        <p:spPr/>
        <p:txBody>
          <a:bodyPr/>
          <a:lstStyle/>
          <a:p>
            <a:r>
              <a:rPr lang="en-CA" dirty="0"/>
              <a:t>Two types of engineering design solutions exist:</a:t>
            </a:r>
          </a:p>
          <a:p>
            <a:pPr lvl="1"/>
            <a:r>
              <a:rPr lang="en-CA" b="1" dirty="0">
                <a:solidFill>
                  <a:schemeClr val="accent1">
                    <a:lumMod val="75000"/>
                  </a:schemeClr>
                </a:solidFill>
              </a:rPr>
              <a:t>Evolutionary design solutions </a:t>
            </a:r>
            <a:r>
              <a:rPr lang="en-CA" dirty="0"/>
              <a:t>are those based on improvements to existing design solutions</a:t>
            </a:r>
          </a:p>
          <a:p>
            <a:pPr lvl="1"/>
            <a:r>
              <a:rPr lang="en-CA" b="1" dirty="0">
                <a:solidFill>
                  <a:schemeClr val="accent1">
                    <a:lumMod val="75000"/>
                  </a:schemeClr>
                </a:solidFill>
              </a:rPr>
              <a:t>Innovative design solutions </a:t>
            </a:r>
            <a:r>
              <a:rPr lang="en-CA" dirty="0"/>
              <a:t>are those based on a completely original idea or a novel way of solving the design problem</a:t>
            </a:r>
          </a:p>
          <a:p>
            <a:r>
              <a:rPr lang="en-CA" dirty="0"/>
              <a:t>Modern engineering designs combine innovation and evolution:</a:t>
            </a:r>
          </a:p>
          <a:p>
            <a:pPr lvl="1"/>
            <a:r>
              <a:rPr lang="en-CA" dirty="0"/>
              <a:t>For example, the first airplane was an innovative design but modern airplanes are evolutionary designs</a:t>
            </a:r>
          </a:p>
          <a:p>
            <a:r>
              <a:rPr lang="en-CA" dirty="0"/>
              <a:t>It is often difficult to classify a design solution as purely innovative or evolutionary</a:t>
            </a:r>
          </a:p>
          <a:p>
            <a:pPr lvl="1"/>
            <a:r>
              <a:rPr lang="en-US" dirty="0"/>
              <a:t>Some aspect of a design may be evolutionary</a:t>
            </a:r>
            <a:endParaRPr lang="en-CA" dirty="0"/>
          </a:p>
        </p:txBody>
      </p:sp>
      <p:sp>
        <p:nvSpPr>
          <p:cNvPr id="5" name="Slide Number Placeholder 4"/>
          <p:cNvSpPr>
            <a:spLocks noGrp="1"/>
          </p:cNvSpPr>
          <p:nvPr>
            <p:ph type="sldNum" sz="quarter" idx="11"/>
          </p:nvPr>
        </p:nvSpPr>
        <p:spPr/>
        <p:txBody>
          <a:bodyPr/>
          <a:lstStyle/>
          <a:p>
            <a:pPr>
              <a:defRPr/>
            </a:pPr>
            <a:fld id="{7275C172-2F38-4C74-9B1A-10D87F523FD9}" type="slidenum">
              <a:rPr lang="en-US"/>
              <a:pPr>
                <a:defRPr/>
              </a:pPr>
              <a:t>159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2946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Deliverables – Prior to Midterm Week</a:t>
            </a:r>
            <a:endParaRPr lang="en-CA"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57080443"/>
              </p:ext>
            </p:extLst>
          </p:nvPr>
        </p:nvGraphicFramePr>
        <p:xfrm>
          <a:off x="304800" y="990600"/>
          <a:ext cx="8534400" cy="3934080"/>
        </p:xfrm>
        <a:graphic>
          <a:graphicData uri="http://schemas.openxmlformats.org/drawingml/2006/table">
            <a:tbl>
              <a:tblPr firstRow="1" firstCol="1" bandRow="1">
                <a:tableStyleId>{5C22544A-7EE6-4342-B048-85BDC9FD1C3A}</a:tableStyleId>
              </a:tblPr>
              <a:tblGrid>
                <a:gridCol w="42672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18288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tblGrid>
              <a:tr h="278211">
                <a:tc>
                  <a:txBody>
                    <a:bodyPr/>
                    <a:lstStyle/>
                    <a:p>
                      <a:pPr algn="ctr">
                        <a:spcAft>
                          <a:spcPts val="0"/>
                        </a:spcAft>
                      </a:pPr>
                      <a:r>
                        <a:rPr lang="en-CA" sz="1200" dirty="0">
                          <a:effectLst/>
                        </a:rPr>
                        <a:t>Deliverable </a:t>
                      </a:r>
                    </a:p>
                    <a:p>
                      <a:pPr algn="ctr">
                        <a:spcAft>
                          <a:spcPts val="0"/>
                        </a:spcAft>
                      </a:pPr>
                      <a:r>
                        <a:rPr lang="en-CA" sz="1200" dirty="0">
                          <a:effectLst/>
                        </a:rPr>
                        <a:t>Name</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Deliverable </a:t>
                      </a:r>
                    </a:p>
                    <a:p>
                      <a:pPr algn="ctr">
                        <a:spcAft>
                          <a:spcPts val="0"/>
                        </a:spcAft>
                      </a:pPr>
                      <a:r>
                        <a:rPr lang="en-CA" sz="1200" dirty="0">
                          <a:effectLst/>
                        </a:rPr>
                        <a:t>Weight</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Due </a:t>
                      </a:r>
                    </a:p>
                    <a:p>
                      <a:pPr algn="ctr">
                        <a:spcAft>
                          <a:spcPts val="0"/>
                        </a:spcAft>
                      </a:pPr>
                      <a:r>
                        <a:rPr lang="en-CA" sz="1200" dirty="0">
                          <a:effectLst/>
                        </a:rPr>
                        <a:t>Dates</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Submission </a:t>
                      </a:r>
                    </a:p>
                    <a:p>
                      <a:pPr algn="ctr">
                        <a:spcAft>
                          <a:spcPts val="0"/>
                        </a:spcAft>
                      </a:pPr>
                      <a:r>
                        <a:rPr lang="en-CA" sz="1200" dirty="0">
                          <a:effectLst/>
                        </a:rPr>
                        <a:t>Format</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540915">
                <a:tc>
                  <a:txBody>
                    <a:bodyPr/>
                    <a:lstStyle/>
                    <a:p>
                      <a:pPr algn="ctr">
                        <a:spcAft>
                          <a:spcPts val="0"/>
                        </a:spcAft>
                      </a:pPr>
                      <a:r>
                        <a:rPr lang="en-CA" sz="1200" b="0" dirty="0">
                          <a:solidFill>
                            <a:schemeClr val="tx1"/>
                          </a:solidFill>
                          <a:effectLst/>
                        </a:rPr>
                        <a:t>Co-op Fundamentals for Engineering:</a:t>
                      </a:r>
                    </a:p>
                    <a:p>
                      <a:pPr algn="ctr">
                        <a:spcAft>
                          <a:spcPts val="0"/>
                        </a:spcAft>
                      </a:pPr>
                      <a:r>
                        <a:rPr lang="en-CA" sz="1200" b="0" dirty="0">
                          <a:solidFill>
                            <a:schemeClr val="tx1"/>
                          </a:solidFill>
                          <a:effectLst/>
                        </a:rPr>
                        <a:t>Co-op Fundamentals</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solidFill>
                            <a:schemeClr val="tx1"/>
                          </a:solidFill>
                          <a:effectLst/>
                        </a:rPr>
                        <a:t>Refer to Co-op Fundamentals for Engineering Course Schedule</a:t>
                      </a:r>
                      <a:endParaRPr lang="en-CA" sz="120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365779">
                <a:tc>
                  <a:txBody>
                    <a:bodyPr/>
                    <a:lstStyle/>
                    <a:p>
                      <a:pPr algn="ctr">
                        <a:spcAft>
                          <a:spcPts val="0"/>
                        </a:spcAft>
                      </a:pPr>
                      <a:r>
                        <a:rPr lang="en-CA" sz="1200" b="0" dirty="0">
                          <a:solidFill>
                            <a:schemeClr val="tx1"/>
                          </a:solidFill>
                          <a:effectLst/>
                        </a:rPr>
                        <a:t>What’s It Like to Come to Waterloo?</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solidFill>
                            <a:schemeClr val="tx1"/>
                          </a:solidFill>
                          <a:effectLst/>
                        </a:rPr>
                        <a:t>2.5%</a:t>
                      </a:r>
                      <a:endParaRPr lang="en-CA" sz="120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September 14</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(Webpage)</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65779">
                <a:tc>
                  <a:txBody>
                    <a:bodyPr/>
                    <a:lstStyle/>
                    <a:p>
                      <a:pPr algn="ctr">
                        <a:spcAft>
                          <a:spcPts val="0"/>
                        </a:spcAft>
                      </a:pPr>
                      <a:r>
                        <a:rPr lang="en-CA" sz="1200" b="0" dirty="0">
                          <a:solidFill>
                            <a:schemeClr val="tx1"/>
                          </a:solidFill>
                          <a:effectLst/>
                        </a:rPr>
                        <a:t>Welcome to ECE Survey</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2.5%</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September 14</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65779">
                <a:tc>
                  <a:txBody>
                    <a:bodyPr/>
                    <a:lstStyle/>
                    <a:p>
                      <a:pPr algn="ctr">
                        <a:spcAft>
                          <a:spcPts val="0"/>
                        </a:spcAft>
                      </a:pPr>
                      <a:r>
                        <a:rPr lang="en-CA" sz="1200" b="0" dirty="0">
                          <a:solidFill>
                            <a:schemeClr val="tx1"/>
                          </a:solidFill>
                          <a:effectLst/>
                        </a:rPr>
                        <a:t>Engineering Profession Quiz</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September 21</a:t>
                      </a:r>
                      <a:r>
                        <a:rPr lang="en-CA" sz="1200" baseline="30000" dirty="0">
                          <a:solidFill>
                            <a:schemeClr val="tx1"/>
                          </a:solidFill>
                          <a:effectLst/>
                        </a:rPr>
                        <a:t>st</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65779">
                <a:tc>
                  <a:txBody>
                    <a:bodyPr/>
                    <a:lstStyle/>
                    <a:p>
                      <a:pPr algn="ctr">
                        <a:spcAft>
                          <a:spcPts val="0"/>
                        </a:spcAft>
                      </a:pPr>
                      <a:r>
                        <a:rPr lang="en-CA" sz="1200" b="0" dirty="0">
                          <a:solidFill>
                            <a:schemeClr val="tx1"/>
                          </a:solidFill>
                          <a:effectLst/>
                        </a:rPr>
                        <a:t>Team Activity 1: Characteristics of Engineers</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September 28</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In Class</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Report</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365779">
                <a:tc>
                  <a:txBody>
                    <a:bodyPr/>
                    <a:lstStyle/>
                    <a:p>
                      <a:pPr algn="ctr">
                        <a:spcAft>
                          <a:spcPts val="0"/>
                        </a:spcAft>
                      </a:pPr>
                      <a:r>
                        <a:rPr lang="en-CA" sz="1200" b="0" dirty="0">
                          <a:solidFill>
                            <a:schemeClr val="tx1"/>
                          </a:solidFill>
                          <a:effectLst/>
                        </a:rPr>
                        <a:t>Safety and Risk Analysis Quiz</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October 5</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16</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4732184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Heuristics, Guidelines, Standards, and Specifications</a:t>
            </a:r>
          </a:p>
        </p:txBody>
      </p:sp>
      <p:sp>
        <p:nvSpPr>
          <p:cNvPr id="3" name="Content Placeholder 2"/>
          <p:cNvSpPr>
            <a:spLocks noGrp="1"/>
          </p:cNvSpPr>
          <p:nvPr>
            <p:ph idx="1"/>
          </p:nvPr>
        </p:nvSpPr>
        <p:spPr/>
        <p:txBody>
          <a:bodyPr/>
          <a:lstStyle/>
          <a:p>
            <a:r>
              <a:rPr lang="en-CA" dirty="0"/>
              <a:t>A </a:t>
            </a:r>
            <a:r>
              <a:rPr lang="en-CA" b="1" dirty="0">
                <a:solidFill>
                  <a:schemeClr val="accent1">
                    <a:lumMod val="75000"/>
                  </a:schemeClr>
                </a:solidFill>
              </a:rPr>
              <a:t>design heuristic </a:t>
            </a:r>
            <a:r>
              <a:rPr lang="en-CA" dirty="0"/>
              <a:t>is a very general rule of thumb based on experience:</a:t>
            </a:r>
          </a:p>
          <a:p>
            <a:pPr lvl="1"/>
            <a:r>
              <a:rPr lang="en-CA" dirty="0"/>
              <a:t>Heuristics lead to quick design solutions that often work well but are not guaranteed to do so in all situations</a:t>
            </a:r>
          </a:p>
          <a:p>
            <a:r>
              <a:rPr lang="en-CA" dirty="0"/>
              <a:t>A </a:t>
            </a:r>
            <a:r>
              <a:rPr lang="en-CA" b="1" dirty="0">
                <a:solidFill>
                  <a:schemeClr val="accent1">
                    <a:lumMod val="75000"/>
                  </a:schemeClr>
                </a:solidFill>
              </a:rPr>
              <a:t>design guideline </a:t>
            </a:r>
            <a:r>
              <a:rPr lang="en-CA" dirty="0"/>
              <a:t>is a general rule based on experience and specific knowledge of the design problem:</a:t>
            </a:r>
          </a:p>
          <a:p>
            <a:pPr lvl="1"/>
            <a:r>
              <a:rPr lang="en-CA" dirty="0"/>
              <a:t>Guidelines generally provide more detailed information than heuristics</a:t>
            </a:r>
          </a:p>
          <a:p>
            <a:r>
              <a:rPr lang="en-CA" dirty="0"/>
              <a:t>A </a:t>
            </a:r>
            <a:r>
              <a:rPr lang="en-CA" b="1" dirty="0">
                <a:solidFill>
                  <a:schemeClr val="accent1">
                    <a:lumMod val="75000"/>
                  </a:schemeClr>
                </a:solidFill>
              </a:rPr>
              <a:t>standard</a:t>
            </a:r>
            <a:r>
              <a:rPr lang="en-CA" dirty="0"/>
              <a:t> provides more direction on a design solution by stating technical requirements that must be satisfied by the design:</a:t>
            </a:r>
          </a:p>
          <a:p>
            <a:pPr lvl="1"/>
            <a:r>
              <a:rPr lang="en-CA" dirty="0"/>
              <a:t>Standards do not provide a complete solution but standards do dictate a set of requirements that must be satisfied by a design solution</a:t>
            </a:r>
          </a:p>
          <a:p>
            <a:r>
              <a:rPr lang="en-CA" dirty="0"/>
              <a:t>A </a:t>
            </a:r>
            <a:r>
              <a:rPr lang="en-CA" b="1" dirty="0">
                <a:solidFill>
                  <a:schemeClr val="accent1">
                    <a:lumMod val="75000"/>
                  </a:schemeClr>
                </a:solidFill>
              </a:rPr>
              <a:t>specification</a:t>
            </a:r>
            <a:r>
              <a:rPr lang="en-CA" dirty="0"/>
              <a:t> provides sufficient detail on a design solution that the design solution may be completely reproduced by an engineer</a:t>
            </a:r>
          </a:p>
        </p:txBody>
      </p:sp>
      <p:sp>
        <p:nvSpPr>
          <p:cNvPr id="5" name="Slide Number Placeholder 4"/>
          <p:cNvSpPr>
            <a:spLocks noGrp="1"/>
          </p:cNvSpPr>
          <p:nvPr>
            <p:ph type="sldNum" sz="quarter" idx="11"/>
          </p:nvPr>
        </p:nvSpPr>
        <p:spPr/>
        <p:txBody>
          <a:bodyPr/>
          <a:lstStyle/>
          <a:p>
            <a:pPr>
              <a:defRPr/>
            </a:pPr>
            <a:fld id="{20F592A6-38C5-4770-8827-22FE7E18D02E}" type="slidenum">
              <a:rPr lang="en-US"/>
              <a:pPr>
                <a:defRPr/>
              </a:pPr>
              <a:t>160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218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ChangeArrowheads="1"/>
          </p:cNvSpPr>
          <p:nvPr>
            <p:ph type="title"/>
          </p:nvPr>
        </p:nvSpPr>
        <p:spPr/>
        <p:txBody>
          <a:bodyPr/>
          <a:lstStyle/>
          <a:p>
            <a:pPr eaLnBrk="1" hangingPunct="1">
              <a:defRPr/>
            </a:pPr>
            <a:r>
              <a:rPr lang="en-US" sz="2400"/>
              <a:t>Overview of the Engineering Design Process</a:t>
            </a:r>
            <a:endParaRPr lang="en-CA" sz="2400"/>
          </a:p>
        </p:txBody>
      </p:sp>
      <p:sp>
        <p:nvSpPr>
          <p:cNvPr id="100356" name="Text Box 3"/>
          <p:cNvSpPr txBox="1">
            <a:spLocks noChangeArrowheads="1"/>
          </p:cNvSpPr>
          <p:nvPr/>
        </p:nvSpPr>
        <p:spPr bwMode="auto">
          <a:xfrm>
            <a:off x="3113088" y="1143000"/>
            <a:ext cx="2735262" cy="276999"/>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Needs Recognition</a:t>
            </a:r>
            <a:endParaRPr lang="en-CA" altLang="en-US" sz="1200" dirty="0">
              <a:latin typeface="+mn-lt"/>
            </a:endParaRPr>
          </a:p>
        </p:txBody>
      </p:sp>
      <p:sp>
        <p:nvSpPr>
          <p:cNvPr id="100357" name="Text Box 4"/>
          <p:cNvSpPr txBox="1">
            <a:spLocks noChangeArrowheads="1"/>
          </p:cNvSpPr>
          <p:nvPr/>
        </p:nvSpPr>
        <p:spPr bwMode="auto">
          <a:xfrm>
            <a:off x="3113088" y="1676400"/>
            <a:ext cx="2735262" cy="284163"/>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Problem Definition</a:t>
            </a:r>
            <a:endParaRPr lang="en-CA" altLang="en-US" sz="1200" dirty="0">
              <a:latin typeface="+mn-lt"/>
            </a:endParaRPr>
          </a:p>
        </p:txBody>
      </p:sp>
      <p:sp>
        <p:nvSpPr>
          <p:cNvPr id="100358" name="Text Box 5"/>
          <p:cNvSpPr txBox="1">
            <a:spLocks noChangeArrowheads="1"/>
          </p:cNvSpPr>
          <p:nvPr/>
        </p:nvSpPr>
        <p:spPr bwMode="auto">
          <a:xfrm>
            <a:off x="3113088" y="2209800"/>
            <a:ext cx="2735262" cy="284163"/>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Design Criteria Definition</a:t>
            </a:r>
            <a:endParaRPr lang="en-CA" altLang="en-US" sz="1200" dirty="0">
              <a:latin typeface="+mn-lt"/>
            </a:endParaRPr>
          </a:p>
        </p:txBody>
      </p:sp>
      <p:sp>
        <p:nvSpPr>
          <p:cNvPr id="100359" name="Text Box 6"/>
          <p:cNvSpPr txBox="1">
            <a:spLocks noChangeArrowheads="1"/>
          </p:cNvSpPr>
          <p:nvPr/>
        </p:nvSpPr>
        <p:spPr bwMode="auto">
          <a:xfrm>
            <a:off x="3113088" y="2743200"/>
            <a:ext cx="2735262" cy="1108075"/>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a:latin typeface="+mn-lt"/>
              </a:rPr>
              <a:t>Design Loop:</a:t>
            </a:r>
          </a:p>
          <a:p>
            <a:pPr algn="ctr" eaLnBrk="1" hangingPunct="1">
              <a:spcBef>
                <a:spcPct val="50000"/>
              </a:spcBef>
            </a:pPr>
            <a:r>
              <a:rPr lang="en-US" altLang="en-US" sz="1200">
                <a:latin typeface="+mn-lt"/>
              </a:rPr>
              <a:t>Synthesis, </a:t>
            </a:r>
          </a:p>
          <a:p>
            <a:pPr algn="ctr" eaLnBrk="1" hangingPunct="1">
              <a:spcBef>
                <a:spcPct val="50000"/>
              </a:spcBef>
            </a:pPr>
            <a:r>
              <a:rPr lang="en-US" altLang="en-US" sz="1200">
                <a:latin typeface="+mn-lt"/>
              </a:rPr>
              <a:t>Analysis, and</a:t>
            </a:r>
          </a:p>
          <a:p>
            <a:pPr algn="ctr" eaLnBrk="1" hangingPunct="1">
              <a:spcBef>
                <a:spcPct val="50000"/>
              </a:spcBef>
            </a:pPr>
            <a:r>
              <a:rPr lang="en-US" altLang="en-US" sz="1200">
                <a:latin typeface="+mn-lt"/>
              </a:rPr>
              <a:t>Decision-Making</a:t>
            </a:r>
            <a:endParaRPr lang="en-CA" altLang="en-US" sz="1200">
              <a:latin typeface="+mn-lt"/>
            </a:endParaRPr>
          </a:p>
        </p:txBody>
      </p:sp>
      <p:sp>
        <p:nvSpPr>
          <p:cNvPr id="100360" name="Text Box 7"/>
          <p:cNvSpPr txBox="1">
            <a:spLocks noChangeArrowheads="1"/>
          </p:cNvSpPr>
          <p:nvPr/>
        </p:nvSpPr>
        <p:spPr bwMode="auto">
          <a:xfrm>
            <a:off x="3113088" y="4114800"/>
            <a:ext cx="2735262" cy="284163"/>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a:latin typeface="+mn-lt"/>
              </a:rPr>
              <a:t>Optimization</a:t>
            </a:r>
            <a:endParaRPr lang="en-CA" altLang="en-US" sz="1200">
              <a:latin typeface="+mn-lt"/>
            </a:endParaRPr>
          </a:p>
        </p:txBody>
      </p:sp>
      <p:sp>
        <p:nvSpPr>
          <p:cNvPr id="100361" name="Text Box 8"/>
          <p:cNvSpPr txBox="1">
            <a:spLocks noChangeArrowheads="1"/>
          </p:cNvSpPr>
          <p:nvPr/>
        </p:nvSpPr>
        <p:spPr bwMode="auto">
          <a:xfrm>
            <a:off x="3113088" y="4648200"/>
            <a:ext cx="2735262" cy="284163"/>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Evaluation (Design Review)</a:t>
            </a:r>
            <a:endParaRPr lang="en-CA" altLang="en-US" sz="1200" dirty="0">
              <a:latin typeface="+mn-lt"/>
            </a:endParaRPr>
          </a:p>
        </p:txBody>
      </p:sp>
      <p:sp>
        <p:nvSpPr>
          <p:cNvPr id="100362" name="Text Box 9"/>
          <p:cNvSpPr txBox="1">
            <a:spLocks noChangeArrowheads="1"/>
          </p:cNvSpPr>
          <p:nvPr/>
        </p:nvSpPr>
        <p:spPr bwMode="auto">
          <a:xfrm>
            <a:off x="3113088" y="5181600"/>
            <a:ext cx="2735262" cy="284163"/>
          </a:xfrm>
          <a:prstGeom prst="rect">
            <a:avLst/>
          </a:prstGeom>
          <a:solidFill>
            <a:schemeClr val="bg2">
              <a:lumMod val="90000"/>
            </a:schemeClr>
          </a:solidFill>
          <a:ln w="9525">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Communication (Design Report)</a:t>
            </a:r>
            <a:endParaRPr lang="en-CA" altLang="en-US" sz="1200" dirty="0">
              <a:latin typeface="+mn-lt"/>
            </a:endParaRPr>
          </a:p>
        </p:txBody>
      </p:sp>
      <p:sp>
        <p:nvSpPr>
          <p:cNvPr id="100363" name="Line 11"/>
          <p:cNvSpPr>
            <a:spLocks noChangeShapeType="1"/>
          </p:cNvSpPr>
          <p:nvPr/>
        </p:nvSpPr>
        <p:spPr bwMode="auto">
          <a:xfrm>
            <a:off x="4484688" y="19812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64" name="Line 12"/>
          <p:cNvSpPr>
            <a:spLocks noChangeShapeType="1"/>
          </p:cNvSpPr>
          <p:nvPr/>
        </p:nvSpPr>
        <p:spPr bwMode="auto">
          <a:xfrm>
            <a:off x="4484688" y="25146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65" name="Line 14"/>
          <p:cNvSpPr>
            <a:spLocks noChangeShapeType="1"/>
          </p:cNvSpPr>
          <p:nvPr/>
        </p:nvSpPr>
        <p:spPr bwMode="auto">
          <a:xfrm>
            <a:off x="4484688" y="44196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66" name="Line 15"/>
          <p:cNvSpPr>
            <a:spLocks noChangeShapeType="1"/>
          </p:cNvSpPr>
          <p:nvPr/>
        </p:nvSpPr>
        <p:spPr bwMode="auto">
          <a:xfrm>
            <a:off x="4484688" y="49530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67" name="Line 16"/>
          <p:cNvSpPr>
            <a:spLocks noChangeShapeType="1"/>
          </p:cNvSpPr>
          <p:nvPr/>
        </p:nvSpPr>
        <p:spPr bwMode="auto">
          <a:xfrm flipH="1">
            <a:off x="5856288" y="4191000"/>
            <a:ext cx="3757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CA"/>
          </a:p>
        </p:txBody>
      </p:sp>
      <p:sp>
        <p:nvSpPr>
          <p:cNvPr id="100368" name="Line 17"/>
          <p:cNvSpPr>
            <a:spLocks noChangeShapeType="1"/>
          </p:cNvSpPr>
          <p:nvPr/>
        </p:nvSpPr>
        <p:spPr bwMode="auto">
          <a:xfrm flipH="1" flipV="1">
            <a:off x="6232027" y="36576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69" name="Line 18"/>
          <p:cNvSpPr>
            <a:spLocks noChangeShapeType="1"/>
          </p:cNvSpPr>
          <p:nvPr/>
        </p:nvSpPr>
        <p:spPr bwMode="auto">
          <a:xfrm flipH="1" flipV="1">
            <a:off x="5856287" y="3657598"/>
            <a:ext cx="375739" cy="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CA"/>
          </a:p>
        </p:txBody>
      </p:sp>
      <p:sp>
        <p:nvSpPr>
          <p:cNvPr id="100370" name="Line 19"/>
          <p:cNvSpPr>
            <a:spLocks noChangeShapeType="1"/>
          </p:cNvSpPr>
          <p:nvPr/>
        </p:nvSpPr>
        <p:spPr bwMode="auto">
          <a:xfrm flipH="1">
            <a:off x="5856288" y="4267200"/>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71" name="Line 20"/>
          <p:cNvSpPr>
            <a:spLocks noChangeShapeType="1"/>
          </p:cNvSpPr>
          <p:nvPr/>
        </p:nvSpPr>
        <p:spPr bwMode="auto">
          <a:xfrm flipH="1">
            <a:off x="5856288" y="32766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72" name="Line 21"/>
          <p:cNvSpPr>
            <a:spLocks noChangeShapeType="1"/>
          </p:cNvSpPr>
          <p:nvPr/>
        </p:nvSpPr>
        <p:spPr bwMode="auto">
          <a:xfrm flipH="1">
            <a:off x="5856288" y="2362200"/>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73" name="Line 22"/>
          <p:cNvSpPr>
            <a:spLocks noChangeShapeType="1"/>
          </p:cNvSpPr>
          <p:nvPr/>
        </p:nvSpPr>
        <p:spPr bwMode="auto">
          <a:xfrm flipH="1">
            <a:off x="5856288" y="1828800"/>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74" name="Line 23"/>
          <p:cNvSpPr>
            <a:spLocks noChangeShapeType="1"/>
          </p:cNvSpPr>
          <p:nvPr/>
        </p:nvSpPr>
        <p:spPr bwMode="auto">
          <a:xfrm>
            <a:off x="5856288" y="4648200"/>
            <a:ext cx="360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75" name="Line 24"/>
          <p:cNvSpPr>
            <a:spLocks noChangeShapeType="1"/>
          </p:cNvSpPr>
          <p:nvPr/>
        </p:nvSpPr>
        <p:spPr bwMode="auto">
          <a:xfrm>
            <a:off x="5856288" y="4724400"/>
            <a:ext cx="1600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76" name="Line 25"/>
          <p:cNvSpPr>
            <a:spLocks noChangeShapeType="1"/>
          </p:cNvSpPr>
          <p:nvPr/>
        </p:nvSpPr>
        <p:spPr bwMode="auto">
          <a:xfrm>
            <a:off x="5856288" y="48006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77" name="Line 26"/>
          <p:cNvSpPr>
            <a:spLocks noChangeShapeType="1"/>
          </p:cNvSpPr>
          <p:nvPr/>
        </p:nvSpPr>
        <p:spPr bwMode="auto">
          <a:xfrm>
            <a:off x="5856288" y="48768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78" name="Line 27"/>
          <p:cNvSpPr>
            <a:spLocks noChangeShapeType="1"/>
          </p:cNvSpPr>
          <p:nvPr/>
        </p:nvSpPr>
        <p:spPr bwMode="auto">
          <a:xfrm>
            <a:off x="7913688" y="18288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79" name="Line 28"/>
          <p:cNvSpPr>
            <a:spLocks noChangeShapeType="1"/>
          </p:cNvSpPr>
          <p:nvPr/>
        </p:nvSpPr>
        <p:spPr bwMode="auto">
          <a:xfrm>
            <a:off x="7685088" y="2362200"/>
            <a:ext cx="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80" name="Line 29"/>
          <p:cNvSpPr>
            <a:spLocks noChangeShapeType="1"/>
          </p:cNvSpPr>
          <p:nvPr/>
        </p:nvSpPr>
        <p:spPr bwMode="auto">
          <a:xfrm>
            <a:off x="7456488" y="32766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81" name="Line 30"/>
          <p:cNvSpPr>
            <a:spLocks noChangeShapeType="1"/>
          </p:cNvSpPr>
          <p:nvPr/>
        </p:nvSpPr>
        <p:spPr bwMode="auto">
          <a:xfrm>
            <a:off x="6224588" y="42672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100382" name="Text Box 31"/>
          <p:cNvSpPr txBox="1">
            <a:spLocks noChangeArrowheads="1"/>
          </p:cNvSpPr>
          <p:nvPr/>
        </p:nvSpPr>
        <p:spPr bwMode="auto">
          <a:xfrm>
            <a:off x="5867400" y="136713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ts val="0"/>
              </a:spcBef>
            </a:pPr>
            <a:r>
              <a:rPr lang="en-US" altLang="en-US" sz="1200" dirty="0">
                <a:latin typeface="+mn-lt"/>
              </a:rPr>
              <a:t>Revised Functional / Non-Functional</a:t>
            </a:r>
          </a:p>
          <a:p>
            <a:pPr algn="ctr" eaLnBrk="1" hangingPunct="1">
              <a:spcBef>
                <a:spcPts val="0"/>
              </a:spcBef>
            </a:pPr>
            <a:r>
              <a:rPr lang="en-US" altLang="en-US" sz="1200" dirty="0">
                <a:latin typeface="+mn-lt"/>
              </a:rPr>
              <a:t>Specifications</a:t>
            </a:r>
            <a:endParaRPr lang="en-CA" altLang="en-US" sz="1200" dirty="0">
              <a:latin typeface="+mn-lt"/>
            </a:endParaRPr>
          </a:p>
        </p:txBody>
      </p:sp>
      <p:sp>
        <p:nvSpPr>
          <p:cNvPr id="100383" name="Text Box 32"/>
          <p:cNvSpPr txBox="1">
            <a:spLocks noChangeArrowheads="1"/>
          </p:cNvSpPr>
          <p:nvPr/>
        </p:nvSpPr>
        <p:spPr bwMode="auto">
          <a:xfrm>
            <a:off x="6628945" y="1900535"/>
            <a:ext cx="1143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ts val="0"/>
              </a:spcBef>
            </a:pPr>
            <a:r>
              <a:rPr lang="en-US" altLang="en-US" sz="1200" dirty="0">
                <a:latin typeface="+mn-lt"/>
              </a:rPr>
              <a:t>Revised Design</a:t>
            </a:r>
          </a:p>
          <a:p>
            <a:pPr algn="ctr" eaLnBrk="1" hangingPunct="1">
              <a:spcBef>
                <a:spcPts val="0"/>
              </a:spcBef>
            </a:pPr>
            <a:r>
              <a:rPr lang="en-US" altLang="en-US" sz="1200" dirty="0">
                <a:latin typeface="+mn-lt"/>
              </a:rPr>
              <a:t>Specifications</a:t>
            </a:r>
            <a:endParaRPr lang="en-CA" altLang="en-US" sz="1200" dirty="0">
              <a:latin typeface="+mn-lt"/>
            </a:endParaRPr>
          </a:p>
        </p:txBody>
      </p:sp>
      <p:sp>
        <p:nvSpPr>
          <p:cNvPr id="100384" name="Line 33"/>
          <p:cNvSpPr>
            <a:spLocks noChangeShapeType="1"/>
          </p:cNvSpPr>
          <p:nvPr/>
        </p:nvSpPr>
        <p:spPr bwMode="auto">
          <a:xfrm>
            <a:off x="2182813" y="2870200"/>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100385" name="Text Box 34"/>
          <p:cNvSpPr txBox="1">
            <a:spLocks noChangeArrowheads="1"/>
          </p:cNvSpPr>
          <p:nvPr/>
        </p:nvSpPr>
        <p:spPr bwMode="auto">
          <a:xfrm>
            <a:off x="601281" y="2747963"/>
            <a:ext cx="1581532" cy="276999"/>
          </a:xfrm>
          <a:prstGeom prst="rect">
            <a:avLst/>
          </a:prstGeom>
          <a:solidFill>
            <a:schemeClr val="bg2">
              <a:lumMod val="90000"/>
            </a:schemeClr>
          </a:solidFill>
          <a:ln w="9525">
            <a:solidFill>
              <a:schemeClr val="tx1"/>
            </a:solidFill>
            <a:miter lim="800000"/>
            <a:headEnd/>
            <a:tailEnd/>
          </a:ln>
        </p:spPr>
        <p:txBody>
          <a:bodyPr wrap="squar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Design Constraints</a:t>
            </a:r>
            <a:endParaRPr lang="en-CA" altLang="en-US" sz="1200" dirty="0">
              <a:latin typeface="+mn-lt"/>
            </a:endParaRPr>
          </a:p>
        </p:txBody>
      </p:sp>
      <p:sp>
        <p:nvSpPr>
          <p:cNvPr id="100386" name="Line 35"/>
          <p:cNvSpPr>
            <a:spLocks noChangeShapeType="1"/>
          </p:cNvSpPr>
          <p:nvPr/>
        </p:nvSpPr>
        <p:spPr bwMode="auto">
          <a:xfrm>
            <a:off x="4484688" y="14478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0387" name="Line 36"/>
          <p:cNvSpPr>
            <a:spLocks noChangeShapeType="1"/>
          </p:cNvSpPr>
          <p:nvPr/>
        </p:nvSpPr>
        <p:spPr bwMode="auto">
          <a:xfrm>
            <a:off x="4484688" y="3886200"/>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3" name="Slide Number Placeholder 2"/>
          <p:cNvSpPr>
            <a:spLocks noGrp="1"/>
          </p:cNvSpPr>
          <p:nvPr>
            <p:ph type="sldNum" sz="quarter" idx="11"/>
          </p:nvPr>
        </p:nvSpPr>
        <p:spPr/>
        <p:txBody>
          <a:bodyPr/>
          <a:lstStyle/>
          <a:p>
            <a:pPr>
              <a:defRPr/>
            </a:pPr>
            <a:fld id="{89022FAB-E9B4-4184-AA05-727FDA5952A5}" type="slidenum">
              <a:rPr lang="en-US" smtClean="0"/>
              <a:pPr>
                <a:defRPr/>
              </a:pPr>
              <a:t>161</a:t>
            </a:fld>
            <a:endParaRPr lang="en-US"/>
          </a:p>
        </p:txBody>
      </p:sp>
      <p:sp>
        <p:nvSpPr>
          <p:cNvPr id="38" name="Line 33"/>
          <p:cNvSpPr>
            <a:spLocks noChangeShapeType="1"/>
          </p:cNvSpPr>
          <p:nvPr/>
        </p:nvSpPr>
        <p:spPr bwMode="auto">
          <a:xfrm>
            <a:off x="2187575" y="1265237"/>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CA"/>
          </a:p>
        </p:txBody>
      </p:sp>
      <p:sp>
        <p:nvSpPr>
          <p:cNvPr id="39" name="Text Box 34"/>
          <p:cNvSpPr txBox="1">
            <a:spLocks noChangeArrowheads="1"/>
          </p:cNvSpPr>
          <p:nvPr/>
        </p:nvSpPr>
        <p:spPr bwMode="auto">
          <a:xfrm>
            <a:off x="606043" y="1143000"/>
            <a:ext cx="1581532" cy="461665"/>
          </a:xfrm>
          <a:prstGeom prst="rect">
            <a:avLst/>
          </a:prstGeom>
          <a:solidFill>
            <a:schemeClr val="bg2">
              <a:lumMod val="90000"/>
            </a:schemeClr>
          </a:solidFill>
          <a:ln w="9525">
            <a:solidFill>
              <a:schemeClr val="tx1"/>
            </a:solidFill>
            <a:miter lim="800000"/>
            <a:headEnd/>
            <a:tailEnd/>
          </a:ln>
        </p:spPr>
        <p:txBody>
          <a:bodyPr wrap="squar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US" altLang="en-US" sz="1200" dirty="0">
                <a:latin typeface="+mn-lt"/>
              </a:rPr>
              <a:t>Customer Requirements</a:t>
            </a:r>
            <a:endParaRPr lang="en-CA" altLang="en-US" sz="1200" dirty="0">
              <a:latin typeface="+mn-lt"/>
            </a:endParaRPr>
          </a:p>
        </p:txBody>
      </p:sp>
      <p:sp>
        <p:nvSpPr>
          <p:cNvPr id="4" name="Date Placeholder 3"/>
          <p:cNvSpPr>
            <a:spLocks noGrp="1"/>
          </p:cNvSpPr>
          <p:nvPr>
            <p:ph type="dt" sz="half" idx="12"/>
          </p:nvPr>
        </p:nvSpPr>
        <p:spPr/>
        <p:txBody>
          <a:bodyPr/>
          <a:lstStyle/>
          <a:p>
            <a:pPr>
              <a:defRPr/>
            </a:pPr>
            <a:r>
              <a:rPr lang="en-US"/>
              <a:t>September 1, 2017</a:t>
            </a:r>
            <a:endParaRPr lang="en-CA"/>
          </a:p>
        </p:txBody>
      </p:sp>
      <p:sp>
        <p:nvSpPr>
          <p:cNvPr id="5" name="Footer Placeholder 4"/>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4127823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ChangeArrowheads="1"/>
          </p:cNvSpPr>
          <p:nvPr>
            <p:ph type="title"/>
          </p:nvPr>
        </p:nvSpPr>
        <p:spPr/>
        <p:txBody>
          <a:bodyPr/>
          <a:lstStyle/>
          <a:p>
            <a:pPr eaLnBrk="1" hangingPunct="1">
              <a:defRPr/>
            </a:pPr>
            <a:r>
              <a:rPr lang="en-US" dirty="0"/>
              <a:t>Needs Recognition</a:t>
            </a:r>
            <a:endParaRPr lang="en-CA" dirty="0"/>
          </a:p>
        </p:txBody>
      </p:sp>
      <p:sp>
        <p:nvSpPr>
          <p:cNvPr id="1394691" name="Rectangle 3"/>
          <p:cNvSpPr>
            <a:spLocks noGrp="1" noChangeArrowheads="1"/>
          </p:cNvSpPr>
          <p:nvPr>
            <p:ph type="body" idx="1"/>
          </p:nvPr>
        </p:nvSpPr>
        <p:spPr/>
        <p:txBody>
          <a:bodyPr/>
          <a:lstStyle/>
          <a:p>
            <a:pPr eaLnBrk="1" hangingPunct="1"/>
            <a:r>
              <a:rPr lang="en-US" altLang="en-US" dirty="0"/>
              <a:t>Needs recognition starts with a list of customer requirements</a:t>
            </a:r>
          </a:p>
          <a:p>
            <a:pPr eaLnBrk="1" hangingPunct="1"/>
            <a:r>
              <a:rPr lang="en-US" altLang="en-US" b="1" dirty="0">
                <a:solidFill>
                  <a:schemeClr val="accent1">
                    <a:lumMod val="75000"/>
                  </a:schemeClr>
                </a:solidFill>
              </a:rPr>
              <a:t>Customer requirements </a:t>
            </a:r>
            <a:r>
              <a:rPr lang="en-US" altLang="en-US" dirty="0"/>
              <a:t>define the design problem from the perspective of the customer</a:t>
            </a:r>
          </a:p>
          <a:p>
            <a:pPr eaLnBrk="1" hangingPunct="1"/>
            <a:r>
              <a:rPr lang="en-US" altLang="en-US" dirty="0"/>
              <a:t>Customer requirements are rarely specific:</a:t>
            </a:r>
          </a:p>
          <a:p>
            <a:pPr lvl="1" eaLnBrk="1" hangingPunct="1"/>
            <a:r>
              <a:rPr lang="en-US" altLang="en-US" sz="1800" dirty="0"/>
              <a:t>Convenient</a:t>
            </a:r>
          </a:p>
          <a:p>
            <a:pPr lvl="1" eaLnBrk="1" hangingPunct="1"/>
            <a:r>
              <a:rPr lang="en-US" altLang="en-US" sz="1800" dirty="0"/>
              <a:t>Easy-to-use</a:t>
            </a:r>
          </a:p>
          <a:p>
            <a:pPr lvl="1" eaLnBrk="1" hangingPunct="1"/>
            <a:r>
              <a:rPr lang="en-US" altLang="en-US" sz="1800" dirty="0"/>
              <a:t>Simple </a:t>
            </a:r>
          </a:p>
          <a:p>
            <a:pPr eaLnBrk="1" hangingPunct="1"/>
            <a:r>
              <a:rPr lang="en-CA" altLang="en-US" dirty="0"/>
              <a:t>Customer requirements should specify a problem, not a solution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162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32262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4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46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946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946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9469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94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Problem Definition</a:t>
            </a:r>
          </a:p>
        </p:txBody>
      </p:sp>
      <p:sp>
        <p:nvSpPr>
          <p:cNvPr id="3" name="Content Placeholder 2"/>
          <p:cNvSpPr>
            <a:spLocks noGrp="1"/>
          </p:cNvSpPr>
          <p:nvPr>
            <p:ph idx="1"/>
          </p:nvPr>
        </p:nvSpPr>
        <p:spPr/>
        <p:txBody>
          <a:bodyPr/>
          <a:lstStyle/>
          <a:p>
            <a:r>
              <a:rPr lang="en-CA" dirty="0"/>
              <a:t>Once the needs of the customer have been recognized, the problem must be defined and the design objectives must be clearly stated </a:t>
            </a:r>
          </a:p>
          <a:p>
            <a:r>
              <a:rPr lang="en-CA" b="1" dirty="0">
                <a:solidFill>
                  <a:schemeClr val="accent1">
                    <a:lumMod val="75000"/>
                  </a:schemeClr>
                </a:solidFill>
              </a:rPr>
              <a:t>Functional requirements </a:t>
            </a:r>
            <a:r>
              <a:rPr lang="en-CA" dirty="0"/>
              <a:t>specify the functional behaviour of the system in response to inputs:</a:t>
            </a:r>
          </a:p>
          <a:p>
            <a:pPr lvl="1"/>
            <a:r>
              <a:rPr lang="en-CA" dirty="0"/>
              <a:t>Examples of functional requirements for an image processing application might include a list of different filters that must be implemented by the system</a:t>
            </a:r>
          </a:p>
          <a:p>
            <a:pPr lvl="1"/>
            <a:r>
              <a:rPr lang="en-CA" dirty="0"/>
              <a:t>Examples of functional requirements might also include performance standards that must be achieved by the system</a:t>
            </a:r>
          </a:p>
          <a:p>
            <a:r>
              <a:rPr lang="en-CA" b="1" dirty="0">
                <a:solidFill>
                  <a:schemeClr val="accent1">
                    <a:lumMod val="75000"/>
                  </a:schemeClr>
                </a:solidFill>
              </a:rPr>
              <a:t>Non-functional requirements </a:t>
            </a:r>
            <a:r>
              <a:rPr lang="en-CA" dirty="0"/>
              <a:t>specify characteristics of the system that have nothing to do with the functional behaviour of the system:</a:t>
            </a:r>
          </a:p>
          <a:p>
            <a:pPr lvl="1"/>
            <a:r>
              <a:rPr lang="en-CA" dirty="0"/>
              <a:t>Cost, size, and weight are typical examples of non-functional requirements</a:t>
            </a:r>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163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3825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Rectangle 2"/>
          <p:cNvSpPr>
            <a:spLocks noGrp="1" noChangeArrowheads="1"/>
          </p:cNvSpPr>
          <p:nvPr>
            <p:ph type="title"/>
          </p:nvPr>
        </p:nvSpPr>
        <p:spPr/>
        <p:txBody>
          <a:bodyPr/>
          <a:lstStyle/>
          <a:p>
            <a:pPr eaLnBrk="1" hangingPunct="1">
              <a:defRPr/>
            </a:pPr>
            <a:r>
              <a:rPr lang="en-US" dirty="0"/>
              <a:t>Design Criteria Definition</a:t>
            </a:r>
            <a:endParaRPr lang="en-CA" dirty="0"/>
          </a:p>
        </p:txBody>
      </p:sp>
      <p:sp>
        <p:nvSpPr>
          <p:cNvPr id="1395715" name="Rectangle 3"/>
          <p:cNvSpPr>
            <a:spLocks noGrp="1" noChangeArrowheads="1"/>
          </p:cNvSpPr>
          <p:nvPr>
            <p:ph type="body" idx="1"/>
          </p:nvPr>
        </p:nvSpPr>
        <p:spPr/>
        <p:txBody>
          <a:bodyPr/>
          <a:lstStyle/>
          <a:p>
            <a:pPr eaLnBrk="1" hangingPunct="1"/>
            <a:r>
              <a:rPr lang="en-US" altLang="en-US" b="1" dirty="0">
                <a:solidFill>
                  <a:schemeClr val="accent1">
                    <a:lumMod val="75000"/>
                  </a:schemeClr>
                </a:solidFill>
              </a:rPr>
              <a:t>Design criteria </a:t>
            </a:r>
            <a:r>
              <a:rPr lang="en-US" altLang="en-US" dirty="0"/>
              <a:t>are the performance standards to be met by the design</a:t>
            </a:r>
          </a:p>
          <a:p>
            <a:pPr eaLnBrk="1" hangingPunct="1"/>
            <a:r>
              <a:rPr lang="en-US" altLang="en-US" dirty="0"/>
              <a:t>Good design criteria allow quantitative assessment</a:t>
            </a:r>
          </a:p>
          <a:p>
            <a:pPr eaLnBrk="1" hangingPunct="1"/>
            <a:r>
              <a:rPr lang="en-US" altLang="en-US" dirty="0"/>
              <a:t>Some examples of design criteria include the following:</a:t>
            </a:r>
          </a:p>
          <a:p>
            <a:pPr lvl="1" eaLnBrk="1" hangingPunct="1"/>
            <a:r>
              <a:rPr lang="en-US" altLang="en-US" sz="1800" dirty="0"/>
              <a:t>Power consumption (with a goal specified in Watts)</a:t>
            </a:r>
          </a:p>
          <a:p>
            <a:pPr lvl="1" eaLnBrk="1" hangingPunct="1"/>
            <a:r>
              <a:rPr lang="en-US" altLang="en-US" sz="1800" dirty="0"/>
              <a:t>Noise generation (with a goal specified in decibels)</a:t>
            </a:r>
          </a:p>
          <a:p>
            <a:pPr lvl="1" eaLnBrk="1" hangingPunct="1"/>
            <a:r>
              <a:rPr lang="en-US" altLang="en-US" sz="1800" dirty="0"/>
              <a:t>Transfer rate (with a goal specified in bits per second)</a:t>
            </a:r>
          </a:p>
          <a:p>
            <a:pPr eaLnBrk="1" hangingPunct="1"/>
            <a:r>
              <a:rPr lang="en-US" dirty="0"/>
              <a:t>During design optimization, the goal is to satisfy all design criteria but if one criteria is not met, the project is not deemed a complete failure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164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872465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57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57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57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57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57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95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p:cNvSpPr>
            <a:spLocks noGrp="1" noChangeArrowheads="1"/>
          </p:cNvSpPr>
          <p:nvPr>
            <p:ph type="title"/>
          </p:nvPr>
        </p:nvSpPr>
        <p:spPr/>
        <p:txBody>
          <a:bodyPr/>
          <a:lstStyle/>
          <a:p>
            <a:pPr eaLnBrk="1" hangingPunct="1">
              <a:defRPr/>
            </a:pPr>
            <a:r>
              <a:rPr lang="en-US"/>
              <a:t>Design Constraints</a:t>
            </a:r>
            <a:endParaRPr lang="en-CA"/>
          </a:p>
        </p:txBody>
      </p:sp>
      <p:sp>
        <p:nvSpPr>
          <p:cNvPr id="1396739" name="Rectangle 3"/>
          <p:cNvSpPr>
            <a:spLocks noGrp="1" noChangeArrowheads="1"/>
          </p:cNvSpPr>
          <p:nvPr>
            <p:ph type="body" idx="1"/>
          </p:nvPr>
        </p:nvSpPr>
        <p:spPr/>
        <p:txBody>
          <a:bodyPr/>
          <a:lstStyle/>
          <a:p>
            <a:pPr eaLnBrk="1" hangingPunct="1"/>
            <a:r>
              <a:rPr lang="en-US" altLang="en-US" b="1" dirty="0">
                <a:solidFill>
                  <a:schemeClr val="accent1">
                    <a:lumMod val="75000"/>
                  </a:schemeClr>
                </a:solidFill>
              </a:rPr>
              <a:t>Design constraints </a:t>
            </a:r>
            <a:r>
              <a:rPr lang="en-US" altLang="en-US" dirty="0"/>
              <a:t>are the limitations placed on the designer, the final design, or the manufacturing process</a:t>
            </a:r>
          </a:p>
          <a:p>
            <a:pPr eaLnBrk="1" hangingPunct="1"/>
            <a:r>
              <a:rPr lang="en-US" altLang="en-US" dirty="0"/>
              <a:t>Design constraints may be imposed by management, the environment, or the physical systems involved in the design</a:t>
            </a:r>
          </a:p>
          <a:p>
            <a:pPr eaLnBrk="1" hangingPunct="1"/>
            <a:r>
              <a:rPr lang="en-US" altLang="en-US" dirty="0"/>
              <a:t>Some examples of design constraints include the following:</a:t>
            </a:r>
          </a:p>
          <a:p>
            <a:pPr lvl="1" eaLnBrk="1" hangingPunct="1"/>
            <a:r>
              <a:rPr lang="en-US" altLang="en-US" sz="1800" dirty="0"/>
              <a:t>Total project development cost (with a constraint specified in dollars)</a:t>
            </a:r>
          </a:p>
          <a:p>
            <a:pPr lvl="1" eaLnBrk="1" hangingPunct="1"/>
            <a:r>
              <a:rPr lang="en-US" altLang="en-US" sz="1800" dirty="0"/>
              <a:t>Physical space constraints (with dimension constraints specified in </a:t>
            </a:r>
            <a:r>
              <a:rPr lang="en-US" altLang="en-US" sz="1800" dirty="0" err="1"/>
              <a:t>centimetres</a:t>
            </a:r>
            <a:r>
              <a:rPr lang="en-US" altLang="en-US" sz="1800" dirty="0"/>
              <a:t>)</a:t>
            </a:r>
          </a:p>
          <a:p>
            <a:pPr lvl="1" eaLnBrk="1" hangingPunct="1"/>
            <a:r>
              <a:rPr lang="en-US" altLang="en-US" sz="1800" dirty="0"/>
              <a:t>Deadlines for successful completion (with a deadline for completion)</a:t>
            </a:r>
          </a:p>
          <a:p>
            <a:pPr lvl="1" eaLnBrk="1" hangingPunct="1"/>
            <a:r>
              <a:rPr lang="en-US" dirty="0"/>
              <a:t>International standards for safety (with a list of applicable codes)</a:t>
            </a:r>
            <a:endParaRPr lang="en-US" altLang="en-US" sz="1800" dirty="0"/>
          </a:p>
          <a:p>
            <a:pPr eaLnBrk="1" hangingPunct="1"/>
            <a:r>
              <a:rPr lang="en-CA" dirty="0"/>
              <a:t>A project must satisfy all design constraints to avoid being deemed a failure</a:t>
            </a:r>
            <a:endParaRPr lang="en-US" altLang="en-US" sz="2000" dirty="0"/>
          </a:p>
          <a:p>
            <a:pPr lvl="1" eaLnBrk="1" hangingPunct="1"/>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165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95948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67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67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673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67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673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673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67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pPr eaLnBrk="1" hangingPunct="1">
              <a:defRPr/>
            </a:pPr>
            <a:r>
              <a:rPr lang="en-US" sz="2400"/>
              <a:t>Synthesis, Analysis, and Decision-Making</a:t>
            </a:r>
            <a:endParaRPr lang="en-CA" sz="2400"/>
          </a:p>
        </p:txBody>
      </p:sp>
      <p:sp>
        <p:nvSpPr>
          <p:cNvPr id="1398787" name="Rectangle 3"/>
          <p:cNvSpPr>
            <a:spLocks noGrp="1" noChangeArrowheads="1"/>
          </p:cNvSpPr>
          <p:nvPr>
            <p:ph type="body" idx="1"/>
          </p:nvPr>
        </p:nvSpPr>
        <p:spPr/>
        <p:txBody>
          <a:bodyPr/>
          <a:lstStyle/>
          <a:p>
            <a:pPr eaLnBrk="1" hangingPunct="1"/>
            <a:r>
              <a:rPr lang="en-US" altLang="en-US" dirty="0"/>
              <a:t>Synthesis, analysis, and decision-making form the design loop</a:t>
            </a:r>
            <a:endParaRPr lang="en-CA" altLang="en-US" dirty="0"/>
          </a:p>
          <a:p>
            <a:pPr lvl="1" eaLnBrk="1" hangingPunct="1"/>
            <a:r>
              <a:rPr lang="en-US" altLang="en-US" sz="1800" b="1" dirty="0">
                <a:solidFill>
                  <a:schemeClr val="accent1">
                    <a:lumMod val="75000"/>
                  </a:schemeClr>
                </a:solidFill>
              </a:rPr>
              <a:t>Synthesis</a:t>
            </a:r>
            <a:r>
              <a:rPr lang="en-US" altLang="en-US" sz="1800" dirty="0"/>
              <a:t> is suggesting ideas or methods to solve the problem</a:t>
            </a:r>
          </a:p>
          <a:p>
            <a:pPr lvl="1" eaLnBrk="1" hangingPunct="1"/>
            <a:r>
              <a:rPr lang="en-US" altLang="en-US" sz="1800" b="1" dirty="0">
                <a:solidFill>
                  <a:schemeClr val="accent1">
                    <a:lumMod val="75000"/>
                  </a:schemeClr>
                </a:solidFill>
              </a:rPr>
              <a:t>Analysis</a:t>
            </a:r>
            <a:r>
              <a:rPr lang="en-US" altLang="en-US" sz="1800" dirty="0"/>
              <a:t> is calculating the expected result of each idea or method</a:t>
            </a:r>
          </a:p>
          <a:p>
            <a:pPr lvl="1" eaLnBrk="1" hangingPunct="1"/>
            <a:r>
              <a:rPr lang="en-US" altLang="en-US" sz="1800" b="1" dirty="0">
                <a:solidFill>
                  <a:schemeClr val="accent1">
                    <a:lumMod val="75000"/>
                  </a:schemeClr>
                </a:solidFill>
              </a:rPr>
              <a:t>Decision-making</a:t>
            </a:r>
            <a:r>
              <a:rPr lang="en-US" altLang="en-US" sz="1800" dirty="0"/>
              <a:t> is choosing the best alternative for moving forward</a:t>
            </a:r>
          </a:p>
          <a:p>
            <a:pPr eaLnBrk="1" hangingPunct="1"/>
            <a:r>
              <a:rPr lang="en-US" altLang="en-US" dirty="0"/>
              <a:t>It is not uncommon to repeat the design loop multiple times</a:t>
            </a:r>
          </a:p>
          <a:p>
            <a:pPr eaLnBrk="1" hangingPunct="1"/>
            <a:r>
              <a:rPr lang="en-US" altLang="en-US" dirty="0"/>
              <a:t>Each time the design loop is repeated, the design is refined</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166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864203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87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87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987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987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987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Optimization</a:t>
            </a:r>
          </a:p>
        </p:txBody>
      </p:sp>
      <p:sp>
        <p:nvSpPr>
          <p:cNvPr id="3" name="Content Placeholder 2"/>
          <p:cNvSpPr>
            <a:spLocks noGrp="1"/>
          </p:cNvSpPr>
          <p:nvPr>
            <p:ph idx="1"/>
          </p:nvPr>
        </p:nvSpPr>
        <p:spPr/>
        <p:txBody>
          <a:bodyPr/>
          <a:lstStyle/>
          <a:p>
            <a:r>
              <a:rPr lang="en-CA" b="1" dirty="0">
                <a:solidFill>
                  <a:schemeClr val="accent1">
                    <a:lumMod val="75000"/>
                  </a:schemeClr>
                </a:solidFill>
              </a:rPr>
              <a:t>Optimization</a:t>
            </a:r>
            <a:r>
              <a:rPr lang="en-CA" dirty="0"/>
              <a:t> involves refining a design using tools and techniques to better satisfy the design criteria</a:t>
            </a:r>
          </a:p>
          <a:p>
            <a:r>
              <a:rPr lang="en-CA" dirty="0"/>
              <a:t>Many engineering tools provide ways of optimizing designs with respect to specific design criteria:</a:t>
            </a:r>
          </a:p>
          <a:p>
            <a:pPr lvl="1"/>
            <a:r>
              <a:rPr lang="en-CA" dirty="0"/>
              <a:t>Optimization is a time-consuming process</a:t>
            </a:r>
          </a:p>
          <a:p>
            <a:pPr lvl="1"/>
            <a:r>
              <a:rPr lang="en-CA" dirty="0"/>
              <a:t>Optimization takes longer as designs approach the optimum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167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6088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Rectangle 2"/>
          <p:cNvSpPr>
            <a:spLocks noGrp="1" noChangeArrowheads="1"/>
          </p:cNvSpPr>
          <p:nvPr>
            <p:ph type="title"/>
          </p:nvPr>
        </p:nvSpPr>
        <p:spPr/>
        <p:txBody>
          <a:bodyPr/>
          <a:lstStyle/>
          <a:p>
            <a:pPr eaLnBrk="1" hangingPunct="1">
              <a:defRPr/>
            </a:pPr>
            <a:r>
              <a:rPr lang="en-US"/>
              <a:t>The Design Review</a:t>
            </a:r>
            <a:endParaRPr lang="en-CA"/>
          </a:p>
        </p:txBody>
      </p:sp>
      <p:sp>
        <p:nvSpPr>
          <p:cNvPr id="1399811" name="Rectangle 3"/>
          <p:cNvSpPr>
            <a:spLocks noGrp="1" noChangeArrowheads="1"/>
          </p:cNvSpPr>
          <p:nvPr>
            <p:ph type="body" idx="1"/>
          </p:nvPr>
        </p:nvSpPr>
        <p:spPr/>
        <p:txBody>
          <a:bodyPr/>
          <a:lstStyle/>
          <a:p>
            <a:pPr marL="381000" indent="-381000" eaLnBrk="1" hangingPunct="1"/>
            <a:r>
              <a:rPr lang="en-US" altLang="en-US" b="1" dirty="0">
                <a:solidFill>
                  <a:schemeClr val="accent1">
                    <a:lumMod val="75000"/>
                  </a:schemeClr>
                </a:solidFill>
              </a:rPr>
              <a:t>Design reviews </a:t>
            </a:r>
            <a:r>
              <a:rPr lang="en-US" altLang="en-US" dirty="0"/>
              <a:t>are an independent evaluation process</a:t>
            </a:r>
          </a:p>
          <a:p>
            <a:pPr marL="381000" indent="-381000" eaLnBrk="1" hangingPunct="1"/>
            <a:r>
              <a:rPr lang="en-US" altLang="en-US" dirty="0"/>
              <a:t>Evaluation teams attempt to answer the following questions:</a:t>
            </a:r>
          </a:p>
          <a:p>
            <a:pPr marL="800100" lvl="1" indent="-342900" eaLnBrk="1" hangingPunct="1">
              <a:buFontTx/>
              <a:buAutoNum type="arabicPeriod"/>
            </a:pPr>
            <a:r>
              <a:rPr lang="en-US" altLang="en-US" sz="1800" dirty="0"/>
              <a:t>Does the designer have a thorough understanding of the design goal?</a:t>
            </a:r>
          </a:p>
          <a:p>
            <a:pPr marL="800100" lvl="1" indent="-342900" eaLnBrk="1" hangingPunct="1">
              <a:buFontTx/>
              <a:buAutoNum type="arabicPeriod"/>
            </a:pPr>
            <a:r>
              <a:rPr lang="en-US" altLang="en-US" sz="1800" dirty="0"/>
              <a:t>Have all of the relevant requirements, criteria, and constraints been identified?</a:t>
            </a:r>
          </a:p>
          <a:p>
            <a:pPr marL="800100" lvl="1" indent="-342900" eaLnBrk="1" hangingPunct="1">
              <a:buFontTx/>
              <a:buAutoNum type="arabicPeriod"/>
            </a:pPr>
            <a:r>
              <a:rPr lang="en-US" altLang="en-US" sz="1800" dirty="0"/>
              <a:t>Is the overall design plausible for meeting the design objectives?</a:t>
            </a:r>
          </a:p>
          <a:p>
            <a:pPr marL="800100" lvl="1" indent="-342900" eaLnBrk="1" hangingPunct="1">
              <a:buFontTx/>
              <a:buAutoNum type="arabicPeriod"/>
            </a:pPr>
            <a:r>
              <a:rPr lang="en-US" altLang="en-US" sz="1800" dirty="0"/>
              <a:t>Does the overall design appear to meet the criteria specified?</a:t>
            </a:r>
          </a:p>
          <a:p>
            <a:pPr marL="800100" lvl="1" indent="-342900" eaLnBrk="1" hangingPunct="1">
              <a:buFontTx/>
              <a:buAutoNum type="arabicPeriod"/>
            </a:pPr>
            <a:r>
              <a:rPr lang="en-US" altLang="en-US" sz="1800" dirty="0"/>
              <a:t>Is the performance of the design adequate?</a:t>
            </a:r>
          </a:p>
          <a:p>
            <a:pPr marL="800100" lvl="1" indent="-342900" eaLnBrk="1" hangingPunct="1">
              <a:buFontTx/>
              <a:buAutoNum type="arabicPeriod"/>
            </a:pPr>
            <a:r>
              <a:rPr lang="en-US" altLang="en-US" sz="1800" dirty="0"/>
              <a:t>Are there any flaws in the analysis of the design?</a:t>
            </a:r>
          </a:p>
          <a:p>
            <a:pPr marL="381000" indent="-381000" eaLnBrk="1" hangingPunct="1"/>
            <a:r>
              <a:rPr lang="en-US" altLang="en-US" dirty="0"/>
              <a:t>Design reviews act as a “sanity check”</a:t>
            </a:r>
            <a:endParaRPr lang="en-CA" alt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168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00976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98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98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998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998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998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9981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9981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998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On the Importance of Presenting Design Alternatives</a:t>
            </a:r>
          </a:p>
        </p:txBody>
      </p:sp>
      <p:sp>
        <p:nvSpPr>
          <p:cNvPr id="3" name="Content Placeholder 2"/>
          <p:cNvSpPr>
            <a:spLocks noGrp="1"/>
          </p:cNvSpPr>
          <p:nvPr>
            <p:ph idx="1"/>
          </p:nvPr>
        </p:nvSpPr>
        <p:spPr/>
        <p:txBody>
          <a:bodyPr/>
          <a:lstStyle/>
          <a:p>
            <a:r>
              <a:rPr lang="en-CA" dirty="0"/>
              <a:t>For a great discussion of the importance of presenting design alternatives at design reviews, refer to the following online article:</a:t>
            </a:r>
          </a:p>
          <a:p>
            <a:pPr lvl="1">
              <a:buFontTx/>
              <a:buNone/>
            </a:pPr>
            <a:r>
              <a:rPr lang="en-CA" dirty="0"/>
              <a:t>	Scott </a:t>
            </a:r>
            <a:r>
              <a:rPr lang="en-CA" dirty="0" err="1"/>
              <a:t>Berkun</a:t>
            </a:r>
            <a:r>
              <a:rPr lang="en-CA" dirty="0"/>
              <a:t>, </a:t>
            </a:r>
            <a:r>
              <a:rPr lang="en-CA" i="1" dirty="0"/>
              <a:t>“Why Good Design Comes from Bad Design: Understanding Bad Design to Create Good User Interfaces”</a:t>
            </a:r>
            <a:r>
              <a:rPr lang="en-CA" dirty="0"/>
              <a:t>, </a:t>
            </a:r>
            <a:r>
              <a:rPr lang="en-CA" dirty="0">
                <a:hlinkClick r:id="rId2"/>
              </a:rPr>
              <a:t>http://www.microsoft.com/design/article.aspx?type=stories&amp;key=design</a:t>
            </a:r>
            <a:r>
              <a:rPr lang="en-CA" dirty="0"/>
              <a:t>, January 31, 2010.</a:t>
            </a:r>
          </a:p>
          <a:p>
            <a:r>
              <a:rPr lang="en-CA" dirty="0"/>
              <a:t>In this article, Scott describes the importance of presenting multiple design alternatives to members of the design review evaluation team:</a:t>
            </a:r>
          </a:p>
          <a:p>
            <a:pPr lvl="1"/>
            <a:r>
              <a:rPr lang="en-CA" dirty="0"/>
              <a:t>Presenting the disadvantages of alternative designs avoids the problem of being asked to reconsider design alternatives already discarded</a:t>
            </a:r>
          </a:p>
          <a:p>
            <a:pPr lvl="1"/>
            <a:r>
              <a:rPr lang="en-CA" dirty="0"/>
              <a:t>Scott concludes that to truly understand the advantages of a good design, one must consider the disadvantages of a bad design</a:t>
            </a:r>
          </a:p>
          <a:p>
            <a:endParaRPr lang="en-CA" dirty="0"/>
          </a:p>
        </p:txBody>
      </p:sp>
      <p:sp>
        <p:nvSpPr>
          <p:cNvPr id="5" name="Slide Number Placeholder 4"/>
          <p:cNvSpPr>
            <a:spLocks noGrp="1"/>
          </p:cNvSpPr>
          <p:nvPr>
            <p:ph type="sldNum" sz="quarter" idx="11"/>
          </p:nvPr>
        </p:nvSpPr>
        <p:spPr/>
        <p:txBody>
          <a:bodyPr/>
          <a:lstStyle/>
          <a:p>
            <a:pPr>
              <a:defRPr/>
            </a:pPr>
            <a:fld id="{CAAEB283-E66C-424E-9AC4-781D9F3990F6}" type="slidenum">
              <a:rPr lang="en-US"/>
              <a:pPr>
                <a:defRPr/>
              </a:pPr>
              <a:t>169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0560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Deliverables – After Midterm Week</a:t>
            </a:r>
            <a:endParaRPr lang="en-CA"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1113877"/>
              </p:ext>
            </p:extLst>
          </p:nvPr>
        </p:nvGraphicFramePr>
        <p:xfrm>
          <a:off x="381000" y="990600"/>
          <a:ext cx="8458200" cy="3568320"/>
        </p:xfrm>
        <a:graphic>
          <a:graphicData uri="http://schemas.openxmlformats.org/drawingml/2006/table">
            <a:tbl>
              <a:tblPr firstRow="1" firstCol="1" bandRow="1">
                <a:tableStyleId>{5C22544A-7EE6-4342-B048-85BDC9FD1C3A}</a:tableStyleId>
              </a:tblPr>
              <a:tblGrid>
                <a:gridCol w="419100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18288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tblGrid>
              <a:tr h="278211">
                <a:tc>
                  <a:txBody>
                    <a:bodyPr/>
                    <a:lstStyle/>
                    <a:p>
                      <a:pPr algn="ctr">
                        <a:spcAft>
                          <a:spcPts val="0"/>
                        </a:spcAft>
                      </a:pPr>
                      <a:r>
                        <a:rPr lang="en-CA" sz="1200" dirty="0">
                          <a:effectLst/>
                        </a:rPr>
                        <a:t>Deliverable </a:t>
                      </a:r>
                    </a:p>
                    <a:p>
                      <a:pPr algn="ctr">
                        <a:spcAft>
                          <a:spcPts val="0"/>
                        </a:spcAft>
                      </a:pPr>
                      <a:r>
                        <a:rPr lang="en-CA" sz="1200" dirty="0">
                          <a:effectLst/>
                        </a:rPr>
                        <a:t>Name</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Deliverable </a:t>
                      </a:r>
                    </a:p>
                    <a:p>
                      <a:pPr algn="ctr">
                        <a:spcAft>
                          <a:spcPts val="0"/>
                        </a:spcAft>
                      </a:pPr>
                      <a:r>
                        <a:rPr lang="en-CA" sz="1200" dirty="0">
                          <a:effectLst/>
                        </a:rPr>
                        <a:t>Weight</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Due </a:t>
                      </a:r>
                    </a:p>
                    <a:p>
                      <a:pPr algn="ctr">
                        <a:spcAft>
                          <a:spcPts val="0"/>
                        </a:spcAft>
                      </a:pPr>
                      <a:r>
                        <a:rPr lang="en-CA" sz="1200" dirty="0">
                          <a:effectLst/>
                        </a:rPr>
                        <a:t>Dates</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dirty="0">
                          <a:effectLst/>
                        </a:rPr>
                        <a:t>Submission </a:t>
                      </a:r>
                    </a:p>
                    <a:p>
                      <a:pPr algn="ctr">
                        <a:spcAft>
                          <a:spcPts val="0"/>
                        </a:spcAft>
                      </a:pPr>
                      <a:r>
                        <a:rPr lang="en-CA" sz="1200" dirty="0">
                          <a:effectLst/>
                        </a:rPr>
                        <a:t>Format</a:t>
                      </a:r>
                      <a:endParaRPr lang="en-CA" sz="1200" b="1"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365779">
                <a:tc>
                  <a:txBody>
                    <a:bodyPr/>
                    <a:lstStyle/>
                    <a:p>
                      <a:pPr algn="ctr">
                        <a:spcAft>
                          <a:spcPts val="0"/>
                        </a:spcAft>
                      </a:pPr>
                      <a:r>
                        <a:rPr lang="en-CA" sz="1200" b="0" dirty="0">
                          <a:solidFill>
                            <a:schemeClr val="tx1"/>
                          </a:solidFill>
                          <a:effectLst/>
                        </a:rPr>
                        <a:t>Team Activity 2: Engineering Design I</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October 26</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In Class</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Demonstration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365779">
                <a:tc>
                  <a:txBody>
                    <a:bodyPr/>
                    <a:lstStyle/>
                    <a:p>
                      <a:pPr algn="ctr">
                        <a:spcAft>
                          <a:spcPts val="0"/>
                        </a:spcAft>
                      </a:pPr>
                      <a:r>
                        <a:rPr lang="en-CA" sz="1200" b="0" dirty="0">
                          <a:solidFill>
                            <a:schemeClr val="tx1"/>
                          </a:solidFill>
                          <a:effectLst/>
                        </a:rPr>
                        <a:t>Project Management Exercise</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November 9</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65779">
                <a:tc>
                  <a:txBody>
                    <a:bodyPr/>
                    <a:lstStyle/>
                    <a:p>
                      <a:pPr algn="ctr">
                        <a:spcAft>
                          <a:spcPts val="0"/>
                        </a:spcAft>
                      </a:pPr>
                      <a:r>
                        <a:rPr lang="en-CA" sz="1200" b="0" dirty="0">
                          <a:solidFill>
                            <a:schemeClr val="tx1"/>
                          </a:solidFill>
                          <a:effectLst/>
                        </a:rPr>
                        <a:t>Sustainability Exercise</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November 16</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6:00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65779">
                <a:tc>
                  <a:txBody>
                    <a:bodyPr/>
                    <a:lstStyle/>
                    <a:p>
                      <a:pPr algn="ctr">
                        <a:spcAft>
                          <a:spcPts val="0"/>
                        </a:spcAft>
                      </a:pPr>
                      <a:r>
                        <a:rPr lang="en-CA" sz="1200" b="0" dirty="0">
                          <a:solidFill>
                            <a:schemeClr val="tx1"/>
                          </a:solidFill>
                          <a:effectLst/>
                        </a:rPr>
                        <a:t>Co-op Fundamentals for Engineering:</a:t>
                      </a:r>
                    </a:p>
                    <a:p>
                      <a:pPr algn="ctr">
                        <a:spcAft>
                          <a:spcPts val="0"/>
                        </a:spcAft>
                      </a:pPr>
                      <a:r>
                        <a:rPr lang="en-CA" sz="1200" b="0" dirty="0">
                          <a:solidFill>
                            <a:schemeClr val="tx1"/>
                          </a:solidFill>
                          <a:effectLst/>
                        </a:rPr>
                        <a:t>Workplace Harassment and Your Rights</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5%</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November 23</a:t>
                      </a:r>
                      <a:r>
                        <a:rPr lang="en-CA" sz="1200" baseline="30000" dirty="0">
                          <a:solidFill>
                            <a:schemeClr val="tx1"/>
                          </a:solidFill>
                          <a:effectLst/>
                        </a:rPr>
                        <a:t>rd</a:t>
                      </a:r>
                      <a:endParaRPr lang="en-CA" sz="1200" dirty="0">
                        <a:solidFill>
                          <a:schemeClr val="tx1"/>
                        </a:solidFill>
                        <a:effectLst/>
                      </a:endParaRPr>
                    </a:p>
                    <a:p>
                      <a:pPr algn="ctr">
                        <a:spcAft>
                          <a:spcPts val="0"/>
                        </a:spcAft>
                      </a:pPr>
                      <a:r>
                        <a:rPr lang="en-US" sz="1200" dirty="0">
                          <a:solidFill>
                            <a:schemeClr val="tx1"/>
                          </a:solidFill>
                          <a:effectLst/>
                          <a:latin typeface="Calibri"/>
                          <a:ea typeface="Calibri"/>
                          <a:cs typeface="Times New Roman"/>
                        </a:rPr>
                        <a:t>6:00</a:t>
                      </a:r>
                      <a:r>
                        <a:rPr lang="en-US" sz="1200" baseline="0" dirty="0">
                          <a:solidFill>
                            <a:schemeClr val="tx1"/>
                          </a:solidFill>
                          <a:effectLst/>
                          <a:latin typeface="Calibri"/>
                          <a:ea typeface="Calibri"/>
                          <a:cs typeface="Times New Roman"/>
                        </a:rPr>
                        <a:t> pm</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Online </a:t>
                      </a:r>
                    </a:p>
                    <a:p>
                      <a:pPr algn="ctr">
                        <a:spcAft>
                          <a:spcPts val="0"/>
                        </a:spcAft>
                      </a:pPr>
                      <a:r>
                        <a:rPr lang="en-CA" sz="1200" dirty="0">
                          <a:solidFill>
                            <a:schemeClr val="tx1"/>
                          </a:solidFill>
                          <a:effectLst/>
                        </a:rPr>
                        <a:t>(LEARN)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65779">
                <a:tc>
                  <a:txBody>
                    <a:bodyPr/>
                    <a:lstStyle/>
                    <a:p>
                      <a:pPr algn="ctr">
                        <a:spcAft>
                          <a:spcPts val="0"/>
                        </a:spcAft>
                      </a:pPr>
                      <a:r>
                        <a:rPr lang="en-CA" sz="1200" b="0" dirty="0">
                          <a:solidFill>
                            <a:schemeClr val="tx1"/>
                          </a:solidFill>
                          <a:effectLst/>
                        </a:rPr>
                        <a:t>Team Activity 3:</a:t>
                      </a:r>
                      <a:r>
                        <a:rPr lang="en-CA" sz="1200" b="0" baseline="0" dirty="0">
                          <a:solidFill>
                            <a:schemeClr val="tx1"/>
                          </a:solidFill>
                          <a:effectLst/>
                        </a:rPr>
                        <a:t> </a:t>
                      </a:r>
                      <a:r>
                        <a:rPr lang="en-CA" sz="1200" b="0" dirty="0">
                          <a:solidFill>
                            <a:schemeClr val="tx1"/>
                          </a:solidFill>
                          <a:effectLst/>
                        </a:rPr>
                        <a:t>Engineering Design II</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solidFill>
                            <a:schemeClr val="tx1"/>
                          </a:solidFill>
                          <a:effectLst/>
                        </a:rPr>
                        <a:t>10%</a:t>
                      </a:r>
                      <a:endParaRPr lang="en-CA" sz="120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Thursday, November 30</a:t>
                      </a:r>
                      <a:r>
                        <a:rPr lang="en-CA" sz="1200" baseline="30000" dirty="0">
                          <a:solidFill>
                            <a:schemeClr val="tx1"/>
                          </a:solidFill>
                          <a:effectLst/>
                        </a:rPr>
                        <a:t>th</a:t>
                      </a:r>
                      <a:endParaRPr lang="en-CA" sz="1200" dirty="0">
                        <a:solidFill>
                          <a:schemeClr val="tx1"/>
                        </a:solidFill>
                        <a:effectLst/>
                      </a:endParaRPr>
                    </a:p>
                    <a:p>
                      <a:pPr algn="ctr">
                        <a:spcAft>
                          <a:spcPts val="0"/>
                        </a:spcAft>
                      </a:pPr>
                      <a:r>
                        <a:rPr lang="en-CA" sz="1200" dirty="0">
                          <a:solidFill>
                            <a:schemeClr val="tx1"/>
                          </a:solidFill>
                          <a:effectLst/>
                        </a:rPr>
                        <a:t>In Class</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Demonstration</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453347">
                <a:tc>
                  <a:txBody>
                    <a:bodyPr/>
                    <a:lstStyle/>
                    <a:p>
                      <a:pPr algn="ctr">
                        <a:spcAft>
                          <a:spcPts val="0"/>
                        </a:spcAft>
                      </a:pPr>
                      <a:r>
                        <a:rPr lang="en-CA" sz="1200" b="0" dirty="0">
                          <a:solidFill>
                            <a:schemeClr val="tx1"/>
                          </a:solidFill>
                          <a:effectLst/>
                        </a:rPr>
                        <a:t>Classroom Engagement</a:t>
                      </a:r>
                      <a:endParaRPr lang="en-CA" sz="1200" b="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10%</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All Term</a:t>
                      </a:r>
                    </a:p>
                    <a:p>
                      <a:pPr algn="ctr">
                        <a:spcAft>
                          <a:spcPts val="0"/>
                        </a:spcAft>
                      </a:pPr>
                      <a:r>
                        <a:rPr lang="en-CA" sz="1200" dirty="0">
                          <a:solidFill>
                            <a:schemeClr val="tx1"/>
                          </a:solidFill>
                          <a:effectLst/>
                        </a:rPr>
                        <a:t>In Class</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solidFill>
                            <a:schemeClr val="tx1"/>
                          </a:solidFill>
                          <a:effectLst/>
                        </a:rPr>
                        <a:t>Top Hat</a:t>
                      </a:r>
                      <a:endParaRPr lang="en-CA" sz="1200" dirty="0">
                        <a:solidFill>
                          <a:schemeClr val="tx1"/>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17</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249078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p:cNvSpPr>
            <a:spLocks noGrp="1" noChangeArrowheads="1"/>
          </p:cNvSpPr>
          <p:nvPr>
            <p:ph type="title"/>
          </p:nvPr>
        </p:nvSpPr>
        <p:spPr/>
        <p:txBody>
          <a:bodyPr/>
          <a:lstStyle/>
          <a:p>
            <a:pPr eaLnBrk="1" hangingPunct="1">
              <a:defRPr/>
            </a:pPr>
            <a:r>
              <a:rPr lang="en-US"/>
              <a:t>Communication</a:t>
            </a:r>
            <a:endParaRPr lang="en-CA"/>
          </a:p>
        </p:txBody>
      </p:sp>
      <p:sp>
        <p:nvSpPr>
          <p:cNvPr id="1400835" name="Rectangle 3"/>
          <p:cNvSpPr>
            <a:spLocks noGrp="1" noChangeArrowheads="1"/>
          </p:cNvSpPr>
          <p:nvPr>
            <p:ph type="body" idx="1"/>
          </p:nvPr>
        </p:nvSpPr>
        <p:spPr/>
        <p:txBody>
          <a:bodyPr/>
          <a:lstStyle/>
          <a:p>
            <a:pPr eaLnBrk="1" hangingPunct="1"/>
            <a:r>
              <a:rPr lang="en-US" altLang="en-US" dirty="0"/>
              <a:t>The importance of communication in the engineering design process is often under-estimated</a:t>
            </a:r>
          </a:p>
          <a:p>
            <a:pPr eaLnBrk="1" hangingPunct="1"/>
            <a:r>
              <a:rPr lang="en-US" altLang="en-US" dirty="0"/>
              <a:t>Large projects require communication between groups and team members:</a:t>
            </a:r>
          </a:p>
          <a:p>
            <a:pPr lvl="1" eaLnBrk="1" hangingPunct="1"/>
            <a:r>
              <a:rPr lang="en-US" altLang="en-US" sz="1800" dirty="0"/>
              <a:t>Do all team members understand how their components interoperate with other components?</a:t>
            </a:r>
          </a:p>
          <a:p>
            <a:pPr eaLnBrk="1" hangingPunct="1"/>
            <a:r>
              <a:rPr lang="en-US" altLang="en-US" dirty="0"/>
              <a:t>Small projects require communication for the purpose of continuity:</a:t>
            </a:r>
          </a:p>
          <a:p>
            <a:pPr lvl="1" eaLnBrk="1" hangingPunct="1"/>
            <a:r>
              <a:rPr lang="en-US" altLang="en-US" sz="1800" dirty="0"/>
              <a:t>If an engineer leaves the company, will design knowledge be lost?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170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02401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08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08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0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08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Waterfall Model of Design</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171</a:t>
            </a:fld>
            <a:endParaRPr lang="en-US" dirty="0"/>
          </a:p>
        </p:txBody>
      </p:sp>
      <p:sp>
        <p:nvSpPr>
          <p:cNvPr id="3" name="Date Placeholder 2"/>
          <p:cNvSpPr>
            <a:spLocks noGrp="1"/>
          </p:cNvSpPr>
          <p:nvPr>
            <p:ph type="dt" sz="half" idx="12"/>
          </p:nvPr>
        </p:nvSpPr>
        <p:spPr/>
        <p:txBody>
          <a:bodyPr/>
          <a:lstStyle/>
          <a:p>
            <a:pPr>
              <a:defRPr/>
            </a:pPr>
            <a:r>
              <a:rPr lang="en-US"/>
              <a:t>September 1, 2017</a:t>
            </a:r>
            <a:endParaRPr lang="en-CA"/>
          </a:p>
        </p:txBody>
      </p:sp>
      <p:sp>
        <p:nvSpPr>
          <p:cNvPr id="19" name="Footer Placeholder 18"/>
          <p:cNvSpPr>
            <a:spLocks noGrp="1"/>
          </p:cNvSpPr>
          <p:nvPr>
            <p:ph type="ftr" sz="quarter" idx="10"/>
          </p:nvPr>
        </p:nvSpPr>
        <p:spPr/>
        <p:txBody>
          <a:bodyPr/>
          <a:lstStyle/>
          <a:p>
            <a:pPr>
              <a:defRPr/>
            </a:pPr>
            <a:r>
              <a:rPr lang="en-CA"/>
              <a:t>ECE 190: Engineering Profession and Practice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90600"/>
            <a:ext cx="7725715" cy="5219048"/>
          </a:xfrm>
          <a:prstGeom prst="rect">
            <a:avLst/>
          </a:prstGeom>
        </p:spPr>
      </p:pic>
    </p:spTree>
    <p:extLst>
      <p:ext uri="{BB962C8B-B14F-4D97-AF65-F5344CB8AC3E}">
        <p14:creationId xmlns:p14="http://schemas.microsoft.com/office/powerpoint/2010/main" val="4267543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Spiral Model of Design</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172</a:t>
            </a:fld>
            <a:endParaRPr lang="en-US" dirty="0"/>
          </a:p>
        </p:txBody>
      </p:sp>
      <p:sp>
        <p:nvSpPr>
          <p:cNvPr id="3" name="Date Placeholder 2"/>
          <p:cNvSpPr>
            <a:spLocks noGrp="1"/>
          </p:cNvSpPr>
          <p:nvPr>
            <p:ph type="dt" sz="half" idx="12"/>
          </p:nvPr>
        </p:nvSpPr>
        <p:spPr/>
        <p:txBody>
          <a:bodyPr/>
          <a:lstStyle/>
          <a:p>
            <a:pPr>
              <a:defRPr/>
            </a:pPr>
            <a:r>
              <a:rPr lang="en-US"/>
              <a:t>September 1, 2017</a:t>
            </a:r>
            <a:endParaRPr lang="en-CA"/>
          </a:p>
        </p:txBody>
      </p:sp>
      <p:sp>
        <p:nvSpPr>
          <p:cNvPr id="7" name="Footer Placeholder 6"/>
          <p:cNvSpPr>
            <a:spLocks noGrp="1"/>
          </p:cNvSpPr>
          <p:nvPr>
            <p:ph type="ftr" sz="quarter" idx="10"/>
          </p:nvPr>
        </p:nvSpPr>
        <p:spPr/>
        <p:txBody>
          <a:bodyPr/>
          <a:lstStyle/>
          <a:p>
            <a:pPr>
              <a:defRPr/>
            </a:pPr>
            <a:r>
              <a:rPr lang="en-CA"/>
              <a:t>ECE 190: Engineering Profession and Practice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18" y="1036924"/>
            <a:ext cx="6072382" cy="4830476"/>
          </a:xfrm>
          <a:prstGeom prst="rect">
            <a:avLst/>
          </a:prstGeom>
        </p:spPr>
      </p:pic>
    </p:spTree>
    <p:extLst>
      <p:ext uri="{BB962C8B-B14F-4D97-AF65-F5344CB8AC3E}">
        <p14:creationId xmlns:p14="http://schemas.microsoft.com/office/powerpoint/2010/main" val="31767669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ChangeArrowheads="1"/>
          </p:cNvSpPr>
          <p:nvPr/>
        </p:nvSpPr>
        <p:spPr bwMode="auto">
          <a:xfrm>
            <a:off x="381000" y="5181600"/>
            <a:ext cx="8458200" cy="914400"/>
          </a:xfrm>
          <a:prstGeom prst="rect">
            <a:avLst/>
          </a:prstGeom>
          <a:noFill/>
          <a:ln w="9525" algn="ctr">
            <a:noFill/>
            <a:round/>
            <a:headEnd/>
            <a:tailEnd/>
          </a:ln>
        </p:spPr>
        <p:txBody>
          <a:bodyPr/>
          <a:lstStyle/>
          <a:p>
            <a:endParaRPr lang="en-CA"/>
          </a:p>
        </p:txBody>
      </p:sp>
      <p:sp>
        <p:nvSpPr>
          <p:cNvPr id="1417218" name="Rectangle 2"/>
          <p:cNvSpPr>
            <a:spLocks noGrp="1" noChangeArrowheads="1"/>
          </p:cNvSpPr>
          <p:nvPr>
            <p:ph type="title"/>
          </p:nvPr>
        </p:nvSpPr>
        <p:spPr/>
        <p:txBody>
          <a:bodyPr/>
          <a:lstStyle/>
          <a:p>
            <a:pPr eaLnBrk="1" hangingPunct="1">
              <a:defRPr/>
            </a:pPr>
            <a:r>
              <a:rPr lang="en-US" dirty="0"/>
              <a:t>The Concurrent Engineering Model</a:t>
            </a:r>
          </a:p>
        </p:txBody>
      </p:sp>
      <p:sp>
        <p:nvSpPr>
          <p:cNvPr id="116740" name="Rectangle 3"/>
          <p:cNvSpPr>
            <a:spLocks noGrp="1" noChangeArrowheads="1"/>
          </p:cNvSpPr>
          <p:nvPr>
            <p:ph type="body" idx="1"/>
          </p:nvPr>
        </p:nvSpPr>
        <p:spPr/>
        <p:txBody>
          <a:bodyPr/>
          <a:lstStyle/>
          <a:p>
            <a:pPr eaLnBrk="1" hangingPunct="1"/>
            <a:r>
              <a:rPr lang="en-US" dirty="0"/>
              <a:t>The concurrent engineering model permits simultaneous progress in the different stages of design:</a:t>
            </a:r>
          </a:p>
          <a:p>
            <a:pPr lvl="1" eaLnBrk="1" hangingPunct="1"/>
            <a:r>
              <a:rPr lang="en-US" dirty="0"/>
              <a:t>It is a variation of the Waterfall Model that permits overlapping design stages</a:t>
            </a:r>
          </a:p>
          <a:p>
            <a:pPr eaLnBrk="1" hangingPunct="1"/>
            <a:r>
              <a:rPr lang="en-US" dirty="0"/>
              <a:t>This model is sometimes referred to as the Sashimi Model:</a:t>
            </a:r>
          </a:p>
        </p:txBody>
      </p:sp>
      <p:sp>
        <p:nvSpPr>
          <p:cNvPr id="17" name="Slide Number Placeholder 16"/>
          <p:cNvSpPr>
            <a:spLocks noGrp="1"/>
          </p:cNvSpPr>
          <p:nvPr>
            <p:ph type="sldNum" sz="quarter" idx="11"/>
          </p:nvPr>
        </p:nvSpPr>
        <p:spPr/>
        <p:txBody>
          <a:bodyPr/>
          <a:lstStyle/>
          <a:p>
            <a:pPr>
              <a:defRPr/>
            </a:pPr>
            <a:fld id="{0E136C4E-23FD-419B-B883-E0F458C45B96}" type="slidenum">
              <a:rPr lang="en-US"/>
              <a:pPr>
                <a:defRPr/>
              </a:pPr>
              <a:t>173</a:t>
            </a:fld>
            <a:endParaRPr lang="en-US" dirty="0"/>
          </a:p>
        </p:txBody>
      </p:sp>
      <p:sp>
        <p:nvSpPr>
          <p:cNvPr id="3" name="Date Placeholder 2"/>
          <p:cNvSpPr>
            <a:spLocks noGrp="1"/>
          </p:cNvSpPr>
          <p:nvPr>
            <p:ph type="dt" sz="half" idx="12"/>
          </p:nvPr>
        </p:nvSpPr>
        <p:spPr/>
        <p:txBody>
          <a:bodyPr/>
          <a:lstStyle/>
          <a:p>
            <a:pPr>
              <a:defRPr/>
            </a:pPr>
            <a:r>
              <a:rPr lang="en-US"/>
              <a:t>September 1, 2017</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85" y="2951085"/>
            <a:ext cx="6849524" cy="1950476"/>
          </a:xfrm>
          <a:prstGeom prst="rect">
            <a:avLst/>
          </a:prstGeom>
        </p:spPr>
      </p:pic>
    </p:spTree>
    <p:extLst>
      <p:ext uri="{BB962C8B-B14F-4D97-AF65-F5344CB8AC3E}">
        <p14:creationId xmlns:p14="http://schemas.microsoft.com/office/powerpoint/2010/main" val="342938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2"/>
          <p:cNvSpPr>
            <a:spLocks noGrp="1" noChangeArrowheads="1"/>
          </p:cNvSpPr>
          <p:nvPr>
            <p:ph type="title"/>
          </p:nvPr>
        </p:nvSpPr>
        <p:spPr/>
        <p:txBody>
          <a:bodyPr/>
          <a:lstStyle/>
          <a:p>
            <a:pPr eaLnBrk="1" hangingPunct="1">
              <a:defRPr/>
            </a:pPr>
            <a:r>
              <a:rPr lang="en-US" dirty="0"/>
              <a:t>The Extreme Programming Model</a:t>
            </a:r>
          </a:p>
        </p:txBody>
      </p:sp>
      <p:sp>
        <p:nvSpPr>
          <p:cNvPr id="1418243" name="Rectangle 3"/>
          <p:cNvSpPr>
            <a:spLocks noGrp="1" noChangeArrowheads="1"/>
          </p:cNvSpPr>
          <p:nvPr>
            <p:ph type="body" sz="half" idx="1"/>
          </p:nvPr>
        </p:nvSpPr>
        <p:spPr>
          <a:xfrm>
            <a:off x="304800" y="1066800"/>
            <a:ext cx="3429000" cy="5105400"/>
          </a:xfrm>
        </p:spPr>
        <p:txBody>
          <a:bodyPr/>
          <a:lstStyle/>
          <a:p>
            <a:pPr eaLnBrk="1" hangingPunct="1"/>
            <a:r>
              <a:rPr lang="en-US" sz="1800" dirty="0"/>
              <a:t>The extreme programming model resembles the spiral model of development</a:t>
            </a:r>
          </a:p>
          <a:p>
            <a:pPr eaLnBrk="1" hangingPunct="1"/>
            <a:r>
              <a:rPr lang="en-US" sz="1800" dirty="0"/>
              <a:t>The four founding values of the extreme programming model are the following:</a:t>
            </a:r>
          </a:p>
          <a:p>
            <a:pPr lvl="1" eaLnBrk="1" hangingPunct="1">
              <a:spcBef>
                <a:spcPts val="0"/>
              </a:spcBef>
            </a:pPr>
            <a:r>
              <a:rPr lang="en-US" sz="1600" dirty="0"/>
              <a:t>Communication</a:t>
            </a:r>
          </a:p>
          <a:p>
            <a:pPr lvl="1" eaLnBrk="1" hangingPunct="1">
              <a:spcBef>
                <a:spcPts val="0"/>
              </a:spcBef>
            </a:pPr>
            <a:r>
              <a:rPr lang="en-US" sz="1600" dirty="0"/>
              <a:t>Feedback</a:t>
            </a:r>
          </a:p>
          <a:p>
            <a:pPr lvl="1" eaLnBrk="1" hangingPunct="1">
              <a:spcBef>
                <a:spcPts val="0"/>
              </a:spcBef>
            </a:pPr>
            <a:r>
              <a:rPr lang="en-US" sz="1600" dirty="0"/>
              <a:t>Simplicity</a:t>
            </a:r>
          </a:p>
          <a:p>
            <a:pPr lvl="1" eaLnBrk="1" hangingPunct="1">
              <a:spcBef>
                <a:spcPts val="0"/>
              </a:spcBef>
            </a:pPr>
            <a:r>
              <a:rPr lang="en-US" sz="1600" dirty="0"/>
              <a:t>Courage</a:t>
            </a:r>
          </a:p>
          <a:p>
            <a:pPr eaLnBrk="1" hangingPunct="1"/>
            <a:r>
              <a:rPr lang="en-US" sz="1800" dirty="0"/>
              <a:t>Extreme programming utilizes </a:t>
            </a:r>
            <a:r>
              <a:rPr lang="en-US" sz="1800" b="1" dirty="0">
                <a:solidFill>
                  <a:schemeClr val="accent1">
                    <a:lumMod val="75000"/>
                  </a:schemeClr>
                </a:solidFill>
              </a:rPr>
              <a:t>refactoring</a:t>
            </a:r>
            <a:r>
              <a:rPr lang="en-US" sz="1800" dirty="0"/>
              <a:t> in every iteration of the software design process:</a:t>
            </a:r>
          </a:p>
          <a:p>
            <a:pPr lvl="1" eaLnBrk="1" hangingPunct="1"/>
            <a:r>
              <a:rPr lang="en-US" sz="1600" dirty="0"/>
              <a:t>Refactoring redesigns and simplifies software designs</a:t>
            </a:r>
          </a:p>
        </p:txBody>
      </p:sp>
      <p:sp>
        <p:nvSpPr>
          <p:cNvPr id="18" name="Slide Number Placeholder 17"/>
          <p:cNvSpPr>
            <a:spLocks noGrp="1"/>
          </p:cNvSpPr>
          <p:nvPr>
            <p:ph type="sldNum" sz="quarter" idx="11"/>
          </p:nvPr>
        </p:nvSpPr>
        <p:spPr/>
        <p:txBody>
          <a:bodyPr/>
          <a:lstStyle/>
          <a:p>
            <a:pPr>
              <a:defRPr/>
            </a:pPr>
            <a:fld id="{AE3DE9A9-238F-4293-A8EA-3AB4E7EC8DD3}" type="slidenum">
              <a:rPr lang="en-US"/>
              <a:pPr>
                <a:defRPr/>
              </a:pPr>
              <a:t>174</a:t>
            </a:fld>
            <a:endParaRPr lang="en-US"/>
          </a:p>
        </p:txBody>
      </p:sp>
      <p:sp>
        <p:nvSpPr>
          <p:cNvPr id="3" name="Date Placeholder 2"/>
          <p:cNvSpPr>
            <a:spLocks noGrp="1"/>
          </p:cNvSpPr>
          <p:nvPr>
            <p:ph type="dt" sz="half" idx="12"/>
          </p:nvPr>
        </p:nvSpPr>
        <p:spPr/>
        <p:txBody>
          <a:bodyPr/>
          <a:lstStyle/>
          <a:p>
            <a:pPr>
              <a:defRPr/>
            </a:pPr>
            <a:r>
              <a:rPr lang="en-US"/>
              <a:t>September 1, 2017</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143000"/>
            <a:ext cx="6171429" cy="5013334"/>
          </a:xfrm>
          <a:prstGeom prst="rect">
            <a:avLst/>
          </a:prstGeom>
        </p:spPr>
      </p:pic>
    </p:spTree>
    <p:extLst>
      <p:ext uri="{BB962C8B-B14F-4D97-AF65-F5344CB8AC3E}">
        <p14:creationId xmlns:p14="http://schemas.microsoft.com/office/powerpoint/2010/main" val="282349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82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824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82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82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824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82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8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Strengths and Weaknesses of Lifecycle Models</a:t>
            </a:r>
          </a:p>
        </p:txBody>
      </p:sp>
      <p:graphicFrame>
        <p:nvGraphicFramePr>
          <p:cNvPr id="7" name="Table Placeholder 6"/>
          <p:cNvGraphicFramePr>
            <a:graphicFrameLocks noGrp="1"/>
          </p:cNvGraphicFramePr>
          <p:nvPr>
            <p:ph type="tbl" idx="1"/>
            <p:extLst>
              <p:ext uri="{D42A27DB-BD31-4B8C-83A1-F6EECF244321}">
                <p14:modId xmlns:p14="http://schemas.microsoft.com/office/powerpoint/2010/main" val="880531079"/>
              </p:ext>
            </p:extLst>
          </p:nvPr>
        </p:nvGraphicFramePr>
        <p:xfrm>
          <a:off x="304800" y="1066800"/>
          <a:ext cx="8534400" cy="4597400"/>
        </p:xfrm>
        <a:graphic>
          <a:graphicData uri="http://schemas.openxmlformats.org/drawingml/2006/table">
            <a:tbl>
              <a:tblPr firstRow="1">
                <a:tableStyleId>{21E4AEA4-8DFA-4A89-87EB-49C32662AFE0}</a:tableStyleId>
              </a:tblPr>
              <a:tblGrid>
                <a:gridCol w="38100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tblGrid>
              <a:tr h="370840">
                <a:tc>
                  <a:txBody>
                    <a:bodyPr/>
                    <a:lstStyle/>
                    <a:p>
                      <a:pPr algn="ctr"/>
                      <a:r>
                        <a:rPr lang="en-CA" sz="1400" dirty="0"/>
                        <a:t>Lifecycle Model Capability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Waterfall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Spiral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Concurrent Engineering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Extreme Programming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370840">
                <a:tc>
                  <a:txBody>
                    <a:bodyPr/>
                    <a:lstStyle/>
                    <a:p>
                      <a:r>
                        <a:rPr lang="en-CA" sz="1400" dirty="0"/>
                        <a:t>Works with poorly understood</a:t>
                      </a:r>
                      <a:r>
                        <a:rPr lang="en-CA" sz="1400" baseline="0" dirty="0"/>
                        <a:t> requirements</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370840">
                <a:tc>
                  <a:txBody>
                    <a:bodyPr/>
                    <a:lstStyle/>
                    <a:p>
                      <a:r>
                        <a:rPr lang="en-CA" sz="1400" dirty="0"/>
                        <a:t>Works with poorly understood</a:t>
                      </a:r>
                      <a:r>
                        <a:rPr lang="en-CA" sz="1400" baseline="0" dirty="0"/>
                        <a:t> architecture</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70840">
                <a:tc>
                  <a:txBody>
                    <a:bodyPr/>
                    <a:lstStyle/>
                    <a:p>
                      <a:r>
                        <a:rPr lang="en-CA" sz="1400" dirty="0"/>
                        <a:t>Produces a highly reliable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70840">
                <a:tc>
                  <a:txBody>
                    <a:bodyPr/>
                    <a:lstStyle/>
                    <a:p>
                      <a:r>
                        <a:rPr lang="en-CA" sz="1400" dirty="0"/>
                        <a:t>Produces a system</a:t>
                      </a:r>
                      <a:r>
                        <a:rPr lang="en-CA" sz="1400" baseline="0" dirty="0"/>
                        <a:t> with potential for expansion</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70840">
                <a:tc>
                  <a:txBody>
                    <a:bodyPr/>
                    <a:lstStyle/>
                    <a:p>
                      <a:r>
                        <a:rPr lang="en-CA" sz="1400" dirty="0"/>
                        <a:t>Manages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370840">
                <a:tc>
                  <a:txBody>
                    <a:bodyPr/>
                    <a:lstStyle/>
                    <a:p>
                      <a:r>
                        <a:rPr lang="en-CA" sz="1400" dirty="0"/>
                        <a:t>Can be constrained</a:t>
                      </a:r>
                      <a:r>
                        <a:rPr lang="en-CA" sz="1400" baseline="0" dirty="0"/>
                        <a:t> to a predefined schedule</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r h="370840">
                <a:tc>
                  <a:txBody>
                    <a:bodyPr/>
                    <a:lstStyle/>
                    <a:p>
                      <a:r>
                        <a:rPr lang="en-CA" sz="1400" dirty="0"/>
                        <a:t>Has low overhead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7"/>
                  </a:ext>
                </a:extLst>
              </a:tr>
              <a:tr h="370840">
                <a:tc>
                  <a:txBody>
                    <a:bodyPr/>
                    <a:lstStyle/>
                    <a:p>
                      <a:r>
                        <a:rPr lang="en-CA" sz="1400" dirty="0"/>
                        <a:t>Allows for midcourse corrections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8"/>
                  </a:ext>
                </a:extLst>
              </a:tr>
              <a:tr h="370840">
                <a:tc>
                  <a:txBody>
                    <a:bodyPr/>
                    <a:lstStyle/>
                    <a:p>
                      <a:r>
                        <a:rPr lang="en-CA" sz="1400" dirty="0"/>
                        <a:t>Provides customer with progress visibility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9"/>
                  </a:ext>
                </a:extLst>
              </a:tr>
              <a:tr h="370840">
                <a:tc>
                  <a:txBody>
                    <a:bodyPr/>
                    <a:lstStyle/>
                    <a:p>
                      <a:r>
                        <a:rPr lang="en-CA" sz="1400" dirty="0"/>
                        <a:t>Provides management with progress visibility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0"/>
                  </a:ext>
                </a:extLst>
              </a:tr>
              <a:tr h="370840">
                <a:tc>
                  <a:txBody>
                    <a:bodyPr/>
                    <a:lstStyle/>
                    <a:p>
                      <a:r>
                        <a:rPr lang="en-CA" sz="1400" dirty="0"/>
                        <a:t>Requires little</a:t>
                      </a:r>
                      <a:r>
                        <a:rPr lang="en-CA" sz="1400" baseline="0" dirty="0"/>
                        <a:t> experience</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1400" dirty="0"/>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11"/>
                  </a:ext>
                </a:extLst>
              </a:tr>
            </a:tbl>
          </a:graphicData>
        </a:graphic>
      </p:graphicFrame>
      <p:sp>
        <p:nvSpPr>
          <p:cNvPr id="5" name="Slide Number Placeholder 4"/>
          <p:cNvSpPr>
            <a:spLocks noGrp="1"/>
          </p:cNvSpPr>
          <p:nvPr>
            <p:ph type="sldNum" sz="quarter" idx="11"/>
          </p:nvPr>
        </p:nvSpPr>
        <p:spPr/>
        <p:txBody>
          <a:bodyPr/>
          <a:lstStyle/>
          <a:p>
            <a:pPr>
              <a:defRPr/>
            </a:pPr>
            <a:fld id="{F20B66B9-7100-4881-A683-FD657CAE3BD5}" type="slidenum">
              <a:rPr lang="en-US"/>
              <a:pPr>
                <a:defRPr/>
              </a:pPr>
              <a:t>175</a:t>
            </a:fld>
            <a:endParaRPr lang="en-US" dirty="0"/>
          </a:p>
        </p:txBody>
      </p:sp>
      <p:sp>
        <p:nvSpPr>
          <p:cNvPr id="8" name="TextBox 7"/>
          <p:cNvSpPr txBox="1"/>
          <p:nvPr/>
        </p:nvSpPr>
        <p:spPr>
          <a:xfrm>
            <a:off x="533400" y="5788025"/>
            <a:ext cx="8153400" cy="307975"/>
          </a:xfrm>
          <a:prstGeom prst="rect">
            <a:avLst/>
          </a:prstGeom>
          <a:noFill/>
        </p:spPr>
        <p:txBody>
          <a:bodyPr>
            <a:spAutoFit/>
          </a:bodyPr>
          <a:lstStyle/>
          <a:p>
            <a:pPr algn="ctr">
              <a:defRPr/>
            </a:pPr>
            <a:r>
              <a:rPr lang="en-CA" dirty="0">
                <a:latin typeface="+mn-lt"/>
              </a:rPr>
              <a:t>Based on material from: Steve McConnell, Rapid Development, pp 156-157, Microsoft Press, 1996.</a:t>
            </a:r>
          </a:p>
        </p:txBody>
      </p:sp>
      <p:sp>
        <p:nvSpPr>
          <p:cNvPr id="3" name="Date Placeholder 2"/>
          <p:cNvSpPr>
            <a:spLocks noGrp="1"/>
          </p:cNvSpPr>
          <p:nvPr>
            <p:ph type="dt" sz="half" idx="12"/>
          </p:nvPr>
        </p:nvSpPr>
        <p:spPr/>
        <p:txBody>
          <a:bodyPr/>
          <a:lstStyle/>
          <a:p>
            <a:pPr>
              <a:defRPr/>
            </a:pPr>
            <a:r>
              <a:rPr lang="en-US"/>
              <a:t>September 1, 2017</a:t>
            </a:r>
            <a:endParaRPr lang="en-CA"/>
          </a:p>
        </p:txBody>
      </p:sp>
      <p:sp>
        <p:nvSpPr>
          <p:cNvPr id="9" name="Footer Placeholder 8"/>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977274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ChangeArrowheads="1"/>
          </p:cNvSpPr>
          <p:nvPr>
            <p:ph type="title"/>
          </p:nvPr>
        </p:nvSpPr>
        <p:spPr/>
        <p:txBody>
          <a:bodyPr/>
          <a:lstStyle/>
          <a:p>
            <a:pPr eaLnBrk="1" hangingPunct="1">
              <a:defRPr/>
            </a:pPr>
            <a:r>
              <a:rPr lang="en-CA"/>
              <a:t>Systematic Decision-Making</a:t>
            </a:r>
          </a:p>
        </p:txBody>
      </p:sp>
      <p:sp>
        <p:nvSpPr>
          <p:cNvPr id="1453059" name="Rectangle 3"/>
          <p:cNvSpPr>
            <a:spLocks noGrp="1" noChangeArrowheads="1"/>
          </p:cNvSpPr>
          <p:nvPr>
            <p:ph type="body" idx="1"/>
          </p:nvPr>
        </p:nvSpPr>
        <p:spPr/>
        <p:txBody>
          <a:bodyPr/>
          <a:lstStyle/>
          <a:p>
            <a:pPr marL="381000" indent="-381000" eaLnBrk="1" hangingPunct="1">
              <a:buFontTx/>
              <a:buAutoNum type="arabicPeriod"/>
            </a:pPr>
            <a:r>
              <a:rPr lang="en-CA"/>
              <a:t>List all choices or courses of action</a:t>
            </a:r>
          </a:p>
          <a:p>
            <a:pPr marL="381000" indent="-381000" eaLnBrk="1" hangingPunct="1">
              <a:buFontTx/>
              <a:buAutoNum type="arabicPeriod"/>
            </a:pPr>
            <a:r>
              <a:rPr lang="en-CA"/>
              <a:t>List all criteria that will be used to evaluate the choices</a:t>
            </a:r>
          </a:p>
          <a:p>
            <a:pPr marL="381000" indent="-381000" eaLnBrk="1" hangingPunct="1">
              <a:buFontTx/>
              <a:buAutoNum type="arabicPeriod"/>
            </a:pPr>
            <a:r>
              <a:rPr lang="en-CA"/>
              <a:t>Compare the two lists and remove impractical choices</a:t>
            </a:r>
          </a:p>
          <a:p>
            <a:pPr marL="381000" indent="-381000" eaLnBrk="1" hangingPunct="1">
              <a:buFontTx/>
              <a:buAutoNum type="arabicPeriod"/>
            </a:pPr>
            <a:r>
              <a:rPr lang="en-CA"/>
              <a:t>Evaluate the advantages and disadvantages of each remaining choice according to all of the criteria</a:t>
            </a:r>
          </a:p>
        </p:txBody>
      </p:sp>
      <p:sp>
        <p:nvSpPr>
          <p:cNvPr id="6" name="Slide Number Placeholder 5"/>
          <p:cNvSpPr>
            <a:spLocks noGrp="1"/>
          </p:cNvSpPr>
          <p:nvPr>
            <p:ph type="sldNum" sz="quarter" idx="11"/>
          </p:nvPr>
        </p:nvSpPr>
        <p:spPr/>
        <p:txBody>
          <a:bodyPr/>
          <a:lstStyle/>
          <a:p>
            <a:pPr>
              <a:defRPr/>
            </a:pPr>
            <a:fld id="{AF0B4F47-65ED-4BB1-A954-5407869B7A4F}" type="slidenum">
              <a:rPr lang="en-US"/>
              <a:pPr>
                <a:defRPr/>
              </a:pPr>
              <a:t>176</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8881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3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3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3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54082" name="Rectangle 2"/>
          <p:cNvSpPr>
            <a:spLocks noGrp="1" noChangeArrowheads="1"/>
          </p:cNvSpPr>
          <p:nvPr>
            <p:ph type="title"/>
          </p:nvPr>
        </p:nvSpPr>
        <p:spPr/>
        <p:txBody>
          <a:bodyPr/>
          <a:lstStyle/>
          <a:p>
            <a:pPr eaLnBrk="1" hangingPunct="1">
              <a:defRPr/>
            </a:pPr>
            <a:r>
              <a:rPr lang="en-CA"/>
              <a:t>Computational Decision-Making</a:t>
            </a:r>
            <a:endParaRPr lang="en-US"/>
          </a:p>
        </p:txBody>
      </p:sp>
      <p:sp>
        <p:nvSpPr>
          <p:cNvPr id="1454083" name="Rectangle 3"/>
          <p:cNvSpPr>
            <a:spLocks noGrp="1" noChangeArrowheads="1"/>
          </p:cNvSpPr>
          <p:nvPr>
            <p:ph type="body" idx="1"/>
          </p:nvPr>
        </p:nvSpPr>
        <p:spPr/>
        <p:txBody>
          <a:bodyPr/>
          <a:lstStyle/>
          <a:p>
            <a:pPr eaLnBrk="1" hangingPunct="1"/>
            <a:r>
              <a:rPr lang="en-CA" dirty="0"/>
              <a:t>Suppose the best of </a:t>
            </a:r>
            <a:r>
              <a:rPr lang="en-CA" i="1" dirty="0">
                <a:latin typeface="Times New Roman" pitchFamily="18" charset="0"/>
              </a:rPr>
              <a:t>m</a:t>
            </a:r>
            <a:r>
              <a:rPr lang="en-CA" dirty="0"/>
              <a:t> feasible choices is to be found by calculating the payoff functions </a:t>
            </a:r>
            <a:r>
              <a:rPr lang="en-CA" i="1" dirty="0">
                <a:latin typeface="Times New Roman" pitchFamily="18" charset="0"/>
              </a:rPr>
              <a:t>f</a:t>
            </a:r>
            <a:r>
              <a:rPr lang="en-CA" baseline="-25000" dirty="0">
                <a:latin typeface="Times New Roman" pitchFamily="18" charset="0"/>
              </a:rPr>
              <a:t>1</a:t>
            </a:r>
            <a:r>
              <a:rPr lang="en-CA" dirty="0"/>
              <a:t>, </a:t>
            </a:r>
            <a:r>
              <a:rPr lang="en-CA" i="1" dirty="0">
                <a:latin typeface="Times New Roman" pitchFamily="18" charset="0"/>
              </a:rPr>
              <a:t>f</a:t>
            </a:r>
            <a:r>
              <a:rPr lang="en-CA" baseline="-25000" dirty="0">
                <a:latin typeface="Times New Roman" pitchFamily="18" charset="0"/>
              </a:rPr>
              <a:t>2</a:t>
            </a:r>
            <a:r>
              <a:rPr lang="en-CA" dirty="0"/>
              <a:t>, … </a:t>
            </a:r>
            <a:r>
              <a:rPr lang="en-CA" i="1" dirty="0" err="1">
                <a:latin typeface="Times New Roman" pitchFamily="18" charset="0"/>
              </a:rPr>
              <a:t>f</a:t>
            </a:r>
            <a:r>
              <a:rPr lang="en-CA" i="1" baseline="-25000" dirty="0" err="1">
                <a:latin typeface="Times New Roman" pitchFamily="18" charset="0"/>
              </a:rPr>
              <a:t>m</a:t>
            </a:r>
            <a:r>
              <a:rPr lang="en-CA" dirty="0"/>
              <a:t> and choosing the largest.  The choices are to be evaluated according to </a:t>
            </a:r>
            <a:r>
              <a:rPr lang="en-CA" i="1" dirty="0">
                <a:latin typeface="Times New Roman" pitchFamily="18" charset="0"/>
              </a:rPr>
              <a:t>n</a:t>
            </a:r>
            <a:r>
              <a:rPr lang="en-CA" dirty="0"/>
              <a:t> criteria or attributes.</a:t>
            </a:r>
          </a:p>
          <a:p>
            <a:pPr marL="804863" lvl="1" indent="-265113" eaLnBrk="1" hangingPunct="1">
              <a:buFontTx/>
              <a:buAutoNum type="arabicPeriod"/>
            </a:pPr>
            <a:r>
              <a:rPr lang="en-CA" dirty="0"/>
              <a:t>Rank the importance of the criteria and assign weighting constants </a:t>
            </a:r>
            <a:r>
              <a:rPr lang="en-CA" i="1" dirty="0" err="1">
                <a:latin typeface="Times New Roman" pitchFamily="18" charset="0"/>
              </a:rPr>
              <a:t>w</a:t>
            </a:r>
            <a:r>
              <a:rPr lang="en-CA" i="1" baseline="-25000" dirty="0" err="1">
                <a:latin typeface="Times New Roman" pitchFamily="18" charset="0"/>
              </a:rPr>
              <a:t>j</a:t>
            </a:r>
            <a:r>
              <a:rPr lang="en-CA" dirty="0"/>
              <a:t>, </a:t>
            </a:r>
            <a:r>
              <a:rPr lang="en-CA" i="1" dirty="0">
                <a:latin typeface="Times New Roman" pitchFamily="18" charset="0"/>
              </a:rPr>
              <a:t>j</a:t>
            </a:r>
            <a:r>
              <a:rPr lang="en-CA" dirty="0">
                <a:latin typeface="Times New Roman" pitchFamily="18" charset="0"/>
              </a:rPr>
              <a:t> = 1</a:t>
            </a:r>
            <a:r>
              <a:rPr lang="en-CA" dirty="0"/>
              <a:t>, …, </a:t>
            </a:r>
            <a:r>
              <a:rPr lang="en-CA" i="1" dirty="0">
                <a:latin typeface="Times New Roman" pitchFamily="18" charset="0"/>
              </a:rPr>
              <a:t>n</a:t>
            </a:r>
            <a:r>
              <a:rPr lang="en-CA" dirty="0"/>
              <a:t>, according to their relative importance, such that the weight constants sum to </a:t>
            </a:r>
            <a:r>
              <a:rPr lang="en-CA" dirty="0">
                <a:latin typeface="Times New Roman" pitchFamily="18" charset="0"/>
              </a:rPr>
              <a:t>1</a:t>
            </a:r>
            <a:r>
              <a:rPr lang="en-CA" dirty="0"/>
              <a:t>, or </a:t>
            </a:r>
            <a:r>
              <a:rPr lang="en-CA" dirty="0">
                <a:latin typeface="Times New Roman" pitchFamily="18" charset="0"/>
              </a:rPr>
              <a:t>100%</a:t>
            </a:r>
            <a:r>
              <a:rPr lang="en-CA" dirty="0"/>
              <a:t>.  A larger constant indicates a more important criterion</a:t>
            </a:r>
          </a:p>
          <a:p>
            <a:pPr marL="804863" lvl="1" indent="-265113" eaLnBrk="1" hangingPunct="1">
              <a:buFontTx/>
              <a:buAutoNum type="arabicPeriod"/>
            </a:pPr>
            <a:r>
              <a:rPr lang="en-CA" dirty="0"/>
              <a:t>For each alternative </a:t>
            </a:r>
            <a:r>
              <a:rPr lang="en-CA" i="1" dirty="0" err="1">
                <a:latin typeface="Times New Roman" pitchFamily="18" charset="0"/>
              </a:rPr>
              <a:t>i</a:t>
            </a:r>
            <a:r>
              <a:rPr lang="en-CA" dirty="0"/>
              <a:t>, estimate the fraction </a:t>
            </a:r>
            <a:r>
              <a:rPr lang="en-CA" i="1" dirty="0" err="1">
                <a:latin typeface="Times New Roman" pitchFamily="18" charset="0"/>
              </a:rPr>
              <a:t>p</a:t>
            </a:r>
            <a:r>
              <a:rPr lang="en-CA" i="1" baseline="-25000" dirty="0" err="1">
                <a:latin typeface="Times New Roman" pitchFamily="18" charset="0"/>
              </a:rPr>
              <a:t>ij</a:t>
            </a:r>
            <a:r>
              <a:rPr lang="en-CA" dirty="0"/>
              <a:t> to which the alternative satisfies each criterion </a:t>
            </a:r>
            <a:r>
              <a:rPr lang="en-CA" i="1" dirty="0">
                <a:latin typeface="Times New Roman" pitchFamily="18" charset="0"/>
              </a:rPr>
              <a:t>j</a:t>
            </a:r>
            <a:endParaRPr lang="en-CA" dirty="0"/>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C1DDD8E3-CAA0-4789-9BE6-A8D4E09BFD0B}" type="slidenum">
              <a:rPr lang="en-US"/>
              <a:pPr>
                <a:defRPr/>
              </a:pPr>
              <a:t>177</a:t>
            </a:fld>
            <a:endParaRPr lang="en-US" dirty="0"/>
          </a:p>
        </p:txBody>
      </p:sp>
    </p:spTree>
    <p:extLst>
      <p:ext uri="{BB962C8B-B14F-4D97-AF65-F5344CB8AC3E}">
        <p14:creationId xmlns:p14="http://schemas.microsoft.com/office/powerpoint/2010/main" val="349821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71490" name="Rectangle 2"/>
          <p:cNvSpPr>
            <a:spLocks noGrp="1" noChangeArrowheads="1"/>
          </p:cNvSpPr>
          <p:nvPr>
            <p:ph type="title"/>
          </p:nvPr>
        </p:nvSpPr>
        <p:spPr/>
        <p:txBody>
          <a:bodyPr/>
          <a:lstStyle/>
          <a:p>
            <a:pPr eaLnBrk="1" hangingPunct="1">
              <a:defRPr/>
            </a:pPr>
            <a:r>
              <a:rPr lang="en-CA"/>
              <a:t>Computational Decision-Making (cont.)</a:t>
            </a:r>
            <a:endParaRPr lang="en-US"/>
          </a:p>
        </p:txBody>
      </p:sp>
      <p:sp>
        <p:nvSpPr>
          <p:cNvPr id="1471491" name="Rectangle 3"/>
          <p:cNvSpPr>
            <a:spLocks noGrp="1" noChangeArrowheads="1"/>
          </p:cNvSpPr>
          <p:nvPr>
            <p:ph type="body" idx="1"/>
          </p:nvPr>
        </p:nvSpPr>
        <p:spPr/>
        <p:txBody>
          <a:bodyPr/>
          <a:lstStyle/>
          <a:p>
            <a:pPr marL="800100" lvl="1" indent="-342900" eaLnBrk="1" hangingPunct="1">
              <a:buFontTx/>
              <a:buAutoNum type="arabicPeriod" startAt="3"/>
            </a:pPr>
            <a:r>
              <a:rPr lang="en-CA"/>
              <a:t>Calculate the total payoff of each of the alternatives </a:t>
            </a:r>
            <a:r>
              <a:rPr lang="en-CA" i="1">
                <a:latin typeface="Times New Roman" pitchFamily="18" charset="0"/>
              </a:rPr>
              <a:t>i</a:t>
            </a:r>
            <a:r>
              <a:rPr lang="en-CA"/>
              <a:t> as the weighted sum of criterion fractions:</a:t>
            </a:r>
          </a:p>
          <a:p>
            <a:pPr marL="800100" lvl="1" indent="-342900" eaLnBrk="1" hangingPunct="1">
              <a:buFontTx/>
              <a:buAutoNum type="arabicPeriod" startAt="3"/>
            </a:pPr>
            <a:endParaRPr lang="en-CA"/>
          </a:p>
          <a:p>
            <a:pPr marL="800100" lvl="1" indent="-342900" eaLnBrk="1" hangingPunct="1">
              <a:buFontTx/>
              <a:buAutoNum type="arabicPeriod" startAt="3"/>
            </a:pPr>
            <a:endParaRPr lang="en-CA"/>
          </a:p>
          <a:p>
            <a:pPr marL="800100" lvl="1" indent="-342900" eaLnBrk="1" hangingPunct="1">
              <a:buFontTx/>
              <a:buAutoNum type="arabicPeriod" startAt="3"/>
            </a:pPr>
            <a:endParaRPr lang="en-CA"/>
          </a:p>
          <a:p>
            <a:pPr marL="800100" lvl="1" indent="-342900" eaLnBrk="1" hangingPunct="1">
              <a:buFontTx/>
              <a:buAutoNum type="arabicPeriod" startAt="3"/>
            </a:pPr>
            <a:endParaRPr lang="en-CA"/>
          </a:p>
          <a:p>
            <a:pPr marL="800100" lvl="1" indent="-342900" eaLnBrk="1" hangingPunct="1">
              <a:buFontTx/>
              <a:buAutoNum type="arabicPeriod" startAt="3"/>
            </a:pPr>
            <a:r>
              <a:rPr lang="en-CA"/>
              <a:t>Choose the alternative with the largest payoff</a:t>
            </a:r>
            <a:endParaRPr lang="en-US"/>
          </a:p>
        </p:txBody>
      </p:sp>
      <p:graphicFrame>
        <p:nvGraphicFramePr>
          <p:cNvPr id="721922" name="Object 4"/>
          <p:cNvGraphicFramePr>
            <a:graphicFrameLocks noGrp="1"/>
          </p:cNvGraphicFramePr>
          <p:nvPr>
            <p:ph sz="half" idx="4294967295"/>
          </p:nvPr>
        </p:nvGraphicFramePr>
        <p:xfrm>
          <a:off x="3352800" y="1828800"/>
          <a:ext cx="2587625" cy="1333500"/>
        </p:xfrm>
        <a:graphic>
          <a:graphicData uri="http://schemas.openxmlformats.org/presentationml/2006/ole">
            <mc:AlternateContent xmlns:mc="http://schemas.openxmlformats.org/markup-compatibility/2006">
              <mc:Choice xmlns:v="urn:schemas-microsoft-com:vml" Requires="v">
                <p:oleObj spid="_x0000_s1085" name="Equation" r:id="rId3" imgW="863280" imgH="444240" progId="Equation.3">
                  <p:embed/>
                </p:oleObj>
              </mc:Choice>
              <mc:Fallback>
                <p:oleObj name="Equation" r:id="rId3" imgW="863280" imgH="4442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828800"/>
                        <a:ext cx="258762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5"/>
          <p:cNvSpPr>
            <a:spLocks noGrp="1"/>
          </p:cNvSpPr>
          <p:nvPr>
            <p:ph type="dt" sz="quarter" idx="12"/>
          </p:nvPr>
        </p:nvSpPr>
        <p:spPr/>
        <p:txBody>
          <a:bodyPr/>
          <a:lstStyle/>
          <a:p>
            <a:pPr>
              <a:defRPr/>
            </a:pPr>
            <a:r>
              <a:rPr lang="en-US"/>
              <a:t>September 1, 2017</a:t>
            </a:r>
            <a:endParaRPr lang="en-CA" dirty="0"/>
          </a:p>
        </p:txBody>
      </p:sp>
      <p:sp>
        <p:nvSpPr>
          <p:cNvPr id="7" name="Slide Number Placeholder 6"/>
          <p:cNvSpPr>
            <a:spLocks noGrp="1"/>
          </p:cNvSpPr>
          <p:nvPr>
            <p:ph type="sldNum" sz="quarter" idx="11"/>
          </p:nvPr>
        </p:nvSpPr>
        <p:spPr/>
        <p:txBody>
          <a:bodyPr/>
          <a:lstStyle/>
          <a:p>
            <a:pPr>
              <a:defRPr/>
            </a:pPr>
            <a:fld id="{FF30E895-E464-46F2-98F9-73048026949A}" type="slidenum">
              <a:rPr lang="en-US"/>
              <a:pPr>
                <a:defRPr/>
              </a:pPr>
              <a:t>178</a:t>
            </a:fld>
            <a:endParaRPr lang="en-US" dirty="0"/>
          </a:p>
        </p:txBody>
      </p:sp>
    </p:spTree>
    <p:extLst>
      <p:ext uri="{BB962C8B-B14F-4D97-AF65-F5344CB8AC3E}">
        <p14:creationId xmlns:p14="http://schemas.microsoft.com/office/powerpoint/2010/main" val="3054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1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CA"/>
              <a:t>ECE 190: Engineering Profession and Practice</a:t>
            </a:r>
            <a:endParaRPr lang="en-US"/>
          </a:p>
        </p:txBody>
      </p:sp>
      <p:sp>
        <p:nvSpPr>
          <p:cNvPr id="1455106" name="Rectangle 2"/>
          <p:cNvSpPr>
            <a:spLocks noGrp="1" noChangeArrowheads="1"/>
          </p:cNvSpPr>
          <p:nvPr>
            <p:ph type="title"/>
          </p:nvPr>
        </p:nvSpPr>
        <p:spPr/>
        <p:txBody>
          <a:bodyPr/>
          <a:lstStyle/>
          <a:p>
            <a:pPr eaLnBrk="1" hangingPunct="1">
              <a:defRPr/>
            </a:pPr>
            <a:r>
              <a:rPr lang="en-CA"/>
              <a:t>Arbitrary Criterion Values</a:t>
            </a:r>
          </a:p>
        </p:txBody>
      </p:sp>
      <p:sp>
        <p:nvSpPr>
          <p:cNvPr id="1455107" name="Rectangle 3"/>
          <p:cNvSpPr>
            <a:spLocks noGrp="1" noChangeArrowheads="1"/>
          </p:cNvSpPr>
          <p:nvPr>
            <p:ph type="body" sz="half" idx="1"/>
          </p:nvPr>
        </p:nvSpPr>
        <p:spPr>
          <a:xfrm>
            <a:off x="304800" y="1066800"/>
            <a:ext cx="8515350" cy="5105400"/>
          </a:xfrm>
        </p:spPr>
        <p:txBody>
          <a:bodyPr/>
          <a:lstStyle/>
          <a:p>
            <a:pPr eaLnBrk="1" hangingPunct="1"/>
            <a:r>
              <a:rPr lang="en-CA"/>
              <a:t>Instead of estimating the fractions </a:t>
            </a:r>
            <a:r>
              <a:rPr lang="en-CA" i="1">
                <a:latin typeface="Times New Roman" pitchFamily="18" charset="0"/>
              </a:rPr>
              <a:t>p</a:t>
            </a:r>
            <a:r>
              <a:rPr lang="en-CA" i="1" baseline="-25000">
                <a:latin typeface="Times New Roman" pitchFamily="18" charset="0"/>
              </a:rPr>
              <a:t>ij</a:t>
            </a:r>
            <a:r>
              <a:rPr lang="en-CA"/>
              <a:t> to which the alternatives satisfy the criteria, use the following:</a:t>
            </a:r>
          </a:p>
          <a:p>
            <a:pPr lvl="1" eaLnBrk="1" hangingPunct="1"/>
            <a:r>
              <a:rPr lang="en-CA"/>
              <a:t>Assign the amount </a:t>
            </a:r>
            <a:r>
              <a:rPr lang="en-CA" i="1">
                <a:latin typeface="Times New Roman" pitchFamily="18" charset="0"/>
              </a:rPr>
              <a:t>c</a:t>
            </a:r>
            <a:r>
              <a:rPr lang="en-CA" i="1" baseline="-25000">
                <a:latin typeface="Times New Roman" pitchFamily="18" charset="0"/>
              </a:rPr>
              <a:t>ij</a:t>
            </a:r>
            <a:r>
              <a:rPr lang="en-CA"/>
              <a:t> to which each alternative </a:t>
            </a:r>
            <a:r>
              <a:rPr lang="en-CA" i="1">
                <a:latin typeface="Times New Roman" pitchFamily="18" charset="0"/>
              </a:rPr>
              <a:t>i</a:t>
            </a:r>
            <a:r>
              <a:rPr lang="en-CA"/>
              <a:t> satisfies each criterion </a:t>
            </a:r>
            <a:r>
              <a:rPr lang="en-CA" i="1">
                <a:latin typeface="Times New Roman" pitchFamily="18" charset="0"/>
              </a:rPr>
              <a:t>j</a:t>
            </a:r>
            <a:r>
              <a:rPr lang="en-CA"/>
              <a:t>. For each criterion </a:t>
            </a:r>
            <a:r>
              <a:rPr lang="en-CA" i="1">
                <a:latin typeface="Times New Roman" pitchFamily="18" charset="0"/>
              </a:rPr>
              <a:t>j</a:t>
            </a:r>
            <a:r>
              <a:rPr lang="en-CA"/>
              <a:t>, the units of </a:t>
            </a:r>
            <a:r>
              <a:rPr lang="en-CA" i="1">
                <a:latin typeface="Times New Roman" pitchFamily="18" charset="0"/>
              </a:rPr>
              <a:t>c</a:t>
            </a:r>
            <a:r>
              <a:rPr lang="en-CA" i="1" baseline="-25000">
                <a:latin typeface="Times New Roman" pitchFamily="18" charset="0"/>
              </a:rPr>
              <a:t>ij</a:t>
            </a:r>
            <a:r>
              <a:rPr lang="en-CA"/>
              <a:t> must be identical but different criteria may be expressed in different units</a:t>
            </a:r>
          </a:p>
          <a:p>
            <a:pPr lvl="1" eaLnBrk="1" hangingPunct="1"/>
            <a:r>
              <a:rPr lang="en-CA"/>
              <a:t>For each criterion </a:t>
            </a:r>
            <a:r>
              <a:rPr lang="en-CA" i="1">
                <a:latin typeface="Times New Roman" pitchFamily="18" charset="0"/>
              </a:rPr>
              <a:t>j</a:t>
            </a:r>
            <a:r>
              <a:rPr lang="en-CA"/>
              <a:t>, calculate</a:t>
            </a:r>
          </a:p>
          <a:p>
            <a:pPr lvl="1" eaLnBrk="1" hangingPunct="1"/>
            <a:endParaRPr lang="en-CA"/>
          </a:p>
          <a:p>
            <a:pPr lvl="1" eaLnBrk="1" hangingPunct="1"/>
            <a:endParaRPr lang="en-CA"/>
          </a:p>
          <a:p>
            <a:pPr lvl="1" eaLnBrk="1" hangingPunct="1"/>
            <a:endParaRPr lang="en-CA"/>
          </a:p>
          <a:p>
            <a:pPr lvl="1" eaLnBrk="1" hangingPunct="1"/>
            <a:r>
              <a:rPr lang="en-CA"/>
              <a:t>Then</a:t>
            </a:r>
          </a:p>
        </p:txBody>
      </p:sp>
      <p:graphicFrame>
        <p:nvGraphicFramePr>
          <p:cNvPr id="1455108" name="Object 4"/>
          <p:cNvGraphicFramePr>
            <a:graphicFrameLocks noGrp="1" noChangeAspect="1"/>
          </p:cNvGraphicFramePr>
          <p:nvPr>
            <p:ph sz="quarter" idx="2"/>
          </p:nvPr>
        </p:nvGraphicFramePr>
        <p:xfrm>
          <a:off x="1751013" y="3425825"/>
          <a:ext cx="5792787" cy="612775"/>
        </p:xfrm>
        <a:graphic>
          <a:graphicData uri="http://schemas.openxmlformats.org/presentationml/2006/ole">
            <mc:AlternateContent xmlns:mc="http://schemas.openxmlformats.org/markup-compatibility/2006">
              <mc:Choice xmlns:v="urn:schemas-microsoft-com:vml" Requires="v">
                <p:oleObj spid="_x0000_s2167" name="Equation" r:id="rId3" imgW="1815840" imgH="203040" progId="Equation.3">
                  <p:embed/>
                </p:oleObj>
              </mc:Choice>
              <mc:Fallback>
                <p:oleObj name="Equation" r:id="rId3" imgW="181584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013" y="3425825"/>
                        <a:ext cx="5792787"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5109" name="Object 5"/>
          <p:cNvGraphicFramePr>
            <a:graphicFrameLocks noGrp="1" noChangeAspect="1"/>
          </p:cNvGraphicFramePr>
          <p:nvPr>
            <p:ph sz="quarter" idx="3"/>
          </p:nvPr>
        </p:nvGraphicFramePr>
        <p:xfrm>
          <a:off x="2514600" y="4602163"/>
          <a:ext cx="4319588" cy="1341437"/>
        </p:xfrm>
        <a:graphic>
          <a:graphicData uri="http://schemas.openxmlformats.org/presentationml/2006/ole">
            <mc:AlternateContent xmlns:mc="http://schemas.openxmlformats.org/markup-compatibility/2006">
              <mc:Choice xmlns:v="urn:schemas-microsoft-com:vml" Requires="v">
                <p:oleObj spid="_x0000_s2168" name="Equation" r:id="rId5" imgW="1625400" imgH="444240" progId="Equation.3">
                  <p:embed/>
                </p:oleObj>
              </mc:Choice>
              <mc:Fallback>
                <p:oleObj name="Equation" r:id="rId5" imgW="16254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602163"/>
                        <a:ext cx="4319588" cy="1341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quarter" idx="12"/>
          </p:nvPr>
        </p:nvSpPr>
        <p:spPr/>
        <p:txBody>
          <a:bodyPr/>
          <a:lstStyle/>
          <a:p>
            <a:pPr>
              <a:defRPr/>
            </a:pPr>
            <a:r>
              <a:rPr lang="en-US"/>
              <a:t>September 1, 2017</a:t>
            </a:r>
            <a:endParaRPr lang="en-CA"/>
          </a:p>
        </p:txBody>
      </p:sp>
      <p:sp>
        <p:nvSpPr>
          <p:cNvPr id="8" name="Slide Number Placeholder 7"/>
          <p:cNvSpPr>
            <a:spLocks noGrp="1"/>
          </p:cNvSpPr>
          <p:nvPr>
            <p:ph type="sldNum" sz="quarter" idx="11"/>
          </p:nvPr>
        </p:nvSpPr>
        <p:spPr/>
        <p:txBody>
          <a:bodyPr/>
          <a:lstStyle/>
          <a:p>
            <a:pPr>
              <a:defRPr/>
            </a:pPr>
            <a:fld id="{4DE48949-8F1C-48EE-9734-E979044A572B}" type="slidenum">
              <a:rPr lang="en-US"/>
              <a:pPr>
                <a:defRPr/>
              </a:pPr>
              <a:t>179</a:t>
            </a:fld>
            <a:endParaRPr lang="en-US"/>
          </a:p>
        </p:txBody>
      </p:sp>
    </p:spTree>
    <p:extLst>
      <p:ext uri="{BB962C8B-B14F-4D97-AF65-F5344CB8AC3E}">
        <p14:creationId xmlns:p14="http://schemas.microsoft.com/office/powerpoint/2010/main" val="28516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5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51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5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510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5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Grading of Deliverables</a:t>
            </a:r>
          </a:p>
        </p:txBody>
      </p:sp>
      <p:sp>
        <p:nvSpPr>
          <p:cNvPr id="3" name="Content Placeholder 2"/>
          <p:cNvSpPr>
            <a:spLocks noGrp="1"/>
          </p:cNvSpPr>
          <p:nvPr>
            <p:ph idx="1"/>
          </p:nvPr>
        </p:nvSpPr>
        <p:spPr/>
        <p:txBody>
          <a:bodyPr/>
          <a:lstStyle/>
          <a:p>
            <a:r>
              <a:rPr lang="en-CA" dirty="0"/>
              <a:t>All electronic submissions will be assessed by the teaching team using rubrics posted on LEARN:</a:t>
            </a:r>
          </a:p>
          <a:p>
            <a:pPr lvl="1"/>
            <a:r>
              <a:rPr lang="en-CA" dirty="0"/>
              <a:t>Students are strongly encouraged to review the rubrics prior to submitting their deliverables for assessment</a:t>
            </a:r>
          </a:p>
          <a:p>
            <a:pPr lvl="1"/>
            <a:r>
              <a:rPr lang="en-CA" dirty="0"/>
              <a:t>Feedback will be provided on LEARN</a:t>
            </a:r>
          </a:p>
          <a:p>
            <a:r>
              <a:rPr lang="en-CA" dirty="0"/>
              <a:t>Classroom engagement will be assessed using the Top Hat classroom response system</a:t>
            </a:r>
          </a:p>
          <a:p>
            <a:r>
              <a:rPr lang="en-CA" dirty="0"/>
              <a:t>In-class team activities will be assessed by members of the teaching team and verbal feedback will be provided</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80059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73538" name="Rectangle 2"/>
          <p:cNvSpPr>
            <a:spLocks noGrp="1" noChangeArrowheads="1"/>
          </p:cNvSpPr>
          <p:nvPr>
            <p:ph type="title"/>
          </p:nvPr>
        </p:nvSpPr>
        <p:spPr/>
        <p:txBody>
          <a:bodyPr/>
          <a:lstStyle/>
          <a:p>
            <a:pPr eaLnBrk="1" hangingPunct="1">
              <a:defRPr/>
            </a:pPr>
            <a:r>
              <a:rPr lang="en-US"/>
              <a:t>Computational Decision-Making Example</a:t>
            </a:r>
          </a:p>
        </p:txBody>
      </p:sp>
      <p:sp>
        <p:nvSpPr>
          <p:cNvPr id="1473539" name="Rectangle 3"/>
          <p:cNvSpPr>
            <a:spLocks noGrp="1" noChangeArrowheads="1"/>
          </p:cNvSpPr>
          <p:nvPr>
            <p:ph type="body" idx="1"/>
          </p:nvPr>
        </p:nvSpPr>
        <p:spPr/>
        <p:txBody>
          <a:bodyPr/>
          <a:lstStyle/>
          <a:p>
            <a:pPr marL="381000" indent="-381000" eaLnBrk="1" hangingPunct="1"/>
            <a:r>
              <a:rPr lang="en-US"/>
              <a:t>Consider the following important decision:</a:t>
            </a:r>
          </a:p>
          <a:p>
            <a:pPr marL="381000" indent="-381000" eaLnBrk="1" hangingPunct="1">
              <a:buFontTx/>
              <a:buNone/>
            </a:pPr>
            <a:r>
              <a:rPr lang="en-US"/>
              <a:t>	Where should I attend university?</a:t>
            </a:r>
          </a:p>
          <a:p>
            <a:pPr marL="381000" indent="-381000" eaLnBrk="1" hangingPunct="1"/>
            <a:r>
              <a:rPr lang="en-US"/>
              <a:t>Surprisingly, it is possible to quantify the effectiveness of solutions to this question</a:t>
            </a:r>
          </a:p>
          <a:p>
            <a:pPr marL="381000" indent="-381000" eaLnBrk="1" hangingPunct="1"/>
            <a:r>
              <a:rPr lang="en-US"/>
              <a:t>Step 1 involves identifying all of the </a:t>
            </a:r>
            <a:r>
              <a:rPr lang="en-US" i="1">
                <a:latin typeface="Times New Roman" pitchFamily="18" charset="0"/>
              </a:rPr>
              <a:t>n</a:t>
            </a:r>
            <a:r>
              <a:rPr lang="en-US"/>
              <a:t> criteria in their order of importance:</a:t>
            </a:r>
          </a:p>
          <a:p>
            <a:pPr marL="800100" lvl="1" indent="-342900" eaLnBrk="1" hangingPunct="1">
              <a:buFontTx/>
              <a:buAutoNum type="arabicPeriod"/>
            </a:pPr>
            <a:r>
              <a:rPr lang="en-US"/>
              <a:t>Quality of Instruction</a:t>
            </a:r>
          </a:p>
          <a:p>
            <a:pPr marL="800100" lvl="1" indent="-342900" eaLnBrk="1" hangingPunct="1">
              <a:buFontTx/>
              <a:buAutoNum type="arabicPeriod"/>
            </a:pPr>
            <a:r>
              <a:rPr lang="en-US"/>
              <a:t>Cost of Tuition </a:t>
            </a:r>
          </a:p>
          <a:p>
            <a:pPr marL="800100" lvl="1" indent="-342900" eaLnBrk="1" hangingPunct="1">
              <a:buFontTx/>
              <a:buAutoNum type="arabicPeriod"/>
            </a:pPr>
            <a:r>
              <a:rPr lang="en-US"/>
              <a:t>Proximity to Home</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62F9FEBC-3D3A-4527-9F9A-B2F5904023F7}" type="slidenum">
              <a:rPr lang="en-US"/>
              <a:pPr>
                <a:defRPr/>
              </a:pPr>
              <a:t>180</a:t>
            </a:fld>
            <a:endParaRPr lang="en-US" dirty="0"/>
          </a:p>
        </p:txBody>
      </p:sp>
    </p:spTree>
    <p:extLst>
      <p:ext uri="{BB962C8B-B14F-4D97-AF65-F5344CB8AC3E}">
        <p14:creationId xmlns:p14="http://schemas.microsoft.com/office/powerpoint/2010/main" val="147566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35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35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35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735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35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35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74562" name="Rectangle 2"/>
          <p:cNvSpPr>
            <a:spLocks noGrp="1" noChangeArrowheads="1"/>
          </p:cNvSpPr>
          <p:nvPr>
            <p:ph type="title"/>
          </p:nvPr>
        </p:nvSpPr>
        <p:spPr/>
        <p:txBody>
          <a:bodyPr/>
          <a:lstStyle/>
          <a:p>
            <a:pPr eaLnBrk="1" hangingPunct="1">
              <a:defRPr/>
            </a:pPr>
            <a:r>
              <a:rPr lang="en-US" dirty="0"/>
              <a:t>Computational Decision Making Example (cont.)</a:t>
            </a:r>
          </a:p>
        </p:txBody>
      </p:sp>
      <p:sp>
        <p:nvSpPr>
          <p:cNvPr id="1474563" name="Rectangle 3"/>
          <p:cNvSpPr>
            <a:spLocks noGrp="1" noChangeArrowheads="1"/>
          </p:cNvSpPr>
          <p:nvPr>
            <p:ph type="body" idx="1"/>
          </p:nvPr>
        </p:nvSpPr>
        <p:spPr/>
        <p:txBody>
          <a:bodyPr/>
          <a:lstStyle/>
          <a:p>
            <a:pPr marL="381000" indent="-381000" eaLnBrk="1" hangingPunct="1"/>
            <a:r>
              <a:rPr lang="en-US"/>
              <a:t>Step 2 involves assigning weights to each of the criteria:</a:t>
            </a:r>
          </a:p>
          <a:p>
            <a:pPr marL="800100" lvl="1" indent="-342900" eaLnBrk="1" hangingPunct="1">
              <a:buFontTx/>
              <a:buAutoNum type="arabicPeriod"/>
            </a:pPr>
            <a:r>
              <a:rPr lang="en-US"/>
              <a:t>Quality of Instruction (</a:t>
            </a:r>
            <a:r>
              <a:rPr lang="en-US" i="1">
                <a:latin typeface="Times New Roman" pitchFamily="18" charset="0"/>
              </a:rPr>
              <a:t>w</a:t>
            </a:r>
            <a:r>
              <a:rPr lang="en-US" baseline="-25000">
                <a:latin typeface="Times New Roman" pitchFamily="18" charset="0"/>
              </a:rPr>
              <a:t>1</a:t>
            </a:r>
            <a:r>
              <a:rPr lang="en-US"/>
              <a:t> </a:t>
            </a:r>
            <a:r>
              <a:rPr lang="en-US">
                <a:latin typeface="Times New Roman" pitchFamily="18" charset="0"/>
              </a:rPr>
              <a:t>= 50%</a:t>
            </a:r>
            <a:r>
              <a:rPr lang="en-US"/>
              <a:t>)</a:t>
            </a:r>
          </a:p>
          <a:p>
            <a:pPr marL="800100" lvl="1" indent="-342900" eaLnBrk="1" hangingPunct="1">
              <a:buFontTx/>
              <a:buAutoNum type="arabicPeriod"/>
            </a:pPr>
            <a:r>
              <a:rPr lang="en-US"/>
              <a:t>Cost of Tuition (</a:t>
            </a:r>
            <a:r>
              <a:rPr lang="en-US" i="1">
                <a:latin typeface="Times New Roman" pitchFamily="18" charset="0"/>
              </a:rPr>
              <a:t>w</a:t>
            </a:r>
            <a:r>
              <a:rPr lang="en-US" baseline="-25000">
                <a:latin typeface="Times New Roman" pitchFamily="18" charset="0"/>
              </a:rPr>
              <a:t>2</a:t>
            </a:r>
            <a:r>
              <a:rPr lang="en-US"/>
              <a:t> </a:t>
            </a:r>
            <a:r>
              <a:rPr lang="en-US">
                <a:latin typeface="Times New Roman" pitchFamily="18" charset="0"/>
              </a:rPr>
              <a:t>= 30%</a:t>
            </a:r>
            <a:r>
              <a:rPr lang="en-US"/>
              <a:t>)</a:t>
            </a:r>
          </a:p>
          <a:p>
            <a:pPr marL="800100" lvl="1" indent="-342900" eaLnBrk="1" hangingPunct="1">
              <a:buFontTx/>
              <a:buAutoNum type="arabicPeriod"/>
            </a:pPr>
            <a:r>
              <a:rPr lang="en-US"/>
              <a:t>Proximity to Home (</a:t>
            </a:r>
            <a:r>
              <a:rPr lang="en-US" i="1">
                <a:latin typeface="Times New Roman" pitchFamily="18" charset="0"/>
              </a:rPr>
              <a:t>w</a:t>
            </a:r>
            <a:r>
              <a:rPr lang="en-US" baseline="-25000">
                <a:latin typeface="Times New Roman" pitchFamily="18" charset="0"/>
              </a:rPr>
              <a:t>3</a:t>
            </a:r>
            <a:r>
              <a:rPr lang="en-US"/>
              <a:t> </a:t>
            </a:r>
            <a:r>
              <a:rPr lang="en-US">
                <a:latin typeface="Times New Roman" pitchFamily="18" charset="0"/>
              </a:rPr>
              <a:t>= 20%</a:t>
            </a:r>
            <a:r>
              <a:rPr lang="en-US"/>
              <a:t>)</a:t>
            </a:r>
          </a:p>
          <a:p>
            <a:pPr marL="381000" indent="-381000" eaLnBrk="1" hangingPunct="1"/>
            <a:r>
              <a:rPr lang="en-US"/>
              <a:t>Step 3 involves determining how to assess criteria:</a:t>
            </a:r>
          </a:p>
          <a:p>
            <a:pPr marL="800100" lvl="1" indent="-342900" eaLnBrk="1" hangingPunct="1">
              <a:buFontTx/>
              <a:buAutoNum type="arabicPeriod"/>
            </a:pPr>
            <a:r>
              <a:rPr lang="en-US"/>
              <a:t>Quality of Instruction… Qualitative assessment (higher = better)</a:t>
            </a:r>
          </a:p>
          <a:p>
            <a:pPr marL="800100" lvl="1" indent="-342900" eaLnBrk="1" hangingPunct="1">
              <a:buFontTx/>
              <a:buAutoNum type="arabicPeriod"/>
            </a:pPr>
            <a:r>
              <a:rPr lang="en-US"/>
              <a:t>Cost of Tuition… Fees for 1 year of education (lower = better)</a:t>
            </a:r>
          </a:p>
          <a:p>
            <a:pPr marL="800100" lvl="1" indent="-342900" eaLnBrk="1" hangingPunct="1">
              <a:buFontTx/>
              <a:buAutoNum type="arabicPeriod"/>
            </a:pPr>
            <a:r>
              <a:rPr lang="en-US"/>
              <a:t>Proximity to Home… Qualitative assessment (higher = better)</a:t>
            </a:r>
          </a:p>
          <a:p>
            <a:pPr marL="381000" indent="-381000" eaLnBrk="1" hangingPunct="1"/>
            <a:r>
              <a:rPr lang="en-US"/>
              <a:t>Since the cost of tuition is inversely proportional to the best solution, the numbers will be inverted so that the best choice is one with a higher score</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D777778F-0C6E-471E-8939-D9E3A4210C5D}" type="slidenum">
              <a:rPr lang="en-US"/>
              <a:pPr>
                <a:defRPr/>
              </a:pPr>
              <a:t>181</a:t>
            </a:fld>
            <a:endParaRPr lang="en-US" dirty="0"/>
          </a:p>
        </p:txBody>
      </p:sp>
    </p:spTree>
    <p:extLst>
      <p:ext uri="{BB962C8B-B14F-4D97-AF65-F5344CB8AC3E}">
        <p14:creationId xmlns:p14="http://schemas.microsoft.com/office/powerpoint/2010/main" val="16552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5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456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5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6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56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456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74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Data for Assessment</a:t>
            </a:r>
          </a:p>
        </p:txBody>
      </p:sp>
      <p:sp>
        <p:nvSpPr>
          <p:cNvPr id="726018" name="Content Placeholder 2"/>
          <p:cNvSpPr>
            <a:spLocks noGrp="1"/>
          </p:cNvSpPr>
          <p:nvPr>
            <p:ph idx="1"/>
          </p:nvPr>
        </p:nvSpPr>
        <p:spPr/>
        <p:txBody>
          <a:bodyPr/>
          <a:lstStyle/>
          <a:p>
            <a:r>
              <a:rPr lang="en-CA"/>
              <a:t>The following data will be used in this assessment:</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25E60887-38ED-47B3-93EF-149A28334A79}" type="slidenum">
              <a:rPr lang="en-US"/>
              <a:pPr>
                <a:defRPr/>
              </a:pPr>
              <a:t>182</a:t>
            </a:fld>
            <a:endParaRPr lang="en-US" dirty="0"/>
          </a:p>
        </p:txBody>
      </p:sp>
      <p:sp>
        <p:nvSpPr>
          <p:cNvPr id="6" name="Date Placeholder 5"/>
          <p:cNvSpPr>
            <a:spLocks noGrp="1"/>
          </p:cNvSpPr>
          <p:nvPr>
            <p:ph type="dt" sz="quarter" idx="12"/>
          </p:nvPr>
        </p:nvSpPr>
        <p:spPr/>
        <p:txBody>
          <a:bodyPr/>
          <a:lstStyle/>
          <a:p>
            <a:pPr>
              <a:defRPr/>
            </a:pPr>
            <a:r>
              <a:rPr lang="en-US"/>
              <a:t>September 1, 2017</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664394317"/>
              </p:ext>
            </p:extLst>
          </p:nvPr>
        </p:nvGraphicFramePr>
        <p:xfrm>
          <a:off x="533400" y="1676400"/>
          <a:ext cx="8153400" cy="2499360"/>
        </p:xfrm>
        <a:graphic>
          <a:graphicData uri="http://schemas.openxmlformats.org/drawingml/2006/table">
            <a:tbl>
              <a:tblPr firstRow="1" bandRow="1">
                <a:tableStyleId>{93296810-A885-4BE3-A3E7-6D5BEEA58F35}</a:tableStyleId>
              </a:tblPr>
              <a:tblGrid>
                <a:gridCol w="12192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1143000">
                  <a:extLst>
                    <a:ext uri="{9D8B030D-6E8A-4147-A177-3AD203B41FA5}">
                      <a16:colId xmlns:a16="http://schemas.microsoft.com/office/drawing/2014/main" xmlns="" val="20003"/>
                    </a:ext>
                  </a:extLst>
                </a:gridCol>
                <a:gridCol w="3505200">
                  <a:extLst>
                    <a:ext uri="{9D8B030D-6E8A-4147-A177-3AD203B41FA5}">
                      <a16:colId xmlns:a16="http://schemas.microsoft.com/office/drawing/2014/main" xmlns="" val="20004"/>
                    </a:ext>
                  </a:extLst>
                </a:gridCol>
              </a:tblGrid>
              <a:tr h="370840">
                <a:tc>
                  <a:txBody>
                    <a:bodyPr/>
                    <a:lstStyle/>
                    <a:p>
                      <a:pPr algn="ctr"/>
                      <a:r>
                        <a:rPr lang="en-CA" sz="1400" dirty="0"/>
                        <a:t>Criterion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University of Waterloo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University of Toronto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Carnegie Mellon</a:t>
                      </a:r>
                      <a:r>
                        <a:rPr lang="en-CA" sz="1400" baseline="0" dirty="0"/>
                        <a:t> University</a:t>
                      </a: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r>
                        <a:rPr lang="en-CA" sz="1400" dirty="0"/>
                        <a:t>Category Winner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370840">
                <a:tc>
                  <a:txBody>
                    <a:bodyPr/>
                    <a:lstStyle/>
                    <a:p>
                      <a:r>
                        <a:rPr lang="en-CA" sz="1400" dirty="0"/>
                        <a:t>Quality of Instruction</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7/10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Carnegie Mellon</a:t>
                      </a:r>
                      <a:r>
                        <a:rPr lang="en-CA" sz="1400" baseline="0" dirty="0"/>
                        <a:t> University</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370840">
                <a:tc>
                  <a:txBody>
                    <a:bodyPr/>
                    <a:lstStyle/>
                    <a:p>
                      <a:r>
                        <a:rPr lang="en-CA" sz="1400" dirty="0"/>
                        <a:t>Cost of Tuition</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$10,000 USD per year</a:t>
                      </a:r>
                    </a:p>
                    <a:p>
                      <a:pPr algn="ctr"/>
                      <a:r>
                        <a:rPr lang="en-CA" sz="1400" dirty="0"/>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$10,000 USD per year </a:t>
                      </a:r>
                    </a:p>
                    <a:p>
                      <a:pPr algn="ctr"/>
                      <a:r>
                        <a:rPr lang="en-CA" sz="1400" dirty="0"/>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$50,000</a:t>
                      </a:r>
                      <a:r>
                        <a:rPr lang="en-CA" sz="1400" baseline="0" dirty="0"/>
                        <a:t> USD per year </a:t>
                      </a:r>
                    </a:p>
                    <a:p>
                      <a:pPr algn="ctr"/>
                      <a:r>
                        <a:rPr lang="en-CA" sz="1400" baseline="0" dirty="0"/>
                        <a:t>(0.00002)</a:t>
                      </a:r>
                      <a:endParaRPr lang="en-CA"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University of Waterloo / University of Toronto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370840">
                <a:tc>
                  <a:txBody>
                    <a:bodyPr/>
                    <a:lstStyle/>
                    <a:p>
                      <a:r>
                        <a:rPr lang="en-CA" sz="1400" dirty="0"/>
                        <a:t>Proximity to Home</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6/10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400" dirty="0"/>
                        <a:t>University of Toronto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990600" y="4876800"/>
            <a:ext cx="7239000" cy="646113"/>
          </a:xfrm>
          <a:prstGeom prst="rect">
            <a:avLst/>
          </a:prstGeom>
          <a:solidFill>
            <a:schemeClr val="bg1"/>
          </a:solidFill>
          <a:ln w="12700">
            <a:solidFill>
              <a:schemeClr val="tx1"/>
            </a:solidFill>
          </a:ln>
        </p:spPr>
        <p:txBody>
          <a:bodyPr>
            <a:spAutoFit/>
          </a:bodyPr>
          <a:lstStyle/>
          <a:p>
            <a:pPr>
              <a:defRPr/>
            </a:pPr>
            <a:r>
              <a:rPr lang="en-CA" sz="1800" b="1" dirty="0">
                <a:latin typeface="+mn-lt"/>
              </a:rPr>
              <a:t>Note the use of the inverted numbers for tuition.  $10,000 USD has been converted to 0.0001 and $50,000 USD has been converted to 0.00002.</a:t>
            </a:r>
          </a:p>
        </p:txBody>
      </p:sp>
    </p:spTree>
    <p:extLst>
      <p:ext uri="{BB962C8B-B14F-4D97-AF65-F5344CB8AC3E}">
        <p14:creationId xmlns:p14="http://schemas.microsoft.com/office/powerpoint/2010/main" val="70762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4"/>
          <p:cNvSpPr>
            <a:spLocks noGrp="1"/>
          </p:cNvSpPr>
          <p:nvPr>
            <p:ph type="ftr" sz="quarter" idx="10"/>
          </p:nvPr>
        </p:nvSpPr>
        <p:spPr/>
        <p:txBody>
          <a:bodyPr/>
          <a:lstStyle/>
          <a:p>
            <a:pPr>
              <a:defRPr/>
            </a:pPr>
            <a:r>
              <a:rPr lang="en-CA"/>
              <a:t>ECE 190: Engineering Profession and Practice</a:t>
            </a:r>
            <a:endParaRPr lang="en-US"/>
          </a:p>
        </p:txBody>
      </p:sp>
      <p:sp>
        <p:nvSpPr>
          <p:cNvPr id="1476610" name="Rectangle 2"/>
          <p:cNvSpPr>
            <a:spLocks noGrp="1" noChangeArrowheads="1"/>
          </p:cNvSpPr>
          <p:nvPr>
            <p:ph type="title"/>
          </p:nvPr>
        </p:nvSpPr>
        <p:spPr/>
        <p:txBody>
          <a:bodyPr/>
          <a:lstStyle/>
          <a:p>
            <a:pPr eaLnBrk="1" hangingPunct="1">
              <a:defRPr/>
            </a:pPr>
            <a:r>
              <a:rPr lang="en-US" dirty="0"/>
              <a:t>Computational Decision Making Example (cont.)</a:t>
            </a:r>
          </a:p>
        </p:txBody>
      </p:sp>
      <p:sp>
        <p:nvSpPr>
          <p:cNvPr id="727043" name="Rectangle 3"/>
          <p:cNvSpPr>
            <a:spLocks noGrp="1" noChangeArrowheads="1"/>
          </p:cNvSpPr>
          <p:nvPr>
            <p:ph type="body" sz="half" idx="1"/>
          </p:nvPr>
        </p:nvSpPr>
        <p:spPr>
          <a:xfrm>
            <a:off x="304800" y="1066800"/>
            <a:ext cx="8534400" cy="457200"/>
          </a:xfrm>
        </p:spPr>
        <p:txBody>
          <a:bodyPr/>
          <a:lstStyle/>
          <a:p>
            <a:pPr marL="381000" indent="-381000" eaLnBrk="1" hangingPunct="1"/>
            <a:r>
              <a:rPr lang="en-US"/>
              <a:t>Step 4 involves building a decision matrix:</a:t>
            </a:r>
          </a:p>
        </p:txBody>
      </p:sp>
      <p:graphicFrame>
        <p:nvGraphicFramePr>
          <p:cNvPr id="1476705" name="Group 97"/>
          <p:cNvGraphicFramePr>
            <a:graphicFrameLocks noGrp="1"/>
          </p:cNvGraphicFramePr>
          <p:nvPr>
            <p:ph sz="half" idx="2"/>
            <p:extLst>
              <p:ext uri="{D42A27DB-BD31-4B8C-83A1-F6EECF244321}">
                <p14:modId xmlns:p14="http://schemas.microsoft.com/office/powerpoint/2010/main" val="3693460518"/>
              </p:ext>
            </p:extLst>
          </p:nvPr>
        </p:nvGraphicFramePr>
        <p:xfrm>
          <a:off x="457200" y="1676400"/>
          <a:ext cx="8382000" cy="2438402"/>
        </p:xfrm>
        <a:graphic>
          <a:graphicData uri="http://schemas.openxmlformats.org/drawingml/2006/table">
            <a:tbl>
              <a:tblPr/>
              <a:tblGrid>
                <a:gridCol w="900113">
                  <a:extLst>
                    <a:ext uri="{9D8B030D-6E8A-4147-A177-3AD203B41FA5}">
                      <a16:colId xmlns:a16="http://schemas.microsoft.com/office/drawing/2014/main" xmlns="" val="20000"/>
                    </a:ext>
                  </a:extLst>
                </a:gridCol>
                <a:gridCol w="747712">
                  <a:extLst>
                    <a:ext uri="{9D8B030D-6E8A-4147-A177-3AD203B41FA5}">
                      <a16:colId xmlns:a16="http://schemas.microsoft.com/office/drawing/2014/main" xmlns="" val="20001"/>
                    </a:ext>
                  </a:extLst>
                </a:gridCol>
                <a:gridCol w="747713">
                  <a:extLst>
                    <a:ext uri="{9D8B030D-6E8A-4147-A177-3AD203B41FA5}">
                      <a16:colId xmlns:a16="http://schemas.microsoft.com/office/drawing/2014/main" xmlns="" val="20002"/>
                    </a:ext>
                  </a:extLst>
                </a:gridCol>
                <a:gridCol w="749300">
                  <a:extLst>
                    <a:ext uri="{9D8B030D-6E8A-4147-A177-3AD203B41FA5}">
                      <a16:colId xmlns:a16="http://schemas.microsoft.com/office/drawing/2014/main" xmlns="" val="20003"/>
                    </a:ext>
                  </a:extLst>
                </a:gridCol>
                <a:gridCol w="747712">
                  <a:extLst>
                    <a:ext uri="{9D8B030D-6E8A-4147-A177-3AD203B41FA5}">
                      <a16:colId xmlns:a16="http://schemas.microsoft.com/office/drawing/2014/main" xmlns="" val="20004"/>
                    </a:ext>
                  </a:extLst>
                </a:gridCol>
                <a:gridCol w="749300">
                  <a:extLst>
                    <a:ext uri="{9D8B030D-6E8A-4147-A177-3AD203B41FA5}">
                      <a16:colId xmlns:a16="http://schemas.microsoft.com/office/drawing/2014/main" xmlns="" val="20005"/>
                    </a:ext>
                  </a:extLst>
                </a:gridCol>
                <a:gridCol w="747713">
                  <a:extLst>
                    <a:ext uri="{9D8B030D-6E8A-4147-A177-3AD203B41FA5}">
                      <a16:colId xmlns:a16="http://schemas.microsoft.com/office/drawing/2014/main" xmlns="" val="20006"/>
                    </a:ext>
                  </a:extLst>
                </a:gridCol>
                <a:gridCol w="749300">
                  <a:extLst>
                    <a:ext uri="{9D8B030D-6E8A-4147-A177-3AD203B41FA5}">
                      <a16:colId xmlns:a16="http://schemas.microsoft.com/office/drawing/2014/main" xmlns="" val="20007"/>
                    </a:ext>
                  </a:extLst>
                </a:gridCol>
                <a:gridCol w="871537">
                  <a:extLst>
                    <a:ext uri="{9D8B030D-6E8A-4147-A177-3AD203B41FA5}">
                      <a16:colId xmlns:a16="http://schemas.microsoft.com/office/drawing/2014/main" xmlns="" val="20008"/>
                    </a:ext>
                  </a:extLst>
                </a:gridCol>
                <a:gridCol w="623888">
                  <a:extLst>
                    <a:ext uri="{9D8B030D-6E8A-4147-A177-3AD203B41FA5}">
                      <a16:colId xmlns:a16="http://schemas.microsoft.com/office/drawing/2014/main" xmlns="" val="20009"/>
                    </a:ext>
                  </a:extLst>
                </a:gridCol>
                <a:gridCol w="747712">
                  <a:extLst>
                    <a:ext uri="{9D8B030D-6E8A-4147-A177-3AD203B41FA5}">
                      <a16:colId xmlns:a16="http://schemas.microsoft.com/office/drawing/2014/main" xmlns="" val="20010"/>
                    </a:ext>
                  </a:extLst>
                </a:gridCol>
              </a:tblGrid>
              <a:tr h="349250">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Criteria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9">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Alternatives (</a:t>
                      </a:r>
                      <a:r>
                        <a:rPr kumimoji="0" lang="en-US" sz="1200" b="1" i="1" u="none" strike="noStrike" cap="none" normalizeH="0" baseline="0" dirty="0">
                          <a:ln>
                            <a:noFill/>
                          </a:ln>
                          <a:solidFill>
                            <a:schemeClr val="bg1"/>
                          </a:solidFill>
                          <a:effectLst/>
                          <a:latin typeface="+mn-lt"/>
                        </a:rPr>
                        <a:t>m</a:t>
                      </a:r>
                      <a:r>
                        <a:rPr kumimoji="0" lang="en-US" sz="1200" b="1" i="0" u="none" strike="noStrike" cap="none" normalizeH="0" baseline="0" dirty="0">
                          <a:ln>
                            <a:noFill/>
                          </a:ln>
                          <a:solidFill>
                            <a:schemeClr val="bg1"/>
                          </a:solidFill>
                          <a:effectLst/>
                          <a:latin typeface="+mn-lt"/>
                        </a:rPr>
                        <a:t> = 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47663">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t>
                      </a:r>
                      <a:r>
                        <a:rPr kumimoji="0" lang="en-US" sz="1200" b="1" i="1" u="none" strike="noStrike" cap="none" normalizeH="0" baseline="0" dirty="0">
                          <a:ln>
                            <a:noFill/>
                          </a:ln>
                          <a:solidFill>
                            <a:schemeClr val="bg1"/>
                          </a:solidFill>
                          <a:effectLst/>
                          <a:latin typeface="+mn-lt"/>
                        </a:rPr>
                        <a:t>n</a:t>
                      </a:r>
                      <a:r>
                        <a:rPr kumimoji="0" lang="en-US" sz="1200" b="1" i="0" u="none" strike="noStrike" cap="none" normalizeH="0" baseline="0" dirty="0">
                          <a:ln>
                            <a:noFill/>
                          </a:ln>
                          <a:solidFill>
                            <a:schemeClr val="bg1"/>
                          </a:solidFill>
                          <a:effectLst/>
                          <a:latin typeface="+mn-lt"/>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err="1">
                          <a:ln>
                            <a:noFill/>
                          </a:ln>
                          <a:solidFill>
                            <a:schemeClr val="bg1"/>
                          </a:solidFill>
                          <a:effectLst/>
                          <a:latin typeface="+mn-lt"/>
                        </a:rPr>
                        <a:t>w</a:t>
                      </a:r>
                      <a:r>
                        <a:rPr kumimoji="0" lang="en-US" sz="1200" b="1" i="1" u="none" strike="noStrike" cap="none" normalizeH="0" baseline="-25000" dirty="0" err="1">
                          <a:ln>
                            <a:noFill/>
                          </a:ln>
                          <a:solidFill>
                            <a:schemeClr val="bg1"/>
                          </a:solidFill>
                          <a:effectLst/>
                          <a:latin typeface="+mn-lt"/>
                        </a:rPr>
                        <a:t>i</a:t>
                      </a:r>
                      <a:r>
                        <a:rPr kumimoji="0" lang="en-US" sz="1200" b="1" i="1" u="none" strike="noStrike" cap="none" normalizeH="0" baseline="-25000" dirty="0">
                          <a:ln>
                            <a:noFill/>
                          </a:ln>
                          <a:solidFill>
                            <a:schemeClr val="bg1"/>
                          </a:solidFill>
                          <a:effectLst/>
                          <a:latin typeface="+mn-lt"/>
                        </a:rPr>
                        <a:t> </a:t>
                      </a:r>
                      <a:r>
                        <a:rPr kumimoji="0" lang="en-US" sz="1200" b="1" i="0" u="none" strike="noStrike" cap="none" normalizeH="0" baseline="0" dirty="0">
                          <a:ln>
                            <a:noFill/>
                          </a:ln>
                          <a:solidFill>
                            <a:schemeClr val="bg1"/>
                          </a:solidFill>
                          <a:effectLst/>
                          <a:latin typeface="+mn-lt"/>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Waterloo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Toronto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Carnegie-Mellon University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347663">
                <a:tc vMerge="1">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2"/>
                  </a:ext>
                </a:extLst>
              </a:tr>
              <a:tr h="349250">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Quality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3"/>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Cost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0.00002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4"/>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Distance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5"/>
                  </a:ext>
                </a:extLst>
              </a:tr>
              <a:tr h="349250">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Totals </a:t>
                      </a:r>
                      <a:r>
                        <a:rPr kumimoji="0" lang="en-US" sz="1200" b="1" i="1" u="none" strike="noStrike" cap="none" normalizeH="0" baseline="0" dirty="0" err="1">
                          <a:ln>
                            <a:noFill/>
                          </a:ln>
                          <a:solidFill>
                            <a:schemeClr val="bg1"/>
                          </a:solidFill>
                          <a:effectLst/>
                          <a:latin typeface="+mn-lt"/>
                        </a:rPr>
                        <a:t>f</a:t>
                      </a:r>
                      <a:r>
                        <a:rPr kumimoji="0" lang="en-US" sz="1200" b="1" i="1" u="none" strike="noStrike" cap="none" normalizeH="0" baseline="-25000" dirty="0" err="1">
                          <a:ln>
                            <a:noFill/>
                          </a:ln>
                          <a:solidFill>
                            <a:schemeClr val="bg1"/>
                          </a:solidFill>
                          <a:effectLst/>
                          <a:latin typeface="+mn-lt"/>
                        </a:rPr>
                        <a:t>j</a:t>
                      </a:r>
                      <a:endParaRPr kumimoji="0" lang="en-US" sz="1200" b="1" i="1" u="none" strike="noStrike" cap="none" normalizeH="0" baseline="-25000" dirty="0">
                        <a:ln>
                          <a:noFill/>
                        </a:ln>
                        <a:solidFill>
                          <a:schemeClr val="bg1"/>
                        </a:solidFill>
                        <a:effectLst/>
                        <a:latin typeface="+mn-lt"/>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68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6"/>
                  </a:ext>
                </a:extLst>
              </a:tr>
            </a:tbl>
          </a:graphicData>
        </a:graphic>
      </p:graphicFrame>
      <p:sp>
        <p:nvSpPr>
          <p:cNvPr id="1476701" name="Rectangle 93"/>
          <p:cNvSpPr>
            <a:spLocks noChangeArrowheads="1"/>
          </p:cNvSpPr>
          <p:nvPr/>
        </p:nvSpPr>
        <p:spPr bwMode="auto">
          <a:xfrm>
            <a:off x="304800" y="4419600"/>
            <a:ext cx="8534400" cy="1676400"/>
          </a:xfrm>
          <a:prstGeom prst="rect">
            <a:avLst/>
          </a:prstGeom>
          <a:noFill/>
          <a:ln w="9525">
            <a:noFill/>
            <a:miter lim="800000"/>
            <a:headEnd/>
            <a:tailEnd/>
          </a:ln>
        </p:spPr>
        <p:txBody>
          <a:bodyPr/>
          <a:lstStyle/>
          <a:p>
            <a:pPr marL="381000" indent="-381000">
              <a:spcBef>
                <a:spcPct val="75000"/>
              </a:spcBef>
              <a:spcAft>
                <a:spcPct val="25000"/>
              </a:spcAft>
              <a:buFontTx/>
              <a:buChar char="•"/>
              <a:defRPr/>
            </a:pPr>
            <a:r>
              <a:rPr lang="en-US" sz="2000" dirty="0">
                <a:latin typeface="+mn-lt"/>
              </a:rPr>
              <a:t>This problem was solved such that the highest score indicates the best choice</a:t>
            </a:r>
          </a:p>
          <a:p>
            <a:pPr marL="381000" indent="-381000">
              <a:spcBef>
                <a:spcPct val="75000"/>
              </a:spcBef>
              <a:spcAft>
                <a:spcPct val="25000"/>
              </a:spcAft>
              <a:buFontTx/>
              <a:buChar char="•"/>
              <a:defRPr/>
            </a:pPr>
            <a:r>
              <a:rPr lang="en-US" sz="2000" dirty="0">
                <a:latin typeface="+mn-lt"/>
              </a:rPr>
              <a:t>It is also possible to setup the decision matrix such that the lowest score indicates the best choice</a:t>
            </a:r>
          </a:p>
        </p:txBody>
      </p:sp>
      <p:sp>
        <p:nvSpPr>
          <p:cNvPr id="7" name="Date Placeholder 6"/>
          <p:cNvSpPr>
            <a:spLocks noGrp="1"/>
          </p:cNvSpPr>
          <p:nvPr>
            <p:ph type="dt" sz="quarter" idx="12"/>
          </p:nvPr>
        </p:nvSpPr>
        <p:spPr/>
        <p:txBody>
          <a:bodyPr/>
          <a:lstStyle/>
          <a:p>
            <a:pPr>
              <a:defRPr/>
            </a:pPr>
            <a:r>
              <a:rPr lang="en-US"/>
              <a:t>September 1, 2017</a:t>
            </a:r>
            <a:endParaRPr lang="en-CA" dirty="0"/>
          </a:p>
        </p:txBody>
      </p:sp>
      <p:sp>
        <p:nvSpPr>
          <p:cNvPr id="8" name="Slide Number Placeholder 7"/>
          <p:cNvSpPr>
            <a:spLocks noGrp="1"/>
          </p:cNvSpPr>
          <p:nvPr>
            <p:ph type="sldNum" sz="quarter" idx="11"/>
          </p:nvPr>
        </p:nvSpPr>
        <p:spPr/>
        <p:txBody>
          <a:bodyPr/>
          <a:lstStyle/>
          <a:p>
            <a:pPr>
              <a:defRPr/>
            </a:pPr>
            <a:fld id="{0AAEAD9C-65EA-4634-827A-10B3CBDB1138}" type="slidenum">
              <a:rPr lang="en-US"/>
              <a:pPr>
                <a:defRPr/>
              </a:pPr>
              <a:t>183</a:t>
            </a:fld>
            <a:endParaRPr lang="en-US"/>
          </a:p>
        </p:txBody>
      </p:sp>
    </p:spTree>
    <p:extLst>
      <p:ext uri="{BB962C8B-B14F-4D97-AF65-F5344CB8AC3E}">
        <p14:creationId xmlns:p14="http://schemas.microsoft.com/office/powerpoint/2010/main" val="350625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6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670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67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Potential Flaws in the Analysis</a:t>
            </a:r>
          </a:p>
        </p:txBody>
      </p:sp>
      <p:sp>
        <p:nvSpPr>
          <p:cNvPr id="3" name="Content Placeholder 2"/>
          <p:cNvSpPr>
            <a:spLocks noGrp="1"/>
          </p:cNvSpPr>
          <p:nvPr>
            <p:ph idx="1"/>
          </p:nvPr>
        </p:nvSpPr>
        <p:spPr/>
        <p:txBody>
          <a:bodyPr/>
          <a:lstStyle/>
          <a:p>
            <a:r>
              <a:rPr lang="en-CA"/>
              <a:t>Is the decision to choose the University of Waterloo correct?</a:t>
            </a:r>
          </a:p>
          <a:p>
            <a:pPr lvl="1"/>
            <a:r>
              <a:rPr lang="en-CA"/>
              <a:t>Perhaps, but there are some potential flaws in the analysis</a:t>
            </a:r>
          </a:p>
          <a:p>
            <a:pPr lvl="1"/>
            <a:r>
              <a:rPr lang="en-CA"/>
              <a:t>Analyzing the potential flaws and their impact upon the decision is important</a:t>
            </a:r>
          </a:p>
          <a:p>
            <a:r>
              <a:rPr lang="en-CA"/>
              <a:t>The values assigned to each of the criteria have different ranges:</a:t>
            </a:r>
          </a:p>
          <a:p>
            <a:pPr lvl="1"/>
            <a:r>
              <a:rPr lang="en-CA"/>
              <a:t>Quality ranges from 0.7 to 1.0</a:t>
            </a:r>
          </a:p>
          <a:p>
            <a:pPr lvl="1"/>
            <a:r>
              <a:rPr lang="en-CA"/>
              <a:t>Cost ranges from 0.2 to 1.0</a:t>
            </a:r>
          </a:p>
          <a:p>
            <a:pPr lvl="1"/>
            <a:r>
              <a:rPr lang="en-CA"/>
              <a:t>Distance ranges from 0.6 to 1.0</a:t>
            </a:r>
          </a:p>
          <a:p>
            <a:r>
              <a:rPr lang="en-CA"/>
              <a:t>The values assigned to the quality criteria are subjective</a:t>
            </a:r>
          </a:p>
          <a:p>
            <a:r>
              <a:rPr lang="en-CA"/>
              <a:t>The weights assigned to the criteria are subjective</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E4A8A797-EA3D-462D-8C23-61BF6AC67362}" type="slidenum">
              <a:rPr lang="en-US"/>
              <a:pPr>
                <a:defRPr/>
              </a:pPr>
              <a:t>184</a:t>
            </a:fld>
            <a:endParaRPr lang="en-US" dirty="0"/>
          </a:p>
        </p:txBody>
      </p:sp>
      <p:sp>
        <p:nvSpPr>
          <p:cNvPr id="6" name="Date Placeholder 5"/>
          <p:cNvSpPr>
            <a:spLocks noGrp="1"/>
          </p:cNvSpPr>
          <p:nvPr>
            <p:ph type="dt" sz="quarter"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57475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CA" dirty="0"/>
              <a:t>Sensitivity Analysis</a:t>
            </a:r>
          </a:p>
        </p:txBody>
      </p:sp>
      <p:sp>
        <p:nvSpPr>
          <p:cNvPr id="3" name="Content Placeholder 2"/>
          <p:cNvSpPr>
            <a:spLocks noGrp="1"/>
          </p:cNvSpPr>
          <p:nvPr>
            <p:ph idx="1"/>
          </p:nvPr>
        </p:nvSpPr>
        <p:spPr/>
        <p:txBody>
          <a:bodyPr/>
          <a:lstStyle/>
          <a:p>
            <a:r>
              <a:rPr lang="en-CA" dirty="0"/>
              <a:t>Could the potential flaws have an impact upon the decision?</a:t>
            </a:r>
          </a:p>
          <a:p>
            <a:pPr lvl="1"/>
            <a:r>
              <a:rPr lang="en-CA" dirty="0"/>
              <a:t>A simple sensitivity analysis can help answer whether a change in a value would impact the final decision</a:t>
            </a:r>
          </a:p>
          <a:p>
            <a:r>
              <a:rPr lang="en-CA" dirty="0"/>
              <a:t>A </a:t>
            </a:r>
            <a:r>
              <a:rPr lang="en-CA" b="1" dirty="0">
                <a:solidFill>
                  <a:schemeClr val="accent1">
                    <a:lumMod val="75000"/>
                  </a:schemeClr>
                </a:solidFill>
              </a:rPr>
              <a:t>sensitivity analysis </a:t>
            </a:r>
            <a:r>
              <a:rPr lang="en-CA" dirty="0"/>
              <a:t>is a study of how variations influence the outcome of a mathematical model</a:t>
            </a:r>
          </a:p>
          <a:p>
            <a:r>
              <a:rPr lang="en-CA" dirty="0"/>
              <a:t>A simple way to examine the sensitivity of a decision model to variations is to perform what-if calculations:</a:t>
            </a:r>
          </a:p>
          <a:p>
            <a:pPr lvl="1"/>
            <a:r>
              <a:rPr lang="en-CA" dirty="0"/>
              <a:t>Using this approach, simply replace the original value with a variation of the original value and repeat the analysis</a:t>
            </a:r>
          </a:p>
          <a:p>
            <a:pPr lvl="1"/>
            <a:r>
              <a:rPr lang="en-CA" dirty="0"/>
              <a:t>This approach assumes that all variables are independent</a:t>
            </a:r>
          </a:p>
          <a:p>
            <a:r>
              <a:rPr lang="en-CA" dirty="0"/>
              <a:t>More complex techniques for sensitivity analysis also exist</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51847238-06F5-44E1-9942-B82E6E487A7B}" type="slidenum">
              <a:rPr lang="en-US"/>
              <a:pPr>
                <a:defRPr/>
              </a:pPr>
              <a:t>185</a:t>
            </a:fld>
            <a:endParaRPr lang="en-US" dirty="0"/>
          </a:p>
        </p:txBody>
      </p:sp>
      <p:sp>
        <p:nvSpPr>
          <p:cNvPr id="6" name="Date Placeholder 5"/>
          <p:cNvSpPr>
            <a:spLocks noGrp="1"/>
          </p:cNvSpPr>
          <p:nvPr>
            <p:ph type="dt" sz="quarter"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0525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4"/>
          <p:cNvSpPr>
            <a:spLocks noGrp="1"/>
          </p:cNvSpPr>
          <p:nvPr>
            <p:ph type="ftr" sz="quarter" idx="10"/>
          </p:nvPr>
        </p:nvSpPr>
        <p:spPr/>
        <p:txBody>
          <a:bodyPr/>
          <a:lstStyle/>
          <a:p>
            <a:pPr>
              <a:defRPr/>
            </a:pPr>
            <a:r>
              <a:rPr lang="en-CA"/>
              <a:t>ECE 190: Engineering Profession and Practice</a:t>
            </a:r>
            <a:endParaRPr lang="en-US"/>
          </a:p>
        </p:txBody>
      </p:sp>
      <p:sp>
        <p:nvSpPr>
          <p:cNvPr id="1476610" name="Rectangle 2"/>
          <p:cNvSpPr>
            <a:spLocks noGrp="1" noChangeArrowheads="1"/>
          </p:cNvSpPr>
          <p:nvPr>
            <p:ph type="title"/>
          </p:nvPr>
        </p:nvSpPr>
        <p:spPr/>
        <p:txBody>
          <a:bodyPr/>
          <a:lstStyle/>
          <a:p>
            <a:pPr eaLnBrk="1" hangingPunct="1">
              <a:defRPr/>
            </a:pPr>
            <a:r>
              <a:rPr lang="en-US" dirty="0"/>
              <a:t>Revised Range of Cost Values</a:t>
            </a:r>
          </a:p>
        </p:txBody>
      </p:sp>
      <p:sp>
        <p:nvSpPr>
          <p:cNvPr id="143364" name="Rectangle 3"/>
          <p:cNvSpPr>
            <a:spLocks noGrp="1" noChangeArrowheads="1"/>
          </p:cNvSpPr>
          <p:nvPr>
            <p:ph type="body" sz="half" idx="1"/>
          </p:nvPr>
        </p:nvSpPr>
        <p:spPr>
          <a:xfrm>
            <a:off x="304800" y="1066800"/>
            <a:ext cx="8534400" cy="1371600"/>
          </a:xfrm>
        </p:spPr>
        <p:txBody>
          <a:bodyPr/>
          <a:lstStyle/>
          <a:p>
            <a:pPr marL="381000" indent="-381000" eaLnBrk="1" hangingPunct="1"/>
            <a:r>
              <a:rPr lang="en-CA"/>
              <a:t>If cost values ranged from 0.7 to 1.0, the cost score for Carnegie Mellon University would be increased to 21 (0.7 * 30 = 21):</a:t>
            </a:r>
          </a:p>
          <a:p>
            <a:pPr marL="381000" indent="-381000" eaLnBrk="1" hangingPunct="1"/>
            <a:r>
              <a:rPr lang="en-US"/>
              <a:t>The revised decision matrix would be the following:</a:t>
            </a:r>
          </a:p>
        </p:txBody>
      </p:sp>
      <p:graphicFrame>
        <p:nvGraphicFramePr>
          <p:cNvPr id="1476705" name="Group 97"/>
          <p:cNvGraphicFramePr>
            <a:graphicFrameLocks noGrp="1"/>
          </p:cNvGraphicFramePr>
          <p:nvPr>
            <p:ph sz="half" idx="2"/>
            <p:extLst>
              <p:ext uri="{D42A27DB-BD31-4B8C-83A1-F6EECF244321}">
                <p14:modId xmlns:p14="http://schemas.microsoft.com/office/powerpoint/2010/main" val="2999440312"/>
              </p:ext>
            </p:extLst>
          </p:nvPr>
        </p:nvGraphicFramePr>
        <p:xfrm>
          <a:off x="457200" y="2590800"/>
          <a:ext cx="8382000" cy="2438402"/>
        </p:xfrm>
        <a:graphic>
          <a:graphicData uri="http://schemas.openxmlformats.org/drawingml/2006/table">
            <a:tbl>
              <a:tblPr/>
              <a:tblGrid>
                <a:gridCol w="900113">
                  <a:extLst>
                    <a:ext uri="{9D8B030D-6E8A-4147-A177-3AD203B41FA5}">
                      <a16:colId xmlns:a16="http://schemas.microsoft.com/office/drawing/2014/main" xmlns="" val="20000"/>
                    </a:ext>
                  </a:extLst>
                </a:gridCol>
                <a:gridCol w="747712">
                  <a:extLst>
                    <a:ext uri="{9D8B030D-6E8A-4147-A177-3AD203B41FA5}">
                      <a16:colId xmlns:a16="http://schemas.microsoft.com/office/drawing/2014/main" xmlns="" val="20001"/>
                    </a:ext>
                  </a:extLst>
                </a:gridCol>
                <a:gridCol w="747713">
                  <a:extLst>
                    <a:ext uri="{9D8B030D-6E8A-4147-A177-3AD203B41FA5}">
                      <a16:colId xmlns:a16="http://schemas.microsoft.com/office/drawing/2014/main" xmlns="" val="20002"/>
                    </a:ext>
                  </a:extLst>
                </a:gridCol>
                <a:gridCol w="749300">
                  <a:extLst>
                    <a:ext uri="{9D8B030D-6E8A-4147-A177-3AD203B41FA5}">
                      <a16:colId xmlns:a16="http://schemas.microsoft.com/office/drawing/2014/main" xmlns="" val="20003"/>
                    </a:ext>
                  </a:extLst>
                </a:gridCol>
                <a:gridCol w="747712">
                  <a:extLst>
                    <a:ext uri="{9D8B030D-6E8A-4147-A177-3AD203B41FA5}">
                      <a16:colId xmlns:a16="http://schemas.microsoft.com/office/drawing/2014/main" xmlns="" val="20004"/>
                    </a:ext>
                  </a:extLst>
                </a:gridCol>
                <a:gridCol w="749300">
                  <a:extLst>
                    <a:ext uri="{9D8B030D-6E8A-4147-A177-3AD203B41FA5}">
                      <a16:colId xmlns:a16="http://schemas.microsoft.com/office/drawing/2014/main" xmlns="" val="20005"/>
                    </a:ext>
                  </a:extLst>
                </a:gridCol>
                <a:gridCol w="747713">
                  <a:extLst>
                    <a:ext uri="{9D8B030D-6E8A-4147-A177-3AD203B41FA5}">
                      <a16:colId xmlns:a16="http://schemas.microsoft.com/office/drawing/2014/main" xmlns="" val="20006"/>
                    </a:ext>
                  </a:extLst>
                </a:gridCol>
                <a:gridCol w="749300">
                  <a:extLst>
                    <a:ext uri="{9D8B030D-6E8A-4147-A177-3AD203B41FA5}">
                      <a16:colId xmlns:a16="http://schemas.microsoft.com/office/drawing/2014/main" xmlns="" val="20007"/>
                    </a:ext>
                  </a:extLst>
                </a:gridCol>
                <a:gridCol w="871537">
                  <a:extLst>
                    <a:ext uri="{9D8B030D-6E8A-4147-A177-3AD203B41FA5}">
                      <a16:colId xmlns:a16="http://schemas.microsoft.com/office/drawing/2014/main" xmlns="" val="20008"/>
                    </a:ext>
                  </a:extLst>
                </a:gridCol>
                <a:gridCol w="623888">
                  <a:extLst>
                    <a:ext uri="{9D8B030D-6E8A-4147-A177-3AD203B41FA5}">
                      <a16:colId xmlns:a16="http://schemas.microsoft.com/office/drawing/2014/main" xmlns="" val="20009"/>
                    </a:ext>
                  </a:extLst>
                </a:gridCol>
                <a:gridCol w="747712">
                  <a:extLst>
                    <a:ext uri="{9D8B030D-6E8A-4147-A177-3AD203B41FA5}">
                      <a16:colId xmlns:a16="http://schemas.microsoft.com/office/drawing/2014/main" xmlns="" val="20010"/>
                    </a:ext>
                  </a:extLst>
                </a:gridCol>
              </a:tblGrid>
              <a:tr h="349250">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Criteria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9">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Alternatives (</a:t>
                      </a:r>
                      <a:r>
                        <a:rPr kumimoji="0" lang="en-US" sz="1200" b="1" i="1" u="none" strike="noStrike" cap="none" normalizeH="0" baseline="0" dirty="0">
                          <a:ln>
                            <a:noFill/>
                          </a:ln>
                          <a:solidFill>
                            <a:schemeClr val="bg1"/>
                          </a:solidFill>
                          <a:effectLst/>
                          <a:latin typeface="+mn-lt"/>
                        </a:rPr>
                        <a:t>m</a:t>
                      </a:r>
                      <a:r>
                        <a:rPr kumimoji="0" lang="en-US" sz="1200" b="1" i="0" u="none" strike="noStrike" cap="none" normalizeH="0" baseline="0" dirty="0">
                          <a:ln>
                            <a:noFill/>
                          </a:ln>
                          <a:solidFill>
                            <a:schemeClr val="bg1"/>
                          </a:solidFill>
                          <a:effectLst/>
                          <a:latin typeface="+mn-lt"/>
                        </a:rPr>
                        <a:t> = 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47663">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t>
                      </a:r>
                      <a:r>
                        <a:rPr kumimoji="0" lang="en-US" sz="1200" b="1" i="1" u="none" strike="noStrike" cap="none" normalizeH="0" baseline="0" dirty="0">
                          <a:ln>
                            <a:noFill/>
                          </a:ln>
                          <a:solidFill>
                            <a:schemeClr val="bg1"/>
                          </a:solidFill>
                          <a:effectLst/>
                          <a:latin typeface="+mn-lt"/>
                        </a:rPr>
                        <a:t>n</a:t>
                      </a:r>
                      <a:r>
                        <a:rPr kumimoji="0" lang="en-US" sz="1200" b="1" i="0" u="none" strike="noStrike" cap="none" normalizeH="0" baseline="0" dirty="0">
                          <a:ln>
                            <a:noFill/>
                          </a:ln>
                          <a:solidFill>
                            <a:schemeClr val="bg1"/>
                          </a:solidFill>
                          <a:effectLst/>
                          <a:latin typeface="+mn-lt"/>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err="1">
                          <a:ln>
                            <a:noFill/>
                          </a:ln>
                          <a:solidFill>
                            <a:schemeClr val="bg1"/>
                          </a:solidFill>
                          <a:effectLst/>
                          <a:latin typeface="+mn-lt"/>
                        </a:rPr>
                        <a:t>w</a:t>
                      </a:r>
                      <a:r>
                        <a:rPr kumimoji="0" lang="en-US" sz="1200" b="1" i="1" u="none" strike="noStrike" cap="none" normalizeH="0" baseline="-25000" dirty="0" err="1">
                          <a:ln>
                            <a:noFill/>
                          </a:ln>
                          <a:solidFill>
                            <a:schemeClr val="bg1"/>
                          </a:solidFill>
                          <a:effectLst/>
                          <a:latin typeface="+mn-lt"/>
                        </a:rPr>
                        <a:t>i</a:t>
                      </a:r>
                      <a:r>
                        <a:rPr kumimoji="0" lang="en-US" sz="1200" b="1" i="1" u="none" strike="noStrike" cap="none" normalizeH="0" baseline="-25000" dirty="0">
                          <a:ln>
                            <a:noFill/>
                          </a:ln>
                          <a:solidFill>
                            <a:schemeClr val="bg1"/>
                          </a:solidFill>
                          <a:effectLst/>
                          <a:latin typeface="+mn-lt"/>
                        </a:rPr>
                        <a:t> </a:t>
                      </a:r>
                      <a:r>
                        <a:rPr kumimoji="0" lang="en-US" sz="1200" b="1" i="0" u="none" strike="noStrike" cap="none" normalizeH="0" baseline="0" dirty="0">
                          <a:ln>
                            <a:noFill/>
                          </a:ln>
                          <a:solidFill>
                            <a:schemeClr val="bg1"/>
                          </a:solidFill>
                          <a:effectLst/>
                          <a:latin typeface="+mn-lt"/>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Waterloo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Toronto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Carnegie-Mellon University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347663">
                <a:tc vMerge="1">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2"/>
                  </a:ext>
                </a:extLst>
              </a:tr>
              <a:tr h="349250">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Quality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3"/>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Cost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21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4"/>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Distance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5"/>
                  </a:ext>
                </a:extLst>
              </a:tr>
              <a:tr h="349250">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Totals </a:t>
                      </a:r>
                      <a:r>
                        <a:rPr kumimoji="0" lang="en-US" sz="1200" b="1" i="1" u="none" strike="noStrike" cap="none" normalizeH="0" baseline="0" dirty="0" err="1">
                          <a:ln>
                            <a:noFill/>
                          </a:ln>
                          <a:solidFill>
                            <a:schemeClr val="bg1"/>
                          </a:solidFill>
                          <a:effectLst/>
                          <a:latin typeface="+mn-lt"/>
                        </a:rPr>
                        <a:t>f</a:t>
                      </a:r>
                      <a:r>
                        <a:rPr kumimoji="0" lang="en-US" sz="1200" b="1" i="1" u="none" strike="noStrike" cap="none" normalizeH="0" baseline="-25000" dirty="0" err="1">
                          <a:ln>
                            <a:noFill/>
                          </a:ln>
                          <a:solidFill>
                            <a:schemeClr val="bg1"/>
                          </a:solidFill>
                          <a:effectLst/>
                          <a:latin typeface="+mn-lt"/>
                        </a:rPr>
                        <a:t>j</a:t>
                      </a:r>
                      <a:endParaRPr kumimoji="0" lang="en-US" sz="1200" b="1" i="1" u="none" strike="noStrike" cap="none" normalizeH="0" baseline="-25000" dirty="0">
                        <a:ln>
                          <a:noFill/>
                        </a:ln>
                        <a:solidFill>
                          <a:schemeClr val="bg1"/>
                        </a:solidFill>
                        <a:effectLst/>
                        <a:latin typeface="+mn-lt"/>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6"/>
                  </a:ext>
                </a:extLst>
              </a:tr>
            </a:tbl>
          </a:graphicData>
        </a:graphic>
      </p:graphicFrame>
      <p:sp>
        <p:nvSpPr>
          <p:cNvPr id="1476701" name="Rectangle 93"/>
          <p:cNvSpPr>
            <a:spLocks noChangeArrowheads="1"/>
          </p:cNvSpPr>
          <p:nvPr/>
        </p:nvSpPr>
        <p:spPr bwMode="auto">
          <a:xfrm>
            <a:off x="304800" y="5257800"/>
            <a:ext cx="8534400" cy="838200"/>
          </a:xfrm>
          <a:prstGeom prst="rect">
            <a:avLst/>
          </a:prstGeom>
          <a:noFill/>
          <a:ln w="9525">
            <a:noFill/>
            <a:miter lim="800000"/>
            <a:headEnd/>
            <a:tailEnd/>
          </a:ln>
        </p:spPr>
        <p:txBody>
          <a:bodyPr/>
          <a:lstStyle/>
          <a:p>
            <a:pPr marL="381000" indent="-381000">
              <a:spcBef>
                <a:spcPct val="75000"/>
              </a:spcBef>
              <a:spcAft>
                <a:spcPct val="25000"/>
              </a:spcAft>
              <a:buFontTx/>
              <a:buChar char="•"/>
              <a:defRPr/>
            </a:pPr>
            <a:r>
              <a:rPr lang="en-US" sz="2000" dirty="0">
                <a:latin typeface="+mn-lt"/>
              </a:rPr>
              <a:t>The best choice does not appear to change</a:t>
            </a:r>
          </a:p>
        </p:txBody>
      </p:sp>
      <p:sp>
        <p:nvSpPr>
          <p:cNvPr id="7" name="Date Placeholder 6"/>
          <p:cNvSpPr>
            <a:spLocks noGrp="1"/>
          </p:cNvSpPr>
          <p:nvPr>
            <p:ph type="dt" sz="quarter" idx="12"/>
          </p:nvPr>
        </p:nvSpPr>
        <p:spPr/>
        <p:txBody>
          <a:bodyPr/>
          <a:lstStyle/>
          <a:p>
            <a:pPr>
              <a:defRPr/>
            </a:pPr>
            <a:r>
              <a:rPr lang="en-US"/>
              <a:t>September 1, 2017</a:t>
            </a:r>
            <a:endParaRPr lang="en-CA" dirty="0"/>
          </a:p>
        </p:txBody>
      </p:sp>
      <p:sp>
        <p:nvSpPr>
          <p:cNvPr id="8" name="Slide Number Placeholder 7"/>
          <p:cNvSpPr>
            <a:spLocks noGrp="1"/>
          </p:cNvSpPr>
          <p:nvPr>
            <p:ph type="sldNum" sz="quarter" idx="11"/>
          </p:nvPr>
        </p:nvSpPr>
        <p:spPr/>
        <p:txBody>
          <a:bodyPr/>
          <a:lstStyle/>
          <a:p>
            <a:pPr>
              <a:defRPr/>
            </a:pPr>
            <a:fld id="{729E20A9-4F24-4FFB-9BE0-6B72B08EA049}" type="slidenum">
              <a:rPr lang="en-US"/>
              <a:pPr>
                <a:defRPr/>
              </a:pPr>
              <a:t>186</a:t>
            </a:fld>
            <a:endParaRPr lang="en-US"/>
          </a:p>
        </p:txBody>
      </p:sp>
    </p:spTree>
    <p:extLst>
      <p:ext uri="{BB962C8B-B14F-4D97-AF65-F5344CB8AC3E}">
        <p14:creationId xmlns:p14="http://schemas.microsoft.com/office/powerpoint/2010/main" val="274699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6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67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4"/>
          <p:cNvSpPr>
            <a:spLocks noGrp="1"/>
          </p:cNvSpPr>
          <p:nvPr>
            <p:ph type="ftr" sz="quarter" idx="10"/>
          </p:nvPr>
        </p:nvSpPr>
        <p:spPr/>
        <p:txBody>
          <a:bodyPr/>
          <a:lstStyle/>
          <a:p>
            <a:pPr>
              <a:defRPr/>
            </a:pPr>
            <a:r>
              <a:rPr lang="en-CA"/>
              <a:t>ECE 190: Engineering Profession and Practice</a:t>
            </a:r>
            <a:endParaRPr lang="en-US"/>
          </a:p>
        </p:txBody>
      </p:sp>
      <p:sp>
        <p:nvSpPr>
          <p:cNvPr id="1476610" name="Rectangle 2"/>
          <p:cNvSpPr>
            <a:spLocks noGrp="1" noChangeArrowheads="1"/>
          </p:cNvSpPr>
          <p:nvPr>
            <p:ph type="title"/>
          </p:nvPr>
        </p:nvSpPr>
        <p:spPr/>
        <p:txBody>
          <a:bodyPr/>
          <a:lstStyle/>
          <a:p>
            <a:pPr eaLnBrk="1" hangingPunct="1">
              <a:defRPr/>
            </a:pPr>
            <a:r>
              <a:rPr lang="en-US" dirty="0"/>
              <a:t>Revised Quality of Instruction Values</a:t>
            </a:r>
          </a:p>
        </p:txBody>
      </p:sp>
      <p:sp>
        <p:nvSpPr>
          <p:cNvPr id="143364" name="Rectangle 3"/>
          <p:cNvSpPr>
            <a:spLocks noGrp="1" noChangeArrowheads="1"/>
          </p:cNvSpPr>
          <p:nvPr>
            <p:ph type="body" sz="half" idx="1"/>
          </p:nvPr>
        </p:nvSpPr>
        <p:spPr>
          <a:xfrm>
            <a:off x="304800" y="1066800"/>
            <a:ext cx="8534400" cy="1371600"/>
          </a:xfrm>
        </p:spPr>
        <p:txBody>
          <a:bodyPr/>
          <a:lstStyle/>
          <a:p>
            <a:pPr marL="381000" indent="-381000" eaLnBrk="1" hangingPunct="1"/>
            <a:r>
              <a:rPr lang="en-CA"/>
              <a:t>If the quality of instruction for the University of Toronto was rated at 8, the quality score for the University of Toronto would be 40 (0.8 * 50 = 40): </a:t>
            </a:r>
          </a:p>
          <a:p>
            <a:pPr marL="381000" indent="-381000" eaLnBrk="1" hangingPunct="1"/>
            <a:r>
              <a:rPr lang="en-US"/>
              <a:t>The revised decision matrix would be the following:</a:t>
            </a:r>
          </a:p>
        </p:txBody>
      </p:sp>
      <p:graphicFrame>
        <p:nvGraphicFramePr>
          <p:cNvPr id="1476705" name="Group 97"/>
          <p:cNvGraphicFramePr>
            <a:graphicFrameLocks noGrp="1"/>
          </p:cNvGraphicFramePr>
          <p:nvPr>
            <p:ph sz="half" idx="2"/>
            <p:extLst>
              <p:ext uri="{D42A27DB-BD31-4B8C-83A1-F6EECF244321}">
                <p14:modId xmlns:p14="http://schemas.microsoft.com/office/powerpoint/2010/main" val="3578314541"/>
              </p:ext>
            </p:extLst>
          </p:nvPr>
        </p:nvGraphicFramePr>
        <p:xfrm>
          <a:off x="457200" y="2590800"/>
          <a:ext cx="8382000" cy="2438402"/>
        </p:xfrm>
        <a:graphic>
          <a:graphicData uri="http://schemas.openxmlformats.org/drawingml/2006/table">
            <a:tbl>
              <a:tblPr/>
              <a:tblGrid>
                <a:gridCol w="900113">
                  <a:extLst>
                    <a:ext uri="{9D8B030D-6E8A-4147-A177-3AD203B41FA5}">
                      <a16:colId xmlns:a16="http://schemas.microsoft.com/office/drawing/2014/main" xmlns="" val="20000"/>
                    </a:ext>
                  </a:extLst>
                </a:gridCol>
                <a:gridCol w="747712">
                  <a:extLst>
                    <a:ext uri="{9D8B030D-6E8A-4147-A177-3AD203B41FA5}">
                      <a16:colId xmlns:a16="http://schemas.microsoft.com/office/drawing/2014/main" xmlns="" val="20001"/>
                    </a:ext>
                  </a:extLst>
                </a:gridCol>
                <a:gridCol w="747713">
                  <a:extLst>
                    <a:ext uri="{9D8B030D-6E8A-4147-A177-3AD203B41FA5}">
                      <a16:colId xmlns:a16="http://schemas.microsoft.com/office/drawing/2014/main" xmlns="" val="20002"/>
                    </a:ext>
                  </a:extLst>
                </a:gridCol>
                <a:gridCol w="749300">
                  <a:extLst>
                    <a:ext uri="{9D8B030D-6E8A-4147-A177-3AD203B41FA5}">
                      <a16:colId xmlns:a16="http://schemas.microsoft.com/office/drawing/2014/main" xmlns="" val="20003"/>
                    </a:ext>
                  </a:extLst>
                </a:gridCol>
                <a:gridCol w="747712">
                  <a:extLst>
                    <a:ext uri="{9D8B030D-6E8A-4147-A177-3AD203B41FA5}">
                      <a16:colId xmlns:a16="http://schemas.microsoft.com/office/drawing/2014/main" xmlns="" val="20004"/>
                    </a:ext>
                  </a:extLst>
                </a:gridCol>
                <a:gridCol w="749300">
                  <a:extLst>
                    <a:ext uri="{9D8B030D-6E8A-4147-A177-3AD203B41FA5}">
                      <a16:colId xmlns:a16="http://schemas.microsoft.com/office/drawing/2014/main" xmlns="" val="20005"/>
                    </a:ext>
                  </a:extLst>
                </a:gridCol>
                <a:gridCol w="747713">
                  <a:extLst>
                    <a:ext uri="{9D8B030D-6E8A-4147-A177-3AD203B41FA5}">
                      <a16:colId xmlns:a16="http://schemas.microsoft.com/office/drawing/2014/main" xmlns="" val="20006"/>
                    </a:ext>
                  </a:extLst>
                </a:gridCol>
                <a:gridCol w="749300">
                  <a:extLst>
                    <a:ext uri="{9D8B030D-6E8A-4147-A177-3AD203B41FA5}">
                      <a16:colId xmlns:a16="http://schemas.microsoft.com/office/drawing/2014/main" xmlns="" val="20007"/>
                    </a:ext>
                  </a:extLst>
                </a:gridCol>
                <a:gridCol w="871537">
                  <a:extLst>
                    <a:ext uri="{9D8B030D-6E8A-4147-A177-3AD203B41FA5}">
                      <a16:colId xmlns:a16="http://schemas.microsoft.com/office/drawing/2014/main" xmlns="" val="20008"/>
                    </a:ext>
                  </a:extLst>
                </a:gridCol>
                <a:gridCol w="623888">
                  <a:extLst>
                    <a:ext uri="{9D8B030D-6E8A-4147-A177-3AD203B41FA5}">
                      <a16:colId xmlns:a16="http://schemas.microsoft.com/office/drawing/2014/main" xmlns="" val="20009"/>
                    </a:ext>
                  </a:extLst>
                </a:gridCol>
                <a:gridCol w="747712">
                  <a:extLst>
                    <a:ext uri="{9D8B030D-6E8A-4147-A177-3AD203B41FA5}">
                      <a16:colId xmlns:a16="http://schemas.microsoft.com/office/drawing/2014/main" xmlns="" val="20010"/>
                    </a:ext>
                  </a:extLst>
                </a:gridCol>
              </a:tblGrid>
              <a:tr h="349250">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Criteria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9">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Alternatives (</a:t>
                      </a:r>
                      <a:r>
                        <a:rPr kumimoji="0" lang="en-US" sz="1200" b="1" i="1" u="none" strike="noStrike" cap="none" normalizeH="0" baseline="0" dirty="0">
                          <a:ln>
                            <a:noFill/>
                          </a:ln>
                          <a:solidFill>
                            <a:schemeClr val="bg1"/>
                          </a:solidFill>
                          <a:effectLst/>
                          <a:latin typeface="+mn-lt"/>
                        </a:rPr>
                        <a:t>m</a:t>
                      </a:r>
                      <a:r>
                        <a:rPr kumimoji="0" lang="en-US" sz="1200" b="1" i="0" u="none" strike="noStrike" cap="none" normalizeH="0" baseline="0" dirty="0">
                          <a:ln>
                            <a:noFill/>
                          </a:ln>
                          <a:solidFill>
                            <a:schemeClr val="bg1"/>
                          </a:solidFill>
                          <a:effectLst/>
                          <a:latin typeface="+mn-lt"/>
                        </a:rPr>
                        <a:t> = 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47663">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t>
                      </a:r>
                      <a:r>
                        <a:rPr kumimoji="0" lang="en-US" sz="1200" b="1" i="1" u="none" strike="noStrike" cap="none" normalizeH="0" baseline="0" dirty="0">
                          <a:ln>
                            <a:noFill/>
                          </a:ln>
                          <a:solidFill>
                            <a:schemeClr val="bg1"/>
                          </a:solidFill>
                          <a:effectLst/>
                          <a:latin typeface="+mn-lt"/>
                        </a:rPr>
                        <a:t>n</a:t>
                      </a:r>
                      <a:r>
                        <a:rPr kumimoji="0" lang="en-US" sz="1200" b="1" i="0" u="none" strike="noStrike" cap="none" normalizeH="0" baseline="0" dirty="0">
                          <a:ln>
                            <a:noFill/>
                          </a:ln>
                          <a:solidFill>
                            <a:schemeClr val="bg1"/>
                          </a:solidFill>
                          <a:effectLst/>
                          <a:latin typeface="+mn-lt"/>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err="1">
                          <a:ln>
                            <a:noFill/>
                          </a:ln>
                          <a:solidFill>
                            <a:schemeClr val="bg1"/>
                          </a:solidFill>
                          <a:effectLst/>
                          <a:latin typeface="+mn-lt"/>
                        </a:rPr>
                        <a:t>w</a:t>
                      </a:r>
                      <a:r>
                        <a:rPr kumimoji="0" lang="en-US" sz="1200" b="1" i="1" u="none" strike="noStrike" cap="none" normalizeH="0" baseline="-25000" dirty="0" err="1">
                          <a:ln>
                            <a:noFill/>
                          </a:ln>
                          <a:solidFill>
                            <a:schemeClr val="bg1"/>
                          </a:solidFill>
                          <a:effectLst/>
                          <a:latin typeface="+mn-lt"/>
                        </a:rPr>
                        <a:t>i</a:t>
                      </a:r>
                      <a:r>
                        <a:rPr kumimoji="0" lang="en-US" sz="1200" b="1" i="1" u="none" strike="noStrike" cap="none" normalizeH="0" baseline="-25000" dirty="0">
                          <a:ln>
                            <a:noFill/>
                          </a:ln>
                          <a:solidFill>
                            <a:schemeClr val="bg1"/>
                          </a:solidFill>
                          <a:effectLst/>
                          <a:latin typeface="+mn-lt"/>
                        </a:rPr>
                        <a:t> </a:t>
                      </a:r>
                      <a:r>
                        <a:rPr kumimoji="0" lang="en-US" sz="1200" b="1" i="0" u="none" strike="noStrike" cap="none" normalizeH="0" baseline="0" dirty="0">
                          <a:ln>
                            <a:noFill/>
                          </a:ln>
                          <a:solidFill>
                            <a:schemeClr val="bg1"/>
                          </a:solidFill>
                          <a:effectLst/>
                          <a:latin typeface="+mn-lt"/>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Waterloo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Toronto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Carnegie-Mellon University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347663">
                <a:tc vMerge="1">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a:ln>
                            <a:noFill/>
                          </a:ln>
                          <a:solidFill>
                            <a:schemeClr val="bg1"/>
                          </a:solidFill>
                          <a:effectLst/>
                          <a:latin typeface="+mn-lt"/>
                        </a:rPr>
                        <a:t>c</a:t>
                      </a:r>
                      <a:r>
                        <a:rPr kumimoji="0" lang="en-US" sz="1200" b="1" i="1" u="none" strike="noStrike" cap="none" normalizeH="0" baseline="-25000">
                          <a:ln>
                            <a:noFill/>
                          </a:ln>
                          <a:solidFill>
                            <a:schemeClr val="bg1"/>
                          </a:solidFill>
                          <a:effectLst/>
                          <a:latin typeface="+mn-lt"/>
                        </a:rPr>
                        <a:t>i</a:t>
                      </a:r>
                      <a:r>
                        <a:rPr kumimoji="0" lang="en-US" sz="1200" b="1" i="0" u="none" strike="noStrike" cap="none" normalizeH="0" baseline="-25000">
                          <a:ln>
                            <a:noFill/>
                          </a:ln>
                          <a:solidFill>
                            <a:schemeClr val="bg1"/>
                          </a:solidFill>
                          <a:effectLst/>
                          <a:latin typeface="+mn-lt"/>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a:ln>
                            <a:noFill/>
                          </a:ln>
                          <a:solidFill>
                            <a:schemeClr val="bg1"/>
                          </a:solidFill>
                          <a:effectLst/>
                          <a:latin typeface="+mn-lt"/>
                        </a:rPr>
                        <a:t>s</a:t>
                      </a:r>
                      <a:r>
                        <a:rPr kumimoji="0" lang="en-US" sz="1200" b="1" i="1" u="none" strike="noStrike" cap="none" normalizeH="0" baseline="-25000">
                          <a:ln>
                            <a:noFill/>
                          </a:ln>
                          <a:solidFill>
                            <a:schemeClr val="bg1"/>
                          </a:solidFill>
                          <a:effectLst/>
                          <a:latin typeface="+mn-lt"/>
                        </a:rPr>
                        <a:t>i</a:t>
                      </a:r>
                      <a:r>
                        <a:rPr kumimoji="0" lang="en-US" sz="1200" b="1" i="0" u="none" strike="noStrike" cap="none" normalizeH="0" baseline="-25000">
                          <a:ln>
                            <a:noFill/>
                          </a:ln>
                          <a:solidFill>
                            <a:schemeClr val="bg1"/>
                          </a:solidFill>
                          <a:effectLst/>
                          <a:latin typeface="+mn-lt"/>
                        </a:rPr>
                        <a:t>2</a:t>
                      </a:r>
                      <a:endParaRPr kumimoji="0" lang="en-US" sz="1200" b="1" i="0" u="none" strike="noStrike" cap="none" normalizeH="0" baseline="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2"/>
                  </a:ext>
                </a:extLst>
              </a:tr>
              <a:tr h="349250">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Quality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3"/>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Cost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4"/>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Distance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5"/>
                  </a:ext>
                </a:extLst>
              </a:tr>
              <a:tr h="349250">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Totals </a:t>
                      </a:r>
                      <a:r>
                        <a:rPr kumimoji="0" lang="en-US" sz="1200" b="1" i="1" u="none" strike="noStrike" cap="none" normalizeH="0" baseline="0" dirty="0" err="1">
                          <a:ln>
                            <a:noFill/>
                          </a:ln>
                          <a:solidFill>
                            <a:schemeClr val="bg1"/>
                          </a:solidFill>
                          <a:effectLst/>
                          <a:latin typeface="+mn-lt"/>
                        </a:rPr>
                        <a:t>f</a:t>
                      </a:r>
                      <a:r>
                        <a:rPr kumimoji="0" lang="en-US" sz="1200" b="1" i="1" u="none" strike="noStrike" cap="none" normalizeH="0" baseline="-25000" dirty="0" err="1">
                          <a:ln>
                            <a:noFill/>
                          </a:ln>
                          <a:solidFill>
                            <a:schemeClr val="bg1"/>
                          </a:solidFill>
                          <a:effectLst/>
                          <a:latin typeface="+mn-lt"/>
                        </a:rPr>
                        <a:t>j</a:t>
                      </a:r>
                      <a:endParaRPr kumimoji="0" lang="en-US" sz="1200" b="1" i="1" u="none" strike="noStrike" cap="none" normalizeH="0" baseline="-25000" dirty="0">
                        <a:ln>
                          <a:noFill/>
                        </a:ln>
                        <a:solidFill>
                          <a:schemeClr val="bg1"/>
                        </a:solidFill>
                        <a:effectLst/>
                        <a:latin typeface="+mn-lt"/>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90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68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6"/>
                  </a:ext>
                </a:extLst>
              </a:tr>
            </a:tbl>
          </a:graphicData>
        </a:graphic>
      </p:graphicFrame>
      <p:sp>
        <p:nvSpPr>
          <p:cNvPr id="1476701" name="Rectangle 93"/>
          <p:cNvSpPr>
            <a:spLocks noChangeArrowheads="1"/>
          </p:cNvSpPr>
          <p:nvPr/>
        </p:nvSpPr>
        <p:spPr bwMode="auto">
          <a:xfrm>
            <a:off x="304800" y="5257800"/>
            <a:ext cx="8534400" cy="838200"/>
          </a:xfrm>
          <a:prstGeom prst="rect">
            <a:avLst/>
          </a:prstGeom>
          <a:noFill/>
          <a:ln w="9525">
            <a:noFill/>
            <a:miter lim="800000"/>
            <a:headEnd/>
            <a:tailEnd/>
          </a:ln>
        </p:spPr>
        <p:txBody>
          <a:bodyPr/>
          <a:lstStyle/>
          <a:p>
            <a:pPr marL="381000" indent="-381000">
              <a:spcBef>
                <a:spcPct val="75000"/>
              </a:spcBef>
              <a:spcAft>
                <a:spcPct val="25000"/>
              </a:spcAft>
              <a:buFontTx/>
              <a:buChar char="•"/>
              <a:defRPr/>
            </a:pPr>
            <a:r>
              <a:rPr lang="en-US" sz="2000" dirty="0">
                <a:latin typeface="+mn-lt"/>
              </a:rPr>
              <a:t>The best choice changes to the University of Toronto</a:t>
            </a:r>
          </a:p>
        </p:txBody>
      </p:sp>
      <p:sp>
        <p:nvSpPr>
          <p:cNvPr id="7" name="Date Placeholder 6"/>
          <p:cNvSpPr>
            <a:spLocks noGrp="1"/>
          </p:cNvSpPr>
          <p:nvPr>
            <p:ph type="dt" sz="quarter" idx="12"/>
          </p:nvPr>
        </p:nvSpPr>
        <p:spPr/>
        <p:txBody>
          <a:bodyPr/>
          <a:lstStyle/>
          <a:p>
            <a:pPr>
              <a:defRPr/>
            </a:pPr>
            <a:r>
              <a:rPr lang="en-US"/>
              <a:t>September 1, 2017</a:t>
            </a:r>
            <a:endParaRPr lang="en-CA" dirty="0"/>
          </a:p>
        </p:txBody>
      </p:sp>
      <p:sp>
        <p:nvSpPr>
          <p:cNvPr id="8" name="Slide Number Placeholder 7"/>
          <p:cNvSpPr>
            <a:spLocks noGrp="1"/>
          </p:cNvSpPr>
          <p:nvPr>
            <p:ph type="sldNum" sz="quarter" idx="11"/>
          </p:nvPr>
        </p:nvSpPr>
        <p:spPr/>
        <p:txBody>
          <a:bodyPr/>
          <a:lstStyle/>
          <a:p>
            <a:pPr>
              <a:defRPr/>
            </a:pPr>
            <a:fld id="{28148247-CFD3-4431-9666-50981A205668}" type="slidenum">
              <a:rPr lang="en-US"/>
              <a:pPr>
                <a:defRPr/>
              </a:pPr>
              <a:t>187</a:t>
            </a:fld>
            <a:endParaRPr lang="en-US"/>
          </a:p>
        </p:txBody>
      </p:sp>
    </p:spTree>
    <p:extLst>
      <p:ext uri="{BB962C8B-B14F-4D97-AF65-F5344CB8AC3E}">
        <p14:creationId xmlns:p14="http://schemas.microsoft.com/office/powerpoint/2010/main" val="281952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6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67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oter Placeholder 4"/>
          <p:cNvSpPr>
            <a:spLocks noGrp="1"/>
          </p:cNvSpPr>
          <p:nvPr>
            <p:ph type="ftr" sz="quarter" idx="10"/>
          </p:nvPr>
        </p:nvSpPr>
        <p:spPr/>
        <p:txBody>
          <a:bodyPr/>
          <a:lstStyle/>
          <a:p>
            <a:pPr>
              <a:defRPr/>
            </a:pPr>
            <a:r>
              <a:rPr lang="en-CA"/>
              <a:t>ECE 190: Engineering Profession and Practice</a:t>
            </a:r>
            <a:endParaRPr lang="en-US"/>
          </a:p>
        </p:txBody>
      </p:sp>
      <p:sp>
        <p:nvSpPr>
          <p:cNvPr id="1476610" name="Rectangle 2"/>
          <p:cNvSpPr>
            <a:spLocks noGrp="1" noChangeArrowheads="1"/>
          </p:cNvSpPr>
          <p:nvPr>
            <p:ph type="title"/>
          </p:nvPr>
        </p:nvSpPr>
        <p:spPr/>
        <p:txBody>
          <a:bodyPr/>
          <a:lstStyle/>
          <a:p>
            <a:pPr eaLnBrk="1" hangingPunct="1">
              <a:defRPr/>
            </a:pPr>
            <a:r>
              <a:rPr lang="en-US" dirty="0"/>
              <a:t>Revised Criteria Weights</a:t>
            </a:r>
          </a:p>
        </p:txBody>
      </p:sp>
      <p:sp>
        <p:nvSpPr>
          <p:cNvPr id="143364" name="Rectangle 3"/>
          <p:cNvSpPr>
            <a:spLocks noGrp="1" noChangeArrowheads="1"/>
          </p:cNvSpPr>
          <p:nvPr>
            <p:ph type="body" sz="half" idx="1"/>
          </p:nvPr>
        </p:nvSpPr>
        <p:spPr>
          <a:xfrm>
            <a:off x="304800" y="1066800"/>
            <a:ext cx="8534400" cy="1371600"/>
          </a:xfrm>
        </p:spPr>
        <p:txBody>
          <a:bodyPr/>
          <a:lstStyle/>
          <a:p>
            <a:pPr marL="381000" indent="-381000" eaLnBrk="1" hangingPunct="1"/>
            <a:r>
              <a:rPr lang="en-CA"/>
              <a:t>If the weight of the quality criterion was increased to 75% and the weight of the other two criteria were halved, all of the scores in the table change:</a:t>
            </a:r>
          </a:p>
          <a:p>
            <a:pPr marL="381000" indent="-381000" eaLnBrk="1" hangingPunct="1"/>
            <a:r>
              <a:rPr lang="en-US"/>
              <a:t>The revised decision matrix would be the following:</a:t>
            </a:r>
          </a:p>
        </p:txBody>
      </p:sp>
      <p:graphicFrame>
        <p:nvGraphicFramePr>
          <p:cNvPr id="1476705" name="Group 97"/>
          <p:cNvGraphicFramePr>
            <a:graphicFrameLocks noGrp="1"/>
          </p:cNvGraphicFramePr>
          <p:nvPr>
            <p:ph sz="half" idx="2"/>
            <p:extLst>
              <p:ext uri="{D42A27DB-BD31-4B8C-83A1-F6EECF244321}">
                <p14:modId xmlns:p14="http://schemas.microsoft.com/office/powerpoint/2010/main" val="2509415258"/>
              </p:ext>
            </p:extLst>
          </p:nvPr>
        </p:nvGraphicFramePr>
        <p:xfrm>
          <a:off x="457200" y="2590800"/>
          <a:ext cx="8382000" cy="2438402"/>
        </p:xfrm>
        <a:graphic>
          <a:graphicData uri="http://schemas.openxmlformats.org/drawingml/2006/table">
            <a:tbl>
              <a:tblPr/>
              <a:tblGrid>
                <a:gridCol w="900113">
                  <a:extLst>
                    <a:ext uri="{9D8B030D-6E8A-4147-A177-3AD203B41FA5}">
                      <a16:colId xmlns:a16="http://schemas.microsoft.com/office/drawing/2014/main" xmlns="" val="20000"/>
                    </a:ext>
                  </a:extLst>
                </a:gridCol>
                <a:gridCol w="747712">
                  <a:extLst>
                    <a:ext uri="{9D8B030D-6E8A-4147-A177-3AD203B41FA5}">
                      <a16:colId xmlns:a16="http://schemas.microsoft.com/office/drawing/2014/main" xmlns="" val="20001"/>
                    </a:ext>
                  </a:extLst>
                </a:gridCol>
                <a:gridCol w="747713">
                  <a:extLst>
                    <a:ext uri="{9D8B030D-6E8A-4147-A177-3AD203B41FA5}">
                      <a16:colId xmlns:a16="http://schemas.microsoft.com/office/drawing/2014/main" xmlns="" val="20002"/>
                    </a:ext>
                  </a:extLst>
                </a:gridCol>
                <a:gridCol w="749300">
                  <a:extLst>
                    <a:ext uri="{9D8B030D-6E8A-4147-A177-3AD203B41FA5}">
                      <a16:colId xmlns:a16="http://schemas.microsoft.com/office/drawing/2014/main" xmlns="" val="20003"/>
                    </a:ext>
                  </a:extLst>
                </a:gridCol>
                <a:gridCol w="747712">
                  <a:extLst>
                    <a:ext uri="{9D8B030D-6E8A-4147-A177-3AD203B41FA5}">
                      <a16:colId xmlns:a16="http://schemas.microsoft.com/office/drawing/2014/main" xmlns="" val="20004"/>
                    </a:ext>
                  </a:extLst>
                </a:gridCol>
                <a:gridCol w="749300">
                  <a:extLst>
                    <a:ext uri="{9D8B030D-6E8A-4147-A177-3AD203B41FA5}">
                      <a16:colId xmlns:a16="http://schemas.microsoft.com/office/drawing/2014/main" xmlns="" val="20005"/>
                    </a:ext>
                  </a:extLst>
                </a:gridCol>
                <a:gridCol w="747713">
                  <a:extLst>
                    <a:ext uri="{9D8B030D-6E8A-4147-A177-3AD203B41FA5}">
                      <a16:colId xmlns:a16="http://schemas.microsoft.com/office/drawing/2014/main" xmlns="" val="20006"/>
                    </a:ext>
                  </a:extLst>
                </a:gridCol>
                <a:gridCol w="749300">
                  <a:extLst>
                    <a:ext uri="{9D8B030D-6E8A-4147-A177-3AD203B41FA5}">
                      <a16:colId xmlns:a16="http://schemas.microsoft.com/office/drawing/2014/main" xmlns="" val="20007"/>
                    </a:ext>
                  </a:extLst>
                </a:gridCol>
                <a:gridCol w="871537">
                  <a:extLst>
                    <a:ext uri="{9D8B030D-6E8A-4147-A177-3AD203B41FA5}">
                      <a16:colId xmlns:a16="http://schemas.microsoft.com/office/drawing/2014/main" xmlns="" val="20008"/>
                    </a:ext>
                  </a:extLst>
                </a:gridCol>
                <a:gridCol w="623888">
                  <a:extLst>
                    <a:ext uri="{9D8B030D-6E8A-4147-A177-3AD203B41FA5}">
                      <a16:colId xmlns:a16="http://schemas.microsoft.com/office/drawing/2014/main" xmlns="" val="20009"/>
                    </a:ext>
                  </a:extLst>
                </a:gridCol>
                <a:gridCol w="747712">
                  <a:extLst>
                    <a:ext uri="{9D8B030D-6E8A-4147-A177-3AD203B41FA5}">
                      <a16:colId xmlns:a16="http://schemas.microsoft.com/office/drawing/2014/main" xmlns="" val="20010"/>
                    </a:ext>
                  </a:extLst>
                </a:gridCol>
              </a:tblGrid>
              <a:tr h="349250">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Criteria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9">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Alternatives (</a:t>
                      </a:r>
                      <a:r>
                        <a:rPr kumimoji="0" lang="en-US" sz="1200" b="1" i="1" u="none" strike="noStrike" cap="none" normalizeH="0" baseline="0" dirty="0">
                          <a:ln>
                            <a:noFill/>
                          </a:ln>
                          <a:solidFill>
                            <a:schemeClr val="bg1"/>
                          </a:solidFill>
                          <a:effectLst/>
                          <a:latin typeface="+mn-lt"/>
                        </a:rPr>
                        <a:t>m</a:t>
                      </a:r>
                      <a:r>
                        <a:rPr kumimoji="0" lang="en-US" sz="1200" b="1" i="0" u="none" strike="noStrike" cap="none" normalizeH="0" baseline="0" dirty="0">
                          <a:ln>
                            <a:noFill/>
                          </a:ln>
                          <a:solidFill>
                            <a:schemeClr val="bg1"/>
                          </a:solidFill>
                          <a:effectLst/>
                          <a:latin typeface="+mn-lt"/>
                        </a:rPr>
                        <a:t> = 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347663">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a:t>
                      </a:r>
                      <a:r>
                        <a:rPr kumimoji="0" lang="en-US" sz="1200" b="1" i="1" u="none" strike="noStrike" cap="none" normalizeH="0" baseline="0" dirty="0">
                          <a:ln>
                            <a:noFill/>
                          </a:ln>
                          <a:solidFill>
                            <a:schemeClr val="bg1"/>
                          </a:solidFill>
                          <a:effectLst/>
                          <a:latin typeface="+mn-lt"/>
                        </a:rPr>
                        <a:t>n</a:t>
                      </a:r>
                      <a:r>
                        <a:rPr kumimoji="0" lang="en-US" sz="1200" b="1" i="0" u="none" strike="noStrike" cap="none" normalizeH="0" baseline="0" dirty="0">
                          <a:ln>
                            <a:noFill/>
                          </a:ln>
                          <a:solidFill>
                            <a:schemeClr val="bg1"/>
                          </a:solidFill>
                          <a:effectLst/>
                          <a:latin typeface="+mn-lt"/>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row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err="1">
                          <a:ln>
                            <a:noFill/>
                          </a:ln>
                          <a:solidFill>
                            <a:schemeClr val="bg1"/>
                          </a:solidFill>
                          <a:effectLst/>
                          <a:latin typeface="+mn-lt"/>
                        </a:rPr>
                        <a:t>w</a:t>
                      </a:r>
                      <a:r>
                        <a:rPr kumimoji="0" lang="en-US" sz="1200" b="1" i="1" u="none" strike="noStrike" cap="none" normalizeH="0" baseline="-25000" dirty="0" err="1">
                          <a:ln>
                            <a:noFill/>
                          </a:ln>
                          <a:solidFill>
                            <a:schemeClr val="bg1"/>
                          </a:solidFill>
                          <a:effectLst/>
                          <a:latin typeface="+mn-lt"/>
                        </a:rPr>
                        <a:t>i</a:t>
                      </a:r>
                      <a:r>
                        <a:rPr kumimoji="0" lang="en-US" sz="1200" b="1" i="1" u="none" strike="noStrike" cap="none" normalizeH="0" baseline="-25000" dirty="0">
                          <a:ln>
                            <a:noFill/>
                          </a:ln>
                          <a:solidFill>
                            <a:schemeClr val="bg1"/>
                          </a:solidFill>
                          <a:effectLst/>
                          <a:latin typeface="+mn-lt"/>
                        </a:rPr>
                        <a:t> </a:t>
                      </a:r>
                      <a:r>
                        <a:rPr kumimoji="0" lang="en-US" sz="1200" b="1" i="0" u="none" strike="noStrike" cap="none" normalizeH="0" baseline="0" dirty="0">
                          <a:ln>
                            <a:noFill/>
                          </a:ln>
                          <a:solidFill>
                            <a:schemeClr val="bg1"/>
                          </a:solidFill>
                          <a:effectLst/>
                          <a:latin typeface="+mn-lt"/>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Waterloo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University of Toronto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Carnegie-Mellon University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347663">
                <a:tc vMerge="1">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1</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a:ln>
                            <a:noFill/>
                          </a:ln>
                          <a:solidFill>
                            <a:schemeClr val="bg1"/>
                          </a:solidFill>
                          <a:effectLst/>
                          <a:latin typeface="+mn-lt"/>
                        </a:rPr>
                        <a:t>c</a:t>
                      </a:r>
                      <a:r>
                        <a:rPr kumimoji="0" lang="en-US" sz="1200" b="1" i="1" u="none" strike="noStrike" cap="none" normalizeH="0" baseline="-25000">
                          <a:ln>
                            <a:noFill/>
                          </a:ln>
                          <a:solidFill>
                            <a:schemeClr val="bg1"/>
                          </a:solidFill>
                          <a:effectLst/>
                          <a:latin typeface="+mn-lt"/>
                        </a:rPr>
                        <a:t>i</a:t>
                      </a:r>
                      <a:r>
                        <a:rPr kumimoji="0" lang="en-US" sz="1200" b="1" i="0" u="none" strike="noStrike" cap="none" normalizeH="0" baseline="-25000">
                          <a:ln>
                            <a:noFill/>
                          </a:ln>
                          <a:solidFill>
                            <a:schemeClr val="bg1"/>
                          </a:solidFill>
                          <a:effectLst/>
                          <a:latin typeface="+mn-lt"/>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2</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c</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p</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1" u="none" strike="noStrike" cap="none" normalizeH="0" baseline="0" dirty="0">
                          <a:ln>
                            <a:noFill/>
                          </a:ln>
                          <a:solidFill>
                            <a:schemeClr val="bg1"/>
                          </a:solidFill>
                          <a:effectLst/>
                          <a:latin typeface="+mn-lt"/>
                        </a:rPr>
                        <a:t>S</a:t>
                      </a:r>
                      <a:r>
                        <a:rPr kumimoji="0" lang="en-US" sz="1200" b="1" i="1" u="none" strike="noStrike" cap="none" normalizeH="0" baseline="-25000" dirty="0">
                          <a:ln>
                            <a:noFill/>
                          </a:ln>
                          <a:solidFill>
                            <a:schemeClr val="bg1"/>
                          </a:solidFill>
                          <a:effectLst/>
                          <a:latin typeface="+mn-lt"/>
                        </a:rPr>
                        <a:t>i</a:t>
                      </a:r>
                      <a:r>
                        <a:rPr kumimoji="0" lang="en-US" sz="1200" b="1" i="0" u="none" strike="noStrike" cap="none" normalizeH="0" baseline="-25000" dirty="0">
                          <a:ln>
                            <a:noFill/>
                          </a:ln>
                          <a:solidFill>
                            <a:schemeClr val="bg1"/>
                          </a:solidFill>
                          <a:effectLst/>
                          <a:latin typeface="+mn-lt"/>
                        </a:rPr>
                        <a:t>3</a:t>
                      </a:r>
                      <a:endParaRPr kumimoji="0" lang="en-US" sz="1200" b="1"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2"/>
                  </a:ext>
                </a:extLst>
              </a:tr>
              <a:tr h="349250">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Quality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52.5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75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3"/>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Cost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0.00002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4"/>
                  </a:ext>
                </a:extLst>
              </a:tr>
              <a:tr h="347663">
                <a:tc>
                  <a:txBody>
                    <a:bodyPr/>
                    <a:lstStyle/>
                    <a:p>
                      <a:pPr marL="0" marR="0" lvl="0" indent="0" algn="l"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a:ln>
                            <a:noFill/>
                          </a:ln>
                          <a:solidFill>
                            <a:schemeClr val="tx1"/>
                          </a:solidFill>
                          <a:effectLst/>
                          <a:latin typeface="+mn-lt"/>
                        </a:rPr>
                        <a:t>Distance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0" i="0" u="none" strike="noStrike" cap="none" normalizeH="0" baseline="0" dirty="0">
                          <a:ln>
                            <a:noFill/>
                          </a:ln>
                          <a:solidFill>
                            <a:schemeClr val="tx1"/>
                          </a:solidFill>
                          <a:effectLst/>
                          <a:latin typeface="+mn-lt"/>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90000"/>
                      </a:schemeClr>
                    </a:solidFill>
                  </a:tcPr>
                </a:tc>
                <a:extLst>
                  <a:ext uri="{0D108BD9-81ED-4DB2-BD59-A6C34878D82A}">
                    <a16:rowId xmlns:a16="http://schemas.microsoft.com/office/drawing/2014/main" xmlns="" val="10005"/>
                  </a:ext>
                </a:extLst>
              </a:tr>
              <a:tr h="349250">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Totals </a:t>
                      </a:r>
                      <a:r>
                        <a:rPr kumimoji="0" lang="en-US" sz="1200" b="1" i="1" u="none" strike="noStrike" cap="none" normalizeH="0" baseline="0" dirty="0" err="1">
                          <a:ln>
                            <a:noFill/>
                          </a:ln>
                          <a:solidFill>
                            <a:schemeClr val="bg1"/>
                          </a:solidFill>
                          <a:effectLst/>
                          <a:latin typeface="+mn-lt"/>
                        </a:rPr>
                        <a:t>f</a:t>
                      </a:r>
                      <a:r>
                        <a:rPr kumimoji="0" lang="en-US" sz="1200" b="1" i="1" u="none" strike="noStrike" cap="none" normalizeH="0" baseline="-25000" dirty="0" err="1">
                          <a:ln>
                            <a:noFill/>
                          </a:ln>
                          <a:solidFill>
                            <a:schemeClr val="bg1"/>
                          </a:solidFill>
                          <a:effectLst/>
                          <a:latin typeface="+mn-lt"/>
                        </a:rPr>
                        <a:t>j</a:t>
                      </a:r>
                      <a:endParaRPr kumimoji="0" lang="en-US" sz="1200" b="1" i="1" u="none" strike="noStrike" cap="none" normalizeH="0" baseline="-25000" dirty="0">
                        <a:ln>
                          <a:noFill/>
                        </a:ln>
                        <a:solidFill>
                          <a:schemeClr val="bg1"/>
                        </a:solidFill>
                        <a:effectLst/>
                        <a:latin typeface="+mn-lt"/>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77.5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gridSpan="2">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endParaRPr kumimoji="0" lang="en-US" sz="1200" b="0" i="0" u="none" strike="noStrike" cap="none" normalizeH="0" baseline="0" dirty="0">
                        <a:ln>
                          <a:noFill/>
                        </a:ln>
                        <a:solidFill>
                          <a:schemeClr val="bg1"/>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75000"/>
                        </a:spcBef>
                        <a:spcAft>
                          <a:spcPct val="25000"/>
                        </a:spcAft>
                        <a:buClrTx/>
                        <a:buSzTx/>
                        <a:buFontTx/>
                        <a:buNone/>
                        <a:tabLst/>
                      </a:pPr>
                      <a:r>
                        <a:rPr kumimoji="0" lang="en-US" sz="1200" b="1" i="0" u="none" strike="noStrike" cap="none" normalizeH="0" baseline="0" dirty="0">
                          <a:ln>
                            <a:noFill/>
                          </a:ln>
                          <a:solidFill>
                            <a:schemeClr val="bg1"/>
                          </a:solidFill>
                          <a:effectLst/>
                          <a:latin typeface="+mn-lt"/>
                        </a:rPr>
                        <a:t>84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5000"/>
                      </a:schemeClr>
                    </a:solidFill>
                  </a:tcPr>
                </a:tc>
                <a:extLst>
                  <a:ext uri="{0D108BD9-81ED-4DB2-BD59-A6C34878D82A}">
                    <a16:rowId xmlns:a16="http://schemas.microsoft.com/office/drawing/2014/main" xmlns="" val="10006"/>
                  </a:ext>
                </a:extLst>
              </a:tr>
            </a:tbl>
          </a:graphicData>
        </a:graphic>
      </p:graphicFrame>
      <p:sp>
        <p:nvSpPr>
          <p:cNvPr id="1476701" name="Rectangle 93"/>
          <p:cNvSpPr>
            <a:spLocks noChangeArrowheads="1"/>
          </p:cNvSpPr>
          <p:nvPr/>
        </p:nvSpPr>
        <p:spPr bwMode="auto">
          <a:xfrm>
            <a:off x="304800" y="5257800"/>
            <a:ext cx="8534400" cy="838200"/>
          </a:xfrm>
          <a:prstGeom prst="rect">
            <a:avLst/>
          </a:prstGeom>
          <a:noFill/>
          <a:ln w="9525">
            <a:noFill/>
            <a:miter lim="800000"/>
            <a:headEnd/>
            <a:tailEnd/>
          </a:ln>
        </p:spPr>
        <p:txBody>
          <a:bodyPr/>
          <a:lstStyle/>
          <a:p>
            <a:pPr marL="381000" indent="-381000">
              <a:spcBef>
                <a:spcPct val="75000"/>
              </a:spcBef>
              <a:spcAft>
                <a:spcPct val="25000"/>
              </a:spcAft>
              <a:buFontTx/>
              <a:buChar char="•"/>
              <a:defRPr/>
            </a:pPr>
            <a:r>
              <a:rPr lang="en-US" sz="2000" dirty="0">
                <a:latin typeface="+mn-lt"/>
              </a:rPr>
              <a:t>The University of Waterloo and Carnegie-Mellon University become equally good choices given the revised criteria weights</a:t>
            </a:r>
          </a:p>
        </p:txBody>
      </p:sp>
      <p:sp>
        <p:nvSpPr>
          <p:cNvPr id="7" name="Date Placeholder 6"/>
          <p:cNvSpPr>
            <a:spLocks noGrp="1"/>
          </p:cNvSpPr>
          <p:nvPr>
            <p:ph type="dt" sz="quarter" idx="12"/>
          </p:nvPr>
        </p:nvSpPr>
        <p:spPr/>
        <p:txBody>
          <a:bodyPr/>
          <a:lstStyle/>
          <a:p>
            <a:pPr>
              <a:defRPr/>
            </a:pPr>
            <a:r>
              <a:rPr lang="en-US"/>
              <a:t>September 1, 2017</a:t>
            </a:r>
            <a:endParaRPr lang="en-CA" dirty="0"/>
          </a:p>
        </p:txBody>
      </p:sp>
      <p:sp>
        <p:nvSpPr>
          <p:cNvPr id="8" name="Slide Number Placeholder 7"/>
          <p:cNvSpPr>
            <a:spLocks noGrp="1"/>
          </p:cNvSpPr>
          <p:nvPr>
            <p:ph type="sldNum" sz="quarter" idx="11"/>
          </p:nvPr>
        </p:nvSpPr>
        <p:spPr/>
        <p:txBody>
          <a:bodyPr/>
          <a:lstStyle/>
          <a:p>
            <a:pPr>
              <a:defRPr/>
            </a:pPr>
            <a:fld id="{D3006DA1-CED7-4D32-8B87-1CCB96175F10}" type="slidenum">
              <a:rPr lang="en-US"/>
              <a:pPr>
                <a:defRPr/>
              </a:pPr>
              <a:t>188</a:t>
            </a:fld>
            <a:endParaRPr lang="en-US"/>
          </a:p>
        </p:txBody>
      </p:sp>
    </p:spTree>
    <p:extLst>
      <p:ext uri="{BB962C8B-B14F-4D97-AF65-F5344CB8AC3E}">
        <p14:creationId xmlns:p14="http://schemas.microsoft.com/office/powerpoint/2010/main" val="11168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6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67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56130" name="Rectangle 2"/>
          <p:cNvSpPr>
            <a:spLocks noGrp="1" noChangeArrowheads="1"/>
          </p:cNvSpPr>
          <p:nvPr>
            <p:ph type="title"/>
          </p:nvPr>
        </p:nvSpPr>
        <p:spPr/>
        <p:txBody>
          <a:bodyPr/>
          <a:lstStyle/>
          <a:p>
            <a:pPr eaLnBrk="1" hangingPunct="1">
              <a:defRPr/>
            </a:pPr>
            <a:r>
              <a:rPr lang="en-CA" dirty="0"/>
              <a:t>Characteristics of Computational Decision-Making</a:t>
            </a:r>
          </a:p>
        </p:txBody>
      </p:sp>
      <p:sp>
        <p:nvSpPr>
          <p:cNvPr id="1456131" name="Rectangle 3"/>
          <p:cNvSpPr>
            <a:spLocks noGrp="1" noChangeArrowheads="1"/>
          </p:cNvSpPr>
          <p:nvPr>
            <p:ph type="body" idx="1"/>
          </p:nvPr>
        </p:nvSpPr>
        <p:spPr/>
        <p:txBody>
          <a:bodyPr/>
          <a:lstStyle/>
          <a:p>
            <a:pPr eaLnBrk="1" hangingPunct="1"/>
            <a:r>
              <a:rPr lang="en-CA"/>
              <a:t>Computational decision-making systematically includes diverse factors to arrive at the best decision</a:t>
            </a:r>
          </a:p>
          <a:p>
            <a:pPr eaLnBrk="1" hangingPunct="1"/>
            <a:r>
              <a:rPr lang="en-CA"/>
              <a:t>This approach requires numerical estimates to represent the importance of criteria and the degree to which the alternatives meet the criteria</a:t>
            </a:r>
          </a:p>
          <a:p>
            <a:pPr lvl="1" eaLnBrk="1" hangingPunct="1"/>
            <a:r>
              <a:rPr lang="en-CA"/>
              <a:t>Estimates may not be feasible</a:t>
            </a:r>
          </a:p>
          <a:p>
            <a:pPr lvl="1" eaLnBrk="1" hangingPunct="1"/>
            <a:r>
              <a:rPr lang="en-CA"/>
              <a:t>Estimates may reflect pre-conceived notions</a:t>
            </a:r>
          </a:p>
          <a:p>
            <a:pPr eaLnBrk="1" hangingPunct="1"/>
            <a:r>
              <a:rPr lang="en-CA"/>
              <a:t>This approach forces the systematic consideration of all criteria for each alternative, even when the numerical coefficients are imprecise</a:t>
            </a:r>
          </a:p>
          <a:p>
            <a:pPr eaLnBrk="1" hangingPunct="1"/>
            <a:r>
              <a:rPr lang="en-CA"/>
              <a:t>Another example of computational decision-making appears in Introduction to Professional Engineering in Canada in Example 15.3 (p. 232-233)</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1CC8CF0D-AEE5-468A-8DC7-906ADD496289}" type="slidenum">
              <a:rPr lang="en-US"/>
              <a:pPr>
                <a:defRPr/>
              </a:pPr>
              <a:t>189</a:t>
            </a:fld>
            <a:endParaRPr lang="en-US" dirty="0"/>
          </a:p>
        </p:txBody>
      </p:sp>
    </p:spTree>
    <p:extLst>
      <p:ext uri="{BB962C8B-B14F-4D97-AF65-F5344CB8AC3E}">
        <p14:creationId xmlns:p14="http://schemas.microsoft.com/office/powerpoint/2010/main" val="381067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6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6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61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61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6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defRPr/>
            </a:pPr>
            <a:r>
              <a:rPr lang="en-US" dirty="0"/>
              <a:t>Late Submission Policy for Course Deliverables</a:t>
            </a:r>
          </a:p>
        </p:txBody>
      </p:sp>
      <p:sp>
        <p:nvSpPr>
          <p:cNvPr id="56323" name="Rectangle 3"/>
          <p:cNvSpPr>
            <a:spLocks noGrp="1" noChangeArrowheads="1"/>
          </p:cNvSpPr>
          <p:nvPr>
            <p:ph type="body" idx="1"/>
          </p:nvPr>
        </p:nvSpPr>
        <p:spPr/>
        <p:txBody>
          <a:bodyPr/>
          <a:lstStyle/>
          <a:p>
            <a:r>
              <a:rPr lang="en-US" dirty="0"/>
              <a:t>Late submissions will not be permitted for the following course deliverables:</a:t>
            </a:r>
            <a:endParaRPr lang="en-CA" dirty="0"/>
          </a:p>
          <a:p>
            <a:pPr lvl="1"/>
            <a:r>
              <a:rPr lang="en-US" dirty="0"/>
              <a:t>Co-op Fundamentals for Engineering: Co-op Fundamentals</a:t>
            </a:r>
            <a:endParaRPr lang="en-CA" dirty="0"/>
          </a:p>
          <a:p>
            <a:pPr lvl="1"/>
            <a:r>
              <a:rPr lang="en-CA" dirty="0"/>
              <a:t>What’s It Like to Come to Waterloo?</a:t>
            </a:r>
          </a:p>
          <a:p>
            <a:pPr lvl="1"/>
            <a:r>
              <a:rPr lang="en-US" dirty="0"/>
              <a:t>Team Activity 1: Characteristics of Engineers</a:t>
            </a:r>
            <a:endParaRPr lang="en-CA" dirty="0"/>
          </a:p>
          <a:p>
            <a:pPr lvl="1"/>
            <a:r>
              <a:rPr lang="en-US" dirty="0"/>
              <a:t>Team Activity 2: Engineering Design I</a:t>
            </a:r>
            <a:endParaRPr lang="en-CA" dirty="0"/>
          </a:p>
          <a:p>
            <a:pPr lvl="1"/>
            <a:r>
              <a:rPr lang="en-US" dirty="0"/>
              <a:t>Team Activity 3: Engineering Design II</a:t>
            </a:r>
            <a:endParaRPr lang="en-CA" dirty="0"/>
          </a:p>
          <a:p>
            <a:pPr lvl="1"/>
            <a:r>
              <a:rPr lang="en-US" dirty="0"/>
              <a:t>Co-op Fundamentals for Engineering: Workplace Harassment and Your Rights</a:t>
            </a:r>
            <a:endParaRPr lang="en-CA" dirty="0"/>
          </a:p>
          <a:p>
            <a:pPr lvl="1"/>
            <a:r>
              <a:rPr lang="en-US" dirty="0"/>
              <a:t>Classroom Engagement</a:t>
            </a:r>
            <a:endParaRPr lang="en-CA" dirty="0"/>
          </a:p>
          <a:p>
            <a:r>
              <a:rPr lang="en-US" dirty="0"/>
              <a:t>All other course deliverables will be penalized 20% of the maximum grade for the course deliverable for each business day that the course deliverable is submitted late</a:t>
            </a:r>
            <a:endParaRPr lang="en-CA" dirty="0"/>
          </a:p>
        </p:txBody>
      </p:sp>
      <p:sp>
        <p:nvSpPr>
          <p:cNvPr id="7" name="Slide Number Placeholder 6"/>
          <p:cNvSpPr>
            <a:spLocks noGrp="1"/>
          </p:cNvSpPr>
          <p:nvPr>
            <p:ph type="sldNum" sz="quarter" idx="11"/>
          </p:nvPr>
        </p:nvSpPr>
        <p:spPr/>
        <p:txBody>
          <a:bodyPr/>
          <a:lstStyle/>
          <a:p>
            <a:pPr>
              <a:defRPr/>
            </a:pPr>
            <a:fld id="{72682330-DDB7-47C0-8BEC-295D3A41AB1F}" type="slidenum">
              <a:rPr lang="en-US" smtClean="0"/>
              <a:pPr>
                <a:defRPr/>
              </a:pPr>
              <a:t>19</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CA" b="1" dirty="0">
                <a:solidFill>
                  <a:schemeClr val="accent1">
                    <a:lumMod val="75000"/>
                  </a:schemeClr>
                </a:solidFill>
                <a:ea typeface="Calibri"/>
                <a:cs typeface="Times New Roman"/>
              </a:rPr>
              <a:t>Chapter 11: Measurement Error (p. 163 – p. 172)</a:t>
            </a:r>
          </a:p>
          <a:p>
            <a:pPr lvl="1" eaLnBrk="1" hangingPunct="1"/>
            <a:r>
              <a:rPr lang="en-US" b="1" dirty="0">
                <a:solidFill>
                  <a:schemeClr val="accent1">
                    <a:lumMod val="75000"/>
                  </a:schemeClr>
                </a:solidFill>
              </a:rPr>
              <a:t>Chapter 16: Project Management and Scheduling</a:t>
            </a:r>
            <a:r>
              <a:rPr lang="en-CA" b="1" dirty="0">
                <a:solidFill>
                  <a:schemeClr val="accent1">
                    <a:lumMod val="75000"/>
                  </a:schemeClr>
                </a:solidFill>
              </a:rPr>
              <a:t> (p. 249 – p. 260)</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351520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12</a:t>
            </a:r>
            <a:endParaRPr lang="en-CA" dirty="0"/>
          </a:p>
        </p:txBody>
      </p:sp>
      <p:sp>
        <p:nvSpPr>
          <p:cNvPr id="3" name="Subtitle 2"/>
          <p:cNvSpPr>
            <a:spLocks noGrp="1"/>
          </p:cNvSpPr>
          <p:nvPr>
            <p:ph type="subTitle" idx="1"/>
          </p:nvPr>
        </p:nvSpPr>
        <p:spPr/>
        <p:txBody>
          <a:bodyPr/>
          <a:lstStyle/>
          <a:p>
            <a:r>
              <a:rPr lang="en-US" dirty="0"/>
              <a:t>Team Activity 2: Engineering Design I</a:t>
            </a:r>
            <a:endParaRPr lang="en-CA" dirty="0"/>
          </a:p>
        </p:txBody>
      </p:sp>
    </p:spTree>
    <p:extLst>
      <p:ext uri="{BB962C8B-B14F-4D97-AF65-F5344CB8AC3E}">
        <p14:creationId xmlns:p14="http://schemas.microsoft.com/office/powerpoint/2010/main" val="24617099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Activity Outline</a:t>
            </a:r>
          </a:p>
        </p:txBody>
      </p:sp>
      <p:sp>
        <p:nvSpPr>
          <p:cNvPr id="3" name="Content Placeholder 2"/>
          <p:cNvSpPr>
            <a:spLocks noGrp="1"/>
          </p:cNvSpPr>
          <p:nvPr>
            <p:ph idx="1"/>
          </p:nvPr>
        </p:nvSpPr>
        <p:spPr/>
        <p:txBody>
          <a:bodyPr/>
          <a:lstStyle/>
          <a:p>
            <a:r>
              <a:rPr lang="en-US" dirty="0"/>
              <a:t>This activity will examine the following topics:</a:t>
            </a:r>
          </a:p>
          <a:p>
            <a:pPr lvl="1"/>
            <a:r>
              <a:rPr lang="en-US" dirty="0"/>
              <a:t>Engineering design</a:t>
            </a:r>
          </a:p>
          <a:p>
            <a:pPr lvl="1"/>
            <a:r>
              <a:rPr lang="en-US" dirty="0"/>
              <a:t>Engineering analysis</a:t>
            </a:r>
          </a:p>
          <a:p>
            <a:pPr lvl="1"/>
            <a:r>
              <a:rPr lang="en-US" dirty="0"/>
              <a:t>Teamwork</a:t>
            </a:r>
          </a:p>
          <a:p>
            <a:pPr lvl="1"/>
            <a:r>
              <a:rPr lang="en-US" dirty="0"/>
              <a:t>Communication</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092458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Activity 2: Engineering Design II</a:t>
            </a:r>
            <a:endParaRPr lang="en-CA" dirty="0"/>
          </a:p>
        </p:txBody>
      </p:sp>
      <p:sp>
        <p:nvSpPr>
          <p:cNvPr id="3" name="Content Placeholder 2"/>
          <p:cNvSpPr>
            <a:spLocks noGrp="1"/>
          </p:cNvSpPr>
          <p:nvPr>
            <p:ph idx="1"/>
          </p:nvPr>
        </p:nvSpPr>
        <p:spPr/>
        <p:txBody>
          <a:bodyPr/>
          <a:lstStyle/>
          <a:p>
            <a:r>
              <a:rPr lang="en-CA" dirty="0"/>
              <a:t>This activity examines engineering design principles and effective teamwork</a:t>
            </a:r>
          </a:p>
          <a:p>
            <a:r>
              <a:rPr lang="en-CA" dirty="0"/>
              <a:t>In this team activity, you will be put into groups of four students</a:t>
            </a:r>
          </a:p>
          <a:p>
            <a:r>
              <a:rPr lang="en-US" dirty="0"/>
              <a:t>The goal is to build the highest tower capable of supporting a marshmallow in the time provided</a:t>
            </a:r>
          </a:p>
          <a:p>
            <a:r>
              <a:rPr lang="en-US" dirty="0"/>
              <a:t>Each team is provided with a kit of materials consisting of the following:</a:t>
            </a:r>
          </a:p>
          <a:p>
            <a:pPr lvl="1"/>
            <a:r>
              <a:rPr lang="en-CA" b="1" dirty="0">
                <a:solidFill>
                  <a:schemeClr val="accent1">
                    <a:lumMod val="75000"/>
                  </a:schemeClr>
                </a:solidFill>
              </a:rPr>
              <a:t>20 sticks of spaghetti</a:t>
            </a:r>
          </a:p>
          <a:p>
            <a:pPr lvl="1"/>
            <a:r>
              <a:rPr lang="en-CA" b="1" dirty="0">
                <a:solidFill>
                  <a:schemeClr val="accent1">
                    <a:lumMod val="75000"/>
                  </a:schemeClr>
                </a:solidFill>
              </a:rPr>
              <a:t>90 cm of tape</a:t>
            </a:r>
          </a:p>
          <a:p>
            <a:pPr lvl="1"/>
            <a:r>
              <a:rPr lang="en-US" b="1" dirty="0">
                <a:solidFill>
                  <a:schemeClr val="accent1">
                    <a:lumMod val="75000"/>
                  </a:schemeClr>
                </a:solidFill>
              </a:rPr>
              <a:t>90 cm of string</a:t>
            </a:r>
          </a:p>
          <a:p>
            <a:pPr lvl="1"/>
            <a:r>
              <a:rPr lang="en-US" b="1" dirty="0">
                <a:solidFill>
                  <a:schemeClr val="accent1">
                    <a:lumMod val="75000"/>
                  </a:schemeClr>
                </a:solidFill>
              </a:rPr>
              <a:t>One marshmallow</a:t>
            </a:r>
          </a:p>
          <a:p>
            <a:r>
              <a:rPr lang="en-CA" dirty="0"/>
              <a:t>At the end of the activity, your team will submit a grading sheet completed by a member of the teaching team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0222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Team Activity Timing and Assessment</a:t>
            </a:r>
          </a:p>
        </p:txBody>
      </p:sp>
      <p:sp>
        <p:nvSpPr>
          <p:cNvPr id="3" name="Content Placeholder 2"/>
          <p:cNvSpPr>
            <a:spLocks noGrp="1"/>
          </p:cNvSpPr>
          <p:nvPr>
            <p:ph idx="1"/>
          </p:nvPr>
        </p:nvSpPr>
        <p:spPr/>
        <p:txBody>
          <a:bodyPr/>
          <a:lstStyle/>
          <a:p>
            <a:r>
              <a:rPr lang="en-CA" dirty="0"/>
              <a:t>Each team will have a maximum of 18 minutes to build a tower</a:t>
            </a:r>
          </a:p>
          <a:p>
            <a:r>
              <a:rPr lang="en-US" dirty="0"/>
              <a:t>Teams must build their towers using only the materials provided:</a:t>
            </a:r>
          </a:p>
          <a:p>
            <a:pPr lvl="1"/>
            <a:r>
              <a:rPr lang="en-US" dirty="0"/>
              <a:t>Replacement materials will not be provided</a:t>
            </a:r>
          </a:p>
          <a:p>
            <a:r>
              <a:rPr lang="en-US" dirty="0"/>
              <a:t>Towers must be built entirely on the surface of the desk:</a:t>
            </a:r>
          </a:p>
          <a:p>
            <a:pPr lvl="1"/>
            <a:r>
              <a:rPr lang="en-US" dirty="0"/>
              <a:t>Teams may not use walls, chairs, table edges, or other objects to support their towers</a:t>
            </a:r>
          </a:p>
          <a:p>
            <a:r>
              <a:rPr lang="en-US" dirty="0"/>
              <a:t>The marshmallow must be stable at the height for a least 10 s prior to measurement:</a:t>
            </a:r>
          </a:p>
          <a:p>
            <a:pPr lvl="1"/>
            <a:r>
              <a:rPr lang="en-US" dirty="0"/>
              <a:t>Teams may not touch the tower during measurement</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448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Scheme</a:t>
            </a:r>
            <a:endParaRPr lang="en-CA" dirty="0"/>
          </a:p>
        </p:txBody>
      </p:sp>
      <p:sp>
        <p:nvSpPr>
          <p:cNvPr id="3" name="Content Placeholder 2"/>
          <p:cNvSpPr>
            <a:spLocks noGrp="1"/>
          </p:cNvSpPr>
          <p:nvPr>
            <p:ph idx="1"/>
          </p:nvPr>
        </p:nvSpPr>
        <p:spPr/>
        <p:txBody>
          <a:bodyPr/>
          <a:lstStyle/>
          <a:p>
            <a:r>
              <a:rPr lang="en-US" dirty="0"/>
              <a:t>Designs will be assigned a grade based on the height achieved</a:t>
            </a:r>
          </a:p>
          <a:p>
            <a:r>
              <a:rPr lang="en-US" dirty="0"/>
              <a:t>The grading scale is summarized by the following table:</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255679140"/>
              </p:ext>
            </p:extLst>
          </p:nvPr>
        </p:nvGraphicFramePr>
        <p:xfrm>
          <a:off x="3300730" y="2307336"/>
          <a:ext cx="2542540" cy="3026664"/>
        </p:xfrm>
        <a:graphic>
          <a:graphicData uri="http://schemas.openxmlformats.org/drawingml/2006/table">
            <a:tbl>
              <a:tblPr firstRow="1">
                <a:tableStyleId>{5C22544A-7EE6-4342-B048-85BDC9FD1C3A}</a:tableStyleId>
              </a:tblPr>
              <a:tblGrid>
                <a:gridCol w="1423035">
                  <a:extLst>
                    <a:ext uri="{9D8B030D-6E8A-4147-A177-3AD203B41FA5}">
                      <a16:colId xmlns:a16="http://schemas.microsoft.com/office/drawing/2014/main" xmlns="" val="20000"/>
                    </a:ext>
                  </a:extLst>
                </a:gridCol>
                <a:gridCol w="1119505">
                  <a:extLst>
                    <a:ext uri="{9D8B030D-6E8A-4147-A177-3AD203B41FA5}">
                      <a16:colId xmlns:a16="http://schemas.microsoft.com/office/drawing/2014/main" xmlns="" val="20001"/>
                    </a:ext>
                  </a:extLst>
                </a:gridCol>
              </a:tblGrid>
              <a:tr h="0">
                <a:tc>
                  <a:txBody>
                    <a:bodyPr/>
                    <a:lstStyle/>
                    <a:p>
                      <a:pPr algn="ctr">
                        <a:lnSpc>
                          <a:spcPct val="115000"/>
                        </a:lnSpc>
                        <a:spcAft>
                          <a:spcPts val="0"/>
                        </a:spcAft>
                      </a:pPr>
                      <a:r>
                        <a:rPr lang="en-US" sz="1100" dirty="0">
                          <a:effectLst/>
                        </a:rPr>
                        <a:t>Marshmallow Height</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lnSpc>
                          <a:spcPct val="115000"/>
                        </a:lnSpc>
                        <a:spcAft>
                          <a:spcPts val="0"/>
                        </a:spcAft>
                      </a:pPr>
                      <a:r>
                        <a:rPr lang="en-US" sz="1100" dirty="0">
                          <a:effectLst/>
                        </a:rPr>
                        <a:t>Grade Awarded</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xmlns="" val="10000"/>
                  </a:ext>
                </a:extLst>
              </a:tr>
              <a:tr h="0">
                <a:tc>
                  <a:txBody>
                    <a:bodyPr/>
                    <a:lstStyle/>
                    <a:p>
                      <a:pPr algn="ctr">
                        <a:lnSpc>
                          <a:spcPct val="115000"/>
                        </a:lnSpc>
                        <a:spcAft>
                          <a:spcPts val="0"/>
                        </a:spcAft>
                      </a:pPr>
                      <a:r>
                        <a:rPr lang="en-US" sz="1100" dirty="0">
                          <a:effectLst/>
                        </a:rPr>
                        <a:t>80 cm or more</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10</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1"/>
                  </a:ext>
                </a:extLst>
              </a:tr>
              <a:tr h="0">
                <a:tc>
                  <a:txBody>
                    <a:bodyPr/>
                    <a:lstStyle/>
                    <a:p>
                      <a:pPr algn="ctr">
                        <a:lnSpc>
                          <a:spcPct val="115000"/>
                        </a:lnSpc>
                        <a:spcAft>
                          <a:spcPts val="0"/>
                        </a:spcAft>
                      </a:pPr>
                      <a:r>
                        <a:rPr lang="en-US" sz="1100">
                          <a:effectLst/>
                        </a:rPr>
                        <a:t>70 cm to 80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9</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2"/>
                  </a:ext>
                </a:extLst>
              </a:tr>
              <a:tr h="0">
                <a:tc>
                  <a:txBody>
                    <a:bodyPr/>
                    <a:lstStyle/>
                    <a:p>
                      <a:pPr algn="ctr">
                        <a:lnSpc>
                          <a:spcPct val="115000"/>
                        </a:lnSpc>
                        <a:spcAft>
                          <a:spcPts val="0"/>
                        </a:spcAft>
                      </a:pPr>
                      <a:r>
                        <a:rPr lang="en-US" sz="1100">
                          <a:effectLst/>
                        </a:rPr>
                        <a:t>60 cm to 70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8</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3"/>
                  </a:ext>
                </a:extLst>
              </a:tr>
              <a:tr h="0">
                <a:tc>
                  <a:txBody>
                    <a:bodyPr/>
                    <a:lstStyle/>
                    <a:p>
                      <a:pPr algn="ctr">
                        <a:lnSpc>
                          <a:spcPct val="115000"/>
                        </a:lnSpc>
                        <a:spcAft>
                          <a:spcPts val="0"/>
                        </a:spcAft>
                      </a:pPr>
                      <a:r>
                        <a:rPr lang="en-US" sz="1100">
                          <a:effectLst/>
                        </a:rPr>
                        <a:t>50 cm to 60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7</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4"/>
                  </a:ext>
                </a:extLst>
              </a:tr>
              <a:tr h="0">
                <a:tc>
                  <a:txBody>
                    <a:bodyPr/>
                    <a:lstStyle/>
                    <a:p>
                      <a:pPr algn="ctr">
                        <a:lnSpc>
                          <a:spcPct val="115000"/>
                        </a:lnSpc>
                        <a:spcAft>
                          <a:spcPts val="0"/>
                        </a:spcAft>
                      </a:pPr>
                      <a:r>
                        <a:rPr lang="en-US" sz="1100">
                          <a:effectLst/>
                        </a:rPr>
                        <a:t>40 cm to 50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6</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5"/>
                  </a:ext>
                </a:extLst>
              </a:tr>
              <a:tr h="0">
                <a:tc>
                  <a:txBody>
                    <a:bodyPr/>
                    <a:lstStyle/>
                    <a:p>
                      <a:pPr algn="ctr">
                        <a:lnSpc>
                          <a:spcPct val="115000"/>
                        </a:lnSpc>
                        <a:spcAft>
                          <a:spcPts val="0"/>
                        </a:spcAft>
                      </a:pPr>
                      <a:r>
                        <a:rPr lang="en-US" sz="1100">
                          <a:effectLst/>
                        </a:rPr>
                        <a:t>30 cm to 40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5</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6"/>
                  </a:ext>
                </a:extLst>
              </a:tr>
              <a:tr h="0">
                <a:tc>
                  <a:txBody>
                    <a:bodyPr/>
                    <a:lstStyle/>
                    <a:p>
                      <a:pPr algn="ctr">
                        <a:lnSpc>
                          <a:spcPct val="115000"/>
                        </a:lnSpc>
                        <a:spcAft>
                          <a:spcPts val="0"/>
                        </a:spcAft>
                      </a:pPr>
                      <a:r>
                        <a:rPr lang="en-US" sz="1100">
                          <a:effectLst/>
                        </a:rPr>
                        <a:t>20 cm to 30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4</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7"/>
                  </a:ext>
                </a:extLst>
              </a:tr>
              <a:tr h="0">
                <a:tc>
                  <a:txBody>
                    <a:bodyPr/>
                    <a:lstStyle/>
                    <a:p>
                      <a:pPr algn="ctr">
                        <a:lnSpc>
                          <a:spcPct val="115000"/>
                        </a:lnSpc>
                        <a:spcAft>
                          <a:spcPts val="0"/>
                        </a:spcAft>
                      </a:pPr>
                      <a:r>
                        <a:rPr lang="en-US" sz="1100">
                          <a:effectLst/>
                        </a:rPr>
                        <a:t>0 cm to 20 cm</a:t>
                      </a:r>
                      <a:endParaRPr lang="en-CA" sz="110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lnSpc>
                          <a:spcPct val="115000"/>
                        </a:lnSpc>
                        <a:spcAft>
                          <a:spcPts val="0"/>
                        </a:spcAft>
                      </a:pPr>
                      <a:r>
                        <a:rPr lang="en-US" sz="1100" dirty="0">
                          <a:effectLst/>
                        </a:rPr>
                        <a:t>3</a:t>
                      </a:r>
                      <a:endParaRPr lang="en-CA" sz="1100" dirty="0">
                        <a:effectLst/>
                        <a:latin typeface="Calibri"/>
                        <a:ea typeface="Calibri"/>
                        <a:cs typeface="Times New Roman"/>
                      </a:endParaRPr>
                    </a:p>
                  </a:txBody>
                  <a:tcPr marL="68580" marR="68580" marT="71755" marB="717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643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CA" b="1" dirty="0">
                <a:solidFill>
                  <a:schemeClr val="accent1">
                    <a:lumMod val="75000"/>
                  </a:schemeClr>
                </a:solidFill>
                <a:ea typeface="Calibri"/>
                <a:cs typeface="Times New Roman"/>
              </a:rPr>
              <a:t>Chapter 11: Measurement Error (p. 163 – p. 172)</a:t>
            </a:r>
          </a:p>
          <a:p>
            <a:pPr lvl="1" eaLnBrk="1" hangingPunct="1"/>
            <a:r>
              <a:rPr lang="en-US" b="1" dirty="0">
                <a:solidFill>
                  <a:schemeClr val="accent1">
                    <a:lumMod val="75000"/>
                  </a:schemeClr>
                </a:solidFill>
              </a:rPr>
              <a:t>Chapter 16: Project Management and Scheduling</a:t>
            </a:r>
            <a:r>
              <a:rPr lang="en-CA" b="1" dirty="0">
                <a:solidFill>
                  <a:schemeClr val="accent1">
                    <a:lumMod val="75000"/>
                  </a:schemeClr>
                </a:solidFill>
              </a:rPr>
              <a:t> (p. 249 – p. 260)</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5602733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a:t>
            </a:r>
            <a:endParaRPr lang="en-CA" dirty="0"/>
          </a:p>
        </p:txBody>
      </p:sp>
      <p:sp>
        <p:nvSpPr>
          <p:cNvPr id="3" name="Subtitle 2"/>
          <p:cNvSpPr>
            <a:spLocks noGrp="1"/>
          </p:cNvSpPr>
          <p:nvPr>
            <p:ph type="subTitle" idx="1"/>
          </p:nvPr>
        </p:nvSpPr>
        <p:spPr/>
        <p:txBody>
          <a:bodyPr/>
          <a:lstStyle/>
          <a:p>
            <a:r>
              <a:rPr lang="en-US" dirty="0"/>
              <a:t>Engineering Data Analysis</a:t>
            </a:r>
            <a:endParaRPr lang="en-CA" dirty="0"/>
          </a:p>
        </p:txBody>
      </p:sp>
    </p:spTree>
    <p:extLst>
      <p:ext uri="{BB962C8B-B14F-4D97-AF65-F5344CB8AC3E}">
        <p14:creationId xmlns:p14="http://schemas.microsoft.com/office/powerpoint/2010/main" val="26203890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Measurements and measurement error</a:t>
            </a:r>
          </a:p>
          <a:p>
            <a:pPr lvl="1"/>
            <a:r>
              <a:rPr lang="en-US" dirty="0"/>
              <a:t>Systematic and random errors</a:t>
            </a:r>
            <a:endParaRPr lang="en-CA" dirty="0"/>
          </a:p>
          <a:p>
            <a:pPr lvl="1"/>
            <a:r>
              <a:rPr lang="en-US" dirty="0"/>
              <a:t>Precision, accuracy, and bias</a:t>
            </a:r>
          </a:p>
          <a:p>
            <a:pPr lvl="1"/>
            <a:r>
              <a:rPr lang="en-CA" dirty="0"/>
              <a:t>Data analysis using spreadsheets</a:t>
            </a:r>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893200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endParaRPr lang="en-CA" dirty="0"/>
          </a:p>
        </p:txBody>
      </p:sp>
      <p:sp>
        <p:nvSpPr>
          <p:cNvPr id="3" name="Content Placeholder 2"/>
          <p:cNvSpPr>
            <a:spLocks noGrp="1"/>
          </p:cNvSpPr>
          <p:nvPr>
            <p:ph idx="1"/>
          </p:nvPr>
        </p:nvSpPr>
        <p:spPr/>
        <p:txBody>
          <a:bodyPr/>
          <a:lstStyle/>
          <a:p>
            <a:r>
              <a:rPr lang="en-US" dirty="0"/>
              <a:t>A </a:t>
            </a:r>
            <a:r>
              <a:rPr lang="en-US" b="1" dirty="0">
                <a:solidFill>
                  <a:schemeClr val="accent1">
                    <a:lumMod val="75000"/>
                  </a:schemeClr>
                </a:solidFill>
              </a:rPr>
              <a:t>measurement</a:t>
            </a:r>
            <a:r>
              <a:rPr lang="en-US" dirty="0"/>
              <a:t> is a physical quantity that has been observed and compared to a standard quantity, called a </a:t>
            </a:r>
            <a:r>
              <a:rPr lang="en-US" b="1" dirty="0">
                <a:solidFill>
                  <a:schemeClr val="accent1">
                    <a:lumMod val="75000"/>
                  </a:schemeClr>
                </a:solidFill>
              </a:rPr>
              <a:t>unit:</a:t>
            </a:r>
          </a:p>
          <a:p>
            <a:pPr lvl="1"/>
            <a:r>
              <a:rPr lang="en-US" b="1" dirty="0">
                <a:solidFill>
                  <a:schemeClr val="accent1">
                    <a:lumMod val="75000"/>
                  </a:schemeClr>
                </a:solidFill>
              </a:rPr>
              <a:t>Base units</a:t>
            </a:r>
            <a:r>
              <a:rPr lang="en-US" dirty="0"/>
              <a:t> (</a:t>
            </a:r>
            <a:r>
              <a:rPr lang="en-US" dirty="0">
                <a:latin typeface="Cambria" panose="02040503050406030204" pitchFamily="18" charset="0"/>
              </a:rPr>
              <a:t>m</a:t>
            </a:r>
            <a:r>
              <a:rPr lang="en-US" dirty="0"/>
              <a:t>, </a:t>
            </a:r>
            <a:r>
              <a:rPr lang="en-US" dirty="0">
                <a:latin typeface="Cambria" panose="02040503050406030204" pitchFamily="18" charset="0"/>
              </a:rPr>
              <a:t>kg</a:t>
            </a:r>
            <a:r>
              <a:rPr lang="en-US" dirty="0"/>
              <a:t>, </a:t>
            </a:r>
            <a:r>
              <a:rPr lang="en-US" dirty="0">
                <a:latin typeface="Cambria" panose="02040503050406030204" pitchFamily="18" charset="0"/>
              </a:rPr>
              <a:t>s</a:t>
            </a:r>
            <a:r>
              <a:rPr lang="en-US" dirty="0"/>
              <a:t>, </a:t>
            </a:r>
            <a:r>
              <a:rPr lang="en-US" dirty="0">
                <a:latin typeface="Cambria" panose="02040503050406030204" pitchFamily="18" charset="0"/>
              </a:rPr>
              <a:t>K</a:t>
            </a:r>
            <a:r>
              <a:rPr lang="en-US" dirty="0"/>
              <a:t>, </a:t>
            </a:r>
            <a:r>
              <a:rPr lang="en-US" dirty="0">
                <a:latin typeface="Cambria" panose="02040503050406030204" pitchFamily="18" charset="0"/>
              </a:rPr>
              <a:t>A</a:t>
            </a:r>
            <a:r>
              <a:rPr lang="en-US" dirty="0"/>
              <a:t>, </a:t>
            </a:r>
            <a:r>
              <a:rPr lang="en-US" dirty="0" err="1">
                <a:latin typeface="Cambria" panose="02040503050406030204" pitchFamily="18" charset="0"/>
              </a:rPr>
              <a:t>mol</a:t>
            </a:r>
            <a:r>
              <a:rPr lang="en-US" dirty="0"/>
              <a:t>, or </a:t>
            </a:r>
            <a:r>
              <a:rPr lang="en-US" dirty="0">
                <a:latin typeface="Cambria" panose="02040503050406030204" pitchFamily="18" charset="0"/>
              </a:rPr>
              <a:t>cd</a:t>
            </a:r>
            <a:r>
              <a:rPr lang="en-US" dirty="0"/>
              <a:t>) form the basis for all measurements</a:t>
            </a:r>
            <a:r>
              <a:rPr lang="en-US" b="1" dirty="0">
                <a:solidFill>
                  <a:schemeClr val="accent1">
                    <a:lumMod val="75000"/>
                  </a:schemeClr>
                </a:solidFill>
              </a:rPr>
              <a:t> </a:t>
            </a:r>
          </a:p>
          <a:p>
            <a:pPr lvl="1"/>
            <a:r>
              <a:rPr lang="en-US" b="1" dirty="0">
                <a:solidFill>
                  <a:schemeClr val="accent1">
                    <a:lumMod val="75000"/>
                  </a:schemeClr>
                </a:solidFill>
              </a:rPr>
              <a:t>Derived units</a:t>
            </a:r>
            <a:r>
              <a:rPr lang="en-US" dirty="0"/>
              <a:t> (such as </a:t>
            </a:r>
            <a:r>
              <a:rPr lang="en-US" dirty="0">
                <a:latin typeface="Cambria" panose="02040503050406030204" pitchFamily="18" charset="0"/>
              </a:rPr>
              <a:t>C</a:t>
            </a:r>
            <a:r>
              <a:rPr lang="en-US" dirty="0"/>
              <a:t>, </a:t>
            </a:r>
            <a:r>
              <a:rPr lang="en-US" dirty="0">
                <a:latin typeface="Cambria" panose="02040503050406030204" pitchFamily="18" charset="0"/>
              </a:rPr>
              <a:t>V</a:t>
            </a:r>
            <a:r>
              <a:rPr lang="en-US" dirty="0"/>
              <a:t>, </a:t>
            </a:r>
            <a:r>
              <a:rPr lang="el-GR" dirty="0">
                <a:latin typeface="Cambria" panose="02040503050406030204" pitchFamily="18" charset="0"/>
              </a:rPr>
              <a:t>Ω</a:t>
            </a:r>
            <a:r>
              <a:rPr lang="en-US" dirty="0"/>
              <a:t>, </a:t>
            </a:r>
            <a:r>
              <a:rPr lang="en-US" dirty="0">
                <a:latin typeface="Cambria" panose="02040503050406030204" pitchFamily="18" charset="0"/>
              </a:rPr>
              <a:t>F</a:t>
            </a:r>
            <a:r>
              <a:rPr lang="en-US" dirty="0"/>
              <a:t>, </a:t>
            </a:r>
            <a:r>
              <a:rPr lang="en-US" dirty="0">
                <a:latin typeface="Cambria" panose="02040503050406030204" pitchFamily="18" charset="0"/>
              </a:rPr>
              <a:t>W</a:t>
            </a:r>
            <a:r>
              <a:rPr lang="en-US" dirty="0"/>
              <a:t>, etc.) can be written in terms of base units</a:t>
            </a:r>
            <a:endParaRPr lang="en-US" b="1" dirty="0">
              <a:solidFill>
                <a:schemeClr val="accent1">
                  <a:lumMod val="75000"/>
                </a:schemeClr>
              </a:solidFill>
            </a:endParaRPr>
          </a:p>
          <a:p>
            <a:r>
              <a:rPr lang="en-US" dirty="0"/>
              <a:t>Some examples of electrical and computer engineering specific measurements include the following:</a:t>
            </a:r>
          </a:p>
          <a:p>
            <a:pPr lvl="1"/>
            <a:r>
              <a:rPr lang="en-US" dirty="0"/>
              <a:t>Currents (in units of </a:t>
            </a:r>
            <a:r>
              <a:rPr lang="en-US" dirty="0">
                <a:latin typeface="Cambria" panose="02040503050406030204" pitchFamily="18" charset="0"/>
              </a:rPr>
              <a:t>A</a:t>
            </a:r>
            <a:r>
              <a:rPr lang="en-US" dirty="0"/>
              <a:t>)</a:t>
            </a:r>
          </a:p>
          <a:p>
            <a:pPr lvl="1"/>
            <a:r>
              <a:rPr lang="en-US" dirty="0"/>
              <a:t>Charge (in units of </a:t>
            </a:r>
            <a:r>
              <a:rPr lang="en-US" dirty="0">
                <a:latin typeface="Cambria" panose="02040503050406030204" pitchFamily="18" charset="0"/>
              </a:rPr>
              <a:t>C</a:t>
            </a:r>
            <a:r>
              <a:rPr lang="en-US" dirty="0"/>
              <a:t> = </a:t>
            </a:r>
            <a:r>
              <a:rPr lang="en-US" dirty="0">
                <a:latin typeface="Cambria" panose="02040503050406030204" pitchFamily="18" charset="0"/>
              </a:rPr>
              <a:t>A·s</a:t>
            </a:r>
            <a:r>
              <a:rPr lang="en-US" dirty="0"/>
              <a:t>)</a:t>
            </a:r>
          </a:p>
          <a:p>
            <a:pPr lvl="1"/>
            <a:r>
              <a:rPr lang="en-US" dirty="0"/>
              <a:t>Voltages (in units of </a:t>
            </a:r>
            <a:r>
              <a:rPr lang="en-US" dirty="0">
                <a:latin typeface="Cambria" panose="02040503050406030204" pitchFamily="18" charset="0"/>
              </a:rPr>
              <a:t>V</a:t>
            </a:r>
            <a:r>
              <a:rPr lang="en-US" dirty="0"/>
              <a:t> = </a:t>
            </a:r>
            <a:r>
              <a:rPr lang="en-US" dirty="0">
                <a:latin typeface="Cambria" panose="02040503050406030204" pitchFamily="18" charset="0"/>
              </a:rPr>
              <a:t>m</a:t>
            </a:r>
            <a:r>
              <a:rPr lang="en-US" baseline="30000" dirty="0">
                <a:latin typeface="Cambria" panose="02040503050406030204" pitchFamily="18" charset="0"/>
              </a:rPr>
              <a:t>2</a:t>
            </a:r>
            <a:r>
              <a:rPr lang="en-US" dirty="0">
                <a:latin typeface="Cambria" panose="02040503050406030204" pitchFamily="18" charset="0"/>
              </a:rPr>
              <a:t>·kg·s</a:t>
            </a:r>
            <a:r>
              <a:rPr lang="en-US" baseline="30000" dirty="0">
                <a:latin typeface="Cambria" panose="02040503050406030204" pitchFamily="18" charset="0"/>
              </a:rPr>
              <a:t>-3</a:t>
            </a:r>
            <a:r>
              <a:rPr lang="en-US" dirty="0">
                <a:latin typeface="Cambria" panose="02040503050406030204" pitchFamily="18" charset="0"/>
              </a:rPr>
              <a:t>·A</a:t>
            </a:r>
            <a:r>
              <a:rPr lang="en-US" baseline="30000" dirty="0">
                <a:latin typeface="Cambria" panose="02040503050406030204" pitchFamily="18" charset="0"/>
              </a:rPr>
              <a:t>-1</a:t>
            </a:r>
            <a:r>
              <a:rPr lang="en-US" dirty="0"/>
              <a:t>)</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199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97195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CA" dirty="0"/>
              <a:t>Welcome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a:t>
            </a:fld>
            <a:endParaRPr lang="en-US" dirty="0"/>
          </a:p>
        </p:txBody>
      </p:sp>
      <p:sp>
        <p:nvSpPr>
          <p:cNvPr id="8" name="Rectangle 3"/>
          <p:cNvSpPr txBox="1">
            <a:spLocks noChangeArrowheads="1"/>
          </p:cNvSpPr>
          <p:nvPr/>
        </p:nvSpPr>
        <p:spPr>
          <a:xfrm>
            <a:off x="304800" y="1066800"/>
            <a:ext cx="8534400" cy="5105400"/>
          </a:xfrm>
          <a:prstGeom prst="rect">
            <a:avLst/>
          </a:prstGeom>
        </p:spPr>
        <p:txBody>
          <a:bodyPr/>
          <a:lstStyle>
            <a:lvl1pPr marL="270000" indent="-270000" algn="l" rtl="0" eaLnBrk="0" fontAlgn="base" hangingPunct="0">
              <a:spcBef>
                <a:spcPct val="75000"/>
              </a:spcBef>
              <a:spcAft>
                <a:spcPct val="25000"/>
              </a:spcAft>
              <a:buChar char="•"/>
              <a:defRPr sz="2000">
                <a:solidFill>
                  <a:schemeClr val="tx1"/>
                </a:solidFill>
                <a:latin typeface="+mn-lt"/>
                <a:ea typeface="+mn-ea"/>
                <a:cs typeface="+mn-cs"/>
              </a:defRPr>
            </a:lvl1pPr>
            <a:lvl2pPr marL="720000" indent="-180000" algn="l" rtl="0" eaLnBrk="0" fontAlgn="base" hangingPunct="0">
              <a:spcBef>
                <a:spcPts val="300"/>
              </a:spcBef>
              <a:spcAft>
                <a:spcPts val="300"/>
              </a:spcAft>
              <a:buChar char="–"/>
              <a:defRPr sz="1800">
                <a:solidFill>
                  <a:schemeClr val="tx1"/>
                </a:solidFill>
                <a:latin typeface="+mn-lt"/>
              </a:defRPr>
            </a:lvl2pPr>
            <a:lvl3pPr marL="1080000" indent="-180000" algn="l" rtl="0" eaLnBrk="0" fontAlgn="base" hangingPunct="0">
              <a:spcBef>
                <a:spcPts val="300"/>
              </a:spcBef>
              <a:spcAft>
                <a:spcPct val="0"/>
              </a:spcAft>
              <a:buChar char="•"/>
              <a:defRPr sz="1400">
                <a:solidFill>
                  <a:schemeClr val="tx1"/>
                </a:solidFill>
                <a:latin typeface="+mn-lt"/>
              </a:defRPr>
            </a:lvl3pPr>
            <a:lvl4pPr marL="1620000" indent="-180000" algn="l" rtl="0" eaLnBrk="0" fontAlgn="base" hangingPunct="0">
              <a:spcBef>
                <a:spcPts val="300"/>
              </a:spcBef>
              <a:spcAft>
                <a:spcPct val="0"/>
              </a:spcAft>
              <a:buChar char="–"/>
              <a:defRPr sz="1400">
                <a:solidFill>
                  <a:schemeClr val="tx1"/>
                </a:solidFill>
                <a:latin typeface="+mn-lt"/>
              </a:defRPr>
            </a:lvl4pPr>
            <a:lvl5pPr marL="1980000" indent="-180000" algn="l" rtl="0" eaLnBrk="0" fontAlgn="base" hangingPunct="0">
              <a:spcBef>
                <a:spcPts val="300"/>
              </a:spcBef>
              <a:spcAft>
                <a:spcPct val="0"/>
              </a:spcAft>
              <a:buChar char="»"/>
              <a:defRPr sz="1400">
                <a:solidFill>
                  <a:schemeClr val="tx1"/>
                </a:solidFill>
                <a:latin typeface="+mn-lt"/>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algn="ctr" eaLnBrk="1" hangingPunct="1">
              <a:buFontTx/>
              <a:buNone/>
            </a:pPr>
            <a:r>
              <a:rPr lang="en-CA" sz="1800" kern="0" dirty="0"/>
              <a:t>Welcome to Electrical and Computer Engineering at the University of Waterloo!</a:t>
            </a:r>
          </a:p>
        </p:txBody>
      </p:sp>
      <p:pic>
        <p:nvPicPr>
          <p:cNvPr id="9" name="Picture 4" descr="d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1524003"/>
            <a:ext cx="3314700" cy="2057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5" descr="c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191001"/>
            <a:ext cx="2897188" cy="17986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descr="m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15" y="4191001"/>
            <a:ext cx="2897187" cy="17986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 Box 7"/>
          <p:cNvSpPr txBox="1">
            <a:spLocks noChangeArrowheads="1"/>
          </p:cNvSpPr>
          <p:nvPr/>
        </p:nvSpPr>
        <p:spPr bwMode="auto">
          <a:xfrm>
            <a:off x="2514600" y="3581400"/>
            <a:ext cx="41639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US" dirty="0">
                <a:latin typeface="Verdana" pitchFamily="34" charset="0"/>
              </a:rPr>
              <a:t>William G. Davis Computer Research Centre</a:t>
            </a:r>
          </a:p>
        </p:txBody>
      </p:sp>
      <p:sp>
        <p:nvSpPr>
          <p:cNvPr id="13" name="Text Box 8"/>
          <p:cNvSpPr txBox="1">
            <a:spLocks noChangeArrowheads="1"/>
          </p:cNvSpPr>
          <p:nvPr/>
        </p:nvSpPr>
        <p:spPr bwMode="auto">
          <a:xfrm>
            <a:off x="1905002" y="6019801"/>
            <a:ext cx="18826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US" dirty="0">
                <a:latin typeface="Verdana" pitchFamily="34" charset="0"/>
              </a:rPr>
              <a:t>Carl A. Pollock Hall</a:t>
            </a:r>
          </a:p>
        </p:txBody>
      </p:sp>
      <p:sp>
        <p:nvSpPr>
          <p:cNvPr id="14" name="Text Box 9"/>
          <p:cNvSpPr txBox="1">
            <a:spLocks noChangeArrowheads="1"/>
          </p:cNvSpPr>
          <p:nvPr/>
        </p:nvSpPr>
        <p:spPr bwMode="auto">
          <a:xfrm>
            <a:off x="4800601" y="6019801"/>
            <a:ext cx="34579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US" dirty="0">
                <a:latin typeface="Verdana" pitchFamily="34" charset="0"/>
              </a:rPr>
              <a:t>Mathematics and Computer Building</a:t>
            </a:r>
          </a:p>
        </p:txBody>
      </p:sp>
      <p:sp>
        <p:nvSpPr>
          <p:cNvPr id="2" name="Date Placeholder 1"/>
          <p:cNvSpPr>
            <a:spLocks noGrp="1"/>
          </p:cNvSpPr>
          <p:nvPr>
            <p:ph type="dt" sz="half" idx="12"/>
          </p:nvPr>
        </p:nvSpPr>
        <p:spPr/>
        <p:txBody>
          <a:bodyPr/>
          <a:lstStyle/>
          <a:p>
            <a:pPr>
              <a:defRPr/>
            </a:pPr>
            <a:r>
              <a:rPr lang="en-US"/>
              <a:t>September 1, 2017</a:t>
            </a:r>
            <a:endParaRPr lang="en-CA"/>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2905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Rules for Collaboration</a:t>
            </a:r>
          </a:p>
        </p:txBody>
      </p:sp>
      <p:sp>
        <p:nvSpPr>
          <p:cNvPr id="3" name="Content Placeholder 2"/>
          <p:cNvSpPr>
            <a:spLocks noGrp="1"/>
          </p:cNvSpPr>
          <p:nvPr>
            <p:ph idx="1"/>
          </p:nvPr>
        </p:nvSpPr>
        <p:spPr/>
        <p:txBody>
          <a:bodyPr/>
          <a:lstStyle/>
          <a:p>
            <a:r>
              <a:rPr lang="en-CA" dirty="0"/>
              <a:t>Collaboration between students in the form of sharing ideas and discussing design alternatives is encouraged:</a:t>
            </a:r>
          </a:p>
          <a:p>
            <a:pPr lvl="1"/>
            <a:r>
              <a:rPr lang="en-CA" dirty="0"/>
              <a:t>The electronic exchange of assignment solutions is strictly prohibited</a:t>
            </a:r>
          </a:p>
          <a:p>
            <a:pPr lvl="1"/>
            <a:r>
              <a:rPr lang="en-CA" dirty="0"/>
              <a:t>Each student must contribute to team activities and each student must construct his/her own solution to individual assignments</a:t>
            </a:r>
          </a:p>
          <a:p>
            <a:r>
              <a:rPr lang="en-CA" dirty="0"/>
              <a:t>Students are not permitted to share designs electronically or share designs in written form with other students unless such design sharing has been clearly documented and acknowledged within the submitted work:</a:t>
            </a:r>
          </a:p>
          <a:p>
            <a:pPr lvl="1"/>
            <a:r>
              <a:rPr lang="en-CA" dirty="0"/>
              <a:t>If a design fragment has been copied from a classmate, the design fragment will not be considered in the grading of the work</a:t>
            </a:r>
          </a:p>
          <a:p>
            <a:pPr lvl="1"/>
            <a:r>
              <a:rPr lang="en-CA" dirty="0"/>
              <a:t>The student that received the design fragment will not otherwise be penalized for its use provided that the use of the design fragment has been properly acknowledged by comments within the description of the design</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1172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pPr eaLnBrk="1" hangingPunct="1">
              <a:defRPr/>
            </a:pPr>
            <a:r>
              <a:rPr lang="en-CA" dirty="0"/>
              <a:t>Writing Quantities with Units</a:t>
            </a:r>
          </a:p>
        </p:txBody>
      </p:sp>
      <p:sp>
        <p:nvSpPr>
          <p:cNvPr id="7" name="Content Placeholder 6"/>
          <p:cNvSpPr>
            <a:spLocks noGrp="1"/>
          </p:cNvSpPr>
          <p:nvPr>
            <p:ph idx="1"/>
          </p:nvPr>
        </p:nvSpPr>
        <p:spPr/>
        <p:txBody>
          <a:bodyPr/>
          <a:lstStyle/>
          <a:p>
            <a:r>
              <a:rPr lang="en-CA" dirty="0"/>
              <a:t>The following illustrates the convention for writing quantities with units:</a:t>
            </a:r>
          </a:p>
        </p:txBody>
      </p:sp>
      <p:sp>
        <p:nvSpPr>
          <p:cNvPr id="16"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6" name="Slide Number Placeholder 5"/>
          <p:cNvSpPr>
            <a:spLocks noGrp="1"/>
          </p:cNvSpPr>
          <p:nvPr>
            <p:ph type="sldNum" sz="quarter" idx="11"/>
          </p:nvPr>
        </p:nvSpPr>
        <p:spPr/>
        <p:txBody>
          <a:bodyPr/>
          <a:lstStyle/>
          <a:p>
            <a:pPr>
              <a:defRPr/>
            </a:pPr>
            <a:fld id="{72682330-DDB7-47C0-8BEC-295D3A41AB1F}" type="slidenum">
              <a:rPr lang="en-US" smtClean="0"/>
              <a:pPr>
                <a:defRPr/>
              </a:pPr>
              <a:t>200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153604" name="Text Box 3"/>
          <p:cNvSpPr txBox="1">
            <a:spLocks noChangeArrowheads="1"/>
          </p:cNvSpPr>
          <p:nvPr/>
        </p:nvSpPr>
        <p:spPr bwMode="auto">
          <a:xfrm>
            <a:off x="3276600" y="2706469"/>
            <a:ext cx="26629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CA" sz="4800" dirty="0">
                <a:latin typeface="Cambria" pitchFamily="18" charset="0"/>
              </a:rPr>
              <a:t>59.7</a:t>
            </a:r>
            <a:r>
              <a:rPr lang="en-CA" sz="4800" i="1" dirty="0">
                <a:latin typeface="Cambria" pitchFamily="18" charset="0"/>
              </a:rPr>
              <a:t>u</a:t>
            </a:r>
            <a:r>
              <a:rPr lang="en-CA" sz="4800" baseline="30000" dirty="0">
                <a:latin typeface="Cambria" pitchFamily="18" charset="0"/>
              </a:rPr>
              <a:t>2</a:t>
            </a:r>
            <a:r>
              <a:rPr lang="en-CA" sz="4800" dirty="0"/>
              <a:t> </a:t>
            </a:r>
            <a:r>
              <a:rPr lang="en-CA" sz="4800" dirty="0">
                <a:latin typeface="Cambria" pitchFamily="18" charset="0"/>
              </a:rPr>
              <a:t>kg</a:t>
            </a:r>
          </a:p>
        </p:txBody>
      </p:sp>
      <p:sp>
        <p:nvSpPr>
          <p:cNvPr id="894980" name="Text Box 4"/>
          <p:cNvSpPr txBox="1">
            <a:spLocks noChangeArrowheads="1"/>
          </p:cNvSpPr>
          <p:nvPr/>
        </p:nvSpPr>
        <p:spPr bwMode="auto">
          <a:xfrm>
            <a:off x="2133600" y="4001869"/>
            <a:ext cx="4746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buFontTx/>
              <a:buAutoNum type="arabicPeriod"/>
            </a:pPr>
            <a:r>
              <a:rPr lang="en-CA" sz="1800" dirty="0">
                <a:latin typeface="+mn-lt"/>
              </a:rPr>
              <a:t>Italic font for variables</a:t>
            </a:r>
          </a:p>
          <a:p>
            <a:pPr eaLnBrk="1" hangingPunct="1">
              <a:buFontTx/>
              <a:buAutoNum type="arabicPeriod"/>
            </a:pPr>
            <a:r>
              <a:rPr lang="en-CA" sz="1800" dirty="0">
                <a:latin typeface="+mn-lt"/>
              </a:rPr>
              <a:t>Roman (upright) font for numbers and units</a:t>
            </a:r>
          </a:p>
        </p:txBody>
      </p:sp>
      <p:grpSp>
        <p:nvGrpSpPr>
          <p:cNvPr id="2" name="Group 13"/>
          <p:cNvGrpSpPr>
            <a:grpSpLocks/>
          </p:cNvGrpSpPr>
          <p:nvPr/>
        </p:nvGrpSpPr>
        <p:grpSpPr bwMode="auto">
          <a:xfrm>
            <a:off x="1066800" y="1715869"/>
            <a:ext cx="2819400" cy="1066800"/>
            <a:chOff x="672" y="720"/>
            <a:chExt cx="1776" cy="672"/>
          </a:xfrm>
        </p:grpSpPr>
        <p:sp>
          <p:nvSpPr>
            <p:cNvPr id="153615" name="Text Box 7"/>
            <p:cNvSpPr txBox="1">
              <a:spLocks noChangeArrowheads="1"/>
            </p:cNvSpPr>
            <p:nvPr/>
          </p:nvSpPr>
          <p:spPr bwMode="auto">
            <a:xfrm>
              <a:off x="672" y="720"/>
              <a:ext cx="1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CA" sz="1800" dirty="0">
                  <a:latin typeface="+mn-lt"/>
                </a:rPr>
                <a:t>Number or formula</a:t>
              </a:r>
            </a:p>
          </p:txBody>
        </p:sp>
        <p:sp>
          <p:nvSpPr>
            <p:cNvPr id="153616" name="Line 8"/>
            <p:cNvSpPr>
              <a:spLocks noChangeShapeType="1"/>
            </p:cNvSpPr>
            <p:nvPr/>
          </p:nvSpPr>
          <p:spPr bwMode="auto">
            <a:xfrm>
              <a:off x="1680" y="960"/>
              <a:ext cx="76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grpSp>
        <p:nvGrpSpPr>
          <p:cNvPr id="3" name="Group 14"/>
          <p:cNvGrpSpPr>
            <a:grpSpLocks/>
          </p:cNvGrpSpPr>
          <p:nvPr/>
        </p:nvGrpSpPr>
        <p:grpSpPr bwMode="auto">
          <a:xfrm>
            <a:off x="3886201" y="1715869"/>
            <a:ext cx="1757363" cy="1143000"/>
            <a:chOff x="2448" y="720"/>
            <a:chExt cx="1107" cy="720"/>
          </a:xfrm>
        </p:grpSpPr>
        <p:sp>
          <p:nvSpPr>
            <p:cNvPr id="153613" name="Text Box 6"/>
            <p:cNvSpPr txBox="1">
              <a:spLocks noChangeArrowheads="1"/>
            </p:cNvSpPr>
            <p:nvPr/>
          </p:nvSpPr>
          <p:spPr bwMode="auto">
            <a:xfrm>
              <a:off x="2448" y="720"/>
              <a:ext cx="11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CA" sz="1800" dirty="0">
                  <a:latin typeface="+mn-lt"/>
                </a:rPr>
                <a:t>Half or full space</a:t>
              </a:r>
            </a:p>
          </p:txBody>
        </p:sp>
        <p:sp>
          <p:nvSpPr>
            <p:cNvPr id="153614" name="Line 9"/>
            <p:cNvSpPr>
              <a:spLocks noChangeShapeType="1"/>
            </p:cNvSpPr>
            <p:nvPr/>
          </p:nvSpPr>
          <p:spPr bwMode="auto">
            <a:xfrm>
              <a:off x="3168" y="960"/>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grpSp>
        <p:nvGrpSpPr>
          <p:cNvPr id="4" name="Group 15"/>
          <p:cNvGrpSpPr>
            <a:grpSpLocks/>
          </p:cNvGrpSpPr>
          <p:nvPr/>
        </p:nvGrpSpPr>
        <p:grpSpPr bwMode="auto">
          <a:xfrm>
            <a:off x="5486400" y="1715869"/>
            <a:ext cx="2425700" cy="1066800"/>
            <a:chOff x="3456" y="720"/>
            <a:chExt cx="1528" cy="672"/>
          </a:xfrm>
        </p:grpSpPr>
        <p:sp>
          <p:nvSpPr>
            <p:cNvPr id="153611" name="Text Box 5"/>
            <p:cNvSpPr txBox="1">
              <a:spLocks noChangeArrowheads="1"/>
            </p:cNvSpPr>
            <p:nvPr/>
          </p:nvSpPr>
          <p:spPr bwMode="auto">
            <a:xfrm>
              <a:off x="3984" y="720"/>
              <a:ext cx="10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r>
                <a:rPr lang="en-CA" sz="1800" dirty="0">
                  <a:latin typeface="+mn-lt"/>
                </a:rPr>
                <a:t>SI unit symbols</a:t>
              </a:r>
            </a:p>
          </p:txBody>
        </p:sp>
        <p:sp>
          <p:nvSpPr>
            <p:cNvPr id="153612" name="Line 10"/>
            <p:cNvSpPr>
              <a:spLocks noChangeShapeType="1"/>
            </p:cNvSpPr>
            <p:nvPr/>
          </p:nvSpPr>
          <p:spPr bwMode="auto">
            <a:xfrm flipH="1">
              <a:off x="3456" y="912"/>
              <a:ext cx="105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53609" name="Rectangle 11"/>
          <p:cNvSpPr>
            <a:spLocks noChangeArrowheads="1"/>
          </p:cNvSpPr>
          <p:nvPr/>
        </p:nvSpPr>
        <p:spPr bwMode="auto">
          <a:xfrm>
            <a:off x="3276600" y="2782669"/>
            <a:ext cx="1676400" cy="7620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610" name="Rectangle 12"/>
          <p:cNvSpPr>
            <a:spLocks noChangeArrowheads="1"/>
          </p:cNvSpPr>
          <p:nvPr/>
        </p:nvSpPr>
        <p:spPr bwMode="auto">
          <a:xfrm>
            <a:off x="5105400" y="2782669"/>
            <a:ext cx="685800" cy="7620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135832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49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80"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Errors</a:t>
            </a:r>
          </a:p>
        </p:txBody>
      </p:sp>
      <p:sp>
        <p:nvSpPr>
          <p:cNvPr id="3" name="Content Placeholder 2"/>
          <p:cNvSpPr>
            <a:spLocks noGrp="1"/>
          </p:cNvSpPr>
          <p:nvPr>
            <p:ph idx="1"/>
          </p:nvPr>
        </p:nvSpPr>
        <p:spPr/>
        <p:txBody>
          <a:bodyPr/>
          <a:lstStyle/>
          <a:p>
            <a:r>
              <a:rPr lang="en-CA" dirty="0"/>
              <a:t>An </a:t>
            </a:r>
            <a:r>
              <a:rPr lang="en-CA" b="1" dirty="0">
                <a:solidFill>
                  <a:schemeClr val="accent1">
                    <a:lumMod val="75000"/>
                  </a:schemeClr>
                </a:solidFill>
              </a:rPr>
              <a:t>error</a:t>
            </a:r>
            <a:r>
              <a:rPr lang="en-CA" dirty="0"/>
              <a:t> is the difference between a measured value and the true value of a variable</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
        <p:nvSpPr>
          <p:cNvPr id="7" name="Line 3"/>
          <p:cNvSpPr>
            <a:spLocks noChangeShapeType="1"/>
          </p:cNvSpPr>
          <p:nvPr/>
        </p:nvSpPr>
        <p:spPr bwMode="auto">
          <a:xfrm>
            <a:off x="838200" y="2724090"/>
            <a:ext cx="5334000" cy="0"/>
          </a:xfrm>
          <a:prstGeom prst="line">
            <a:avLst/>
          </a:prstGeom>
          <a:noFill/>
          <a:ln w="50800">
            <a:solidFill>
              <a:schemeClr val="tx1"/>
            </a:solidFill>
            <a:round/>
            <a:headEnd type="stealth" w="lg" len="med"/>
            <a:tailEnd type="stealth" w="lg" len="med"/>
          </a:ln>
          <a:extLst>
            <a:ext uri="{909E8E84-426E-40DD-AFC4-6F175D3DCCD1}">
              <a14:hiddenFill xmlns:a14="http://schemas.microsoft.com/office/drawing/2010/main">
                <a:noFill/>
              </a14:hiddenFill>
            </a:ext>
          </a:extLst>
        </p:spPr>
        <p:txBody>
          <a:bodyPr/>
          <a:lstStyle/>
          <a:p>
            <a:endParaRPr lang="en-CA"/>
          </a:p>
        </p:txBody>
      </p:sp>
      <p:sp>
        <p:nvSpPr>
          <p:cNvPr id="9" name="Oval 5"/>
          <p:cNvSpPr>
            <a:spLocks noChangeArrowheads="1"/>
          </p:cNvSpPr>
          <p:nvPr/>
        </p:nvSpPr>
        <p:spPr bwMode="auto">
          <a:xfrm>
            <a:off x="3733800" y="2647890"/>
            <a:ext cx="152400" cy="152400"/>
          </a:xfrm>
          <a:prstGeom prst="ellipse">
            <a:avLst/>
          </a:prstGeom>
          <a:solidFill>
            <a:schemeClr val="accent1">
              <a:lumMod val="75000"/>
            </a:schemeClr>
          </a:solidFill>
          <a:ln w="25400">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0" name="Text Box 6"/>
          <p:cNvSpPr txBox="1">
            <a:spLocks noChangeArrowheads="1"/>
          </p:cNvSpPr>
          <p:nvPr/>
        </p:nvSpPr>
        <p:spPr bwMode="auto">
          <a:xfrm>
            <a:off x="1676400" y="3638490"/>
            <a:ext cx="18757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2000" dirty="0">
                <a:latin typeface="+mn-lt"/>
              </a:rPr>
              <a:t>Measured Value</a:t>
            </a:r>
          </a:p>
        </p:txBody>
      </p:sp>
      <p:sp>
        <p:nvSpPr>
          <p:cNvPr id="11" name="Text Box 7"/>
          <p:cNvSpPr txBox="1">
            <a:spLocks noChangeArrowheads="1"/>
          </p:cNvSpPr>
          <p:nvPr/>
        </p:nvSpPr>
        <p:spPr bwMode="auto">
          <a:xfrm>
            <a:off x="4648200" y="3638490"/>
            <a:ext cx="1281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2000" dirty="0">
                <a:latin typeface="+mn-lt"/>
              </a:rPr>
              <a:t>True Value</a:t>
            </a:r>
          </a:p>
        </p:txBody>
      </p:sp>
      <p:sp>
        <p:nvSpPr>
          <p:cNvPr id="12" name="Text Box 8"/>
          <p:cNvSpPr txBox="1">
            <a:spLocks noChangeArrowheads="1"/>
          </p:cNvSpPr>
          <p:nvPr/>
        </p:nvSpPr>
        <p:spPr bwMode="auto">
          <a:xfrm>
            <a:off x="6324600" y="2514600"/>
            <a:ext cx="23475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2000" dirty="0">
                <a:latin typeface="+mn-lt"/>
              </a:rPr>
              <a:t>Real Number System</a:t>
            </a:r>
          </a:p>
        </p:txBody>
      </p:sp>
      <p:sp>
        <p:nvSpPr>
          <p:cNvPr id="13" name="Rectangle 9"/>
          <p:cNvSpPr>
            <a:spLocks noChangeArrowheads="1"/>
          </p:cNvSpPr>
          <p:nvPr/>
        </p:nvSpPr>
        <p:spPr bwMode="auto">
          <a:xfrm>
            <a:off x="2667000" y="2419290"/>
            <a:ext cx="1905000" cy="609600"/>
          </a:xfrm>
          <a:prstGeom prst="rect">
            <a:avLst/>
          </a:prstGeom>
          <a:noFill/>
          <a:ln w="25400" cap="rnd">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4" name="Line 10"/>
          <p:cNvSpPr>
            <a:spLocks noChangeShapeType="1"/>
          </p:cNvSpPr>
          <p:nvPr/>
        </p:nvSpPr>
        <p:spPr bwMode="auto">
          <a:xfrm flipV="1">
            <a:off x="2590800" y="2800290"/>
            <a:ext cx="76200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5" name="Line 11"/>
          <p:cNvSpPr>
            <a:spLocks noChangeShapeType="1"/>
          </p:cNvSpPr>
          <p:nvPr/>
        </p:nvSpPr>
        <p:spPr bwMode="auto">
          <a:xfrm flipH="1" flipV="1">
            <a:off x="3886200" y="2800290"/>
            <a:ext cx="1295400" cy="838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6" name="Text Box 12"/>
          <p:cNvSpPr txBox="1">
            <a:spLocks noChangeArrowheads="1"/>
          </p:cNvSpPr>
          <p:nvPr/>
        </p:nvSpPr>
        <p:spPr bwMode="auto">
          <a:xfrm>
            <a:off x="2286000" y="1885890"/>
            <a:ext cx="2943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2000" dirty="0">
                <a:latin typeface="+mn-lt"/>
              </a:rPr>
              <a:t>Measurement Uncertainty</a:t>
            </a:r>
          </a:p>
        </p:txBody>
      </p:sp>
      <p:sp>
        <p:nvSpPr>
          <p:cNvPr id="17" name="Line 13"/>
          <p:cNvSpPr>
            <a:spLocks noChangeShapeType="1"/>
          </p:cNvSpPr>
          <p:nvPr/>
        </p:nvSpPr>
        <p:spPr bwMode="auto">
          <a:xfrm>
            <a:off x="2667000" y="2647890"/>
            <a:ext cx="0" cy="1524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14"/>
          <p:cNvSpPr>
            <a:spLocks noChangeShapeType="1"/>
          </p:cNvSpPr>
          <p:nvPr/>
        </p:nvSpPr>
        <p:spPr bwMode="auto">
          <a:xfrm>
            <a:off x="4572000" y="2647890"/>
            <a:ext cx="0" cy="1524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cxnSp>
        <p:nvCxnSpPr>
          <p:cNvPr id="20" name="Straight Arrow Connector 19"/>
          <p:cNvCxnSpPr/>
          <p:nvPr/>
        </p:nvCxnSpPr>
        <p:spPr bwMode="auto">
          <a:xfrm flipH="1" flipV="1">
            <a:off x="3657600" y="2800290"/>
            <a:ext cx="404485" cy="857310"/>
          </a:xfrm>
          <a:prstGeom prst="straightConnector1">
            <a:avLst/>
          </a:prstGeom>
          <a:noFill/>
          <a:ln w="25400" cap="flat" cmpd="sng" algn="ctr">
            <a:solidFill>
              <a:schemeClr val="tx1"/>
            </a:solidFill>
            <a:prstDash val="solid"/>
            <a:round/>
            <a:headEnd type="none" w="med" len="med"/>
            <a:tailEnd type="triangle"/>
          </a:ln>
          <a:effectLst/>
        </p:spPr>
      </p:cxnSp>
      <p:sp>
        <p:nvSpPr>
          <p:cNvPr id="21" name="TextBox 20"/>
          <p:cNvSpPr txBox="1"/>
          <p:nvPr/>
        </p:nvSpPr>
        <p:spPr>
          <a:xfrm>
            <a:off x="3757685" y="3638490"/>
            <a:ext cx="724878" cy="400110"/>
          </a:xfrm>
          <a:prstGeom prst="rect">
            <a:avLst/>
          </a:prstGeom>
          <a:noFill/>
        </p:spPr>
        <p:txBody>
          <a:bodyPr wrap="none" rtlCol="0">
            <a:spAutoFit/>
          </a:bodyPr>
          <a:lstStyle/>
          <a:p>
            <a:r>
              <a:rPr lang="en-CA" sz="2000" dirty="0">
                <a:latin typeface="+mn-lt"/>
              </a:rPr>
              <a:t>Error</a:t>
            </a:r>
          </a:p>
        </p:txBody>
      </p:sp>
      <p:cxnSp>
        <p:nvCxnSpPr>
          <p:cNvPr id="23" name="Straight Connector 22"/>
          <p:cNvCxnSpPr>
            <a:stCxn id="8" idx="6"/>
            <a:endCxn id="9" idx="2"/>
          </p:cNvCxnSpPr>
          <p:nvPr/>
        </p:nvCxnSpPr>
        <p:spPr bwMode="auto">
          <a:xfrm>
            <a:off x="3505200" y="2724090"/>
            <a:ext cx="228600" cy="0"/>
          </a:xfrm>
          <a:prstGeom prst="line">
            <a:avLst/>
          </a:prstGeom>
          <a:noFill/>
          <a:ln w="76200" cap="flat" cmpd="sng" algn="ctr">
            <a:solidFill>
              <a:schemeClr val="accent1">
                <a:lumMod val="75000"/>
              </a:schemeClr>
            </a:solidFill>
            <a:prstDash val="solid"/>
            <a:round/>
            <a:headEnd type="none" w="med" len="med"/>
            <a:tailEnd type="none" w="med" len="med"/>
          </a:ln>
          <a:effectLst/>
        </p:spPr>
      </p:cxnSp>
      <p:sp>
        <p:nvSpPr>
          <p:cNvPr id="8" name="Oval 4"/>
          <p:cNvSpPr>
            <a:spLocks noChangeArrowheads="1"/>
          </p:cNvSpPr>
          <p:nvPr/>
        </p:nvSpPr>
        <p:spPr bwMode="auto">
          <a:xfrm>
            <a:off x="3352800" y="2647890"/>
            <a:ext cx="152400" cy="152400"/>
          </a:xfrm>
          <a:prstGeom prst="ellipse">
            <a:avLst/>
          </a:prstGeom>
          <a:solidFill>
            <a:schemeClr val="accent1">
              <a:lumMod val="75000"/>
            </a:schemeClr>
          </a:solidFill>
          <a:ln w="25400">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Tree>
    <p:extLst>
      <p:ext uri="{BB962C8B-B14F-4D97-AF65-F5344CB8AC3E}">
        <p14:creationId xmlns:p14="http://schemas.microsoft.com/office/powerpoint/2010/main" val="41471110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Sources of Measurement Errors</a:t>
            </a:r>
          </a:p>
        </p:txBody>
      </p:sp>
      <p:sp>
        <p:nvSpPr>
          <p:cNvPr id="3" name="Content Placeholder 2"/>
          <p:cNvSpPr>
            <a:spLocks noGrp="1"/>
          </p:cNvSpPr>
          <p:nvPr>
            <p:ph idx="1"/>
          </p:nvPr>
        </p:nvSpPr>
        <p:spPr/>
        <p:txBody>
          <a:bodyPr/>
          <a:lstStyle/>
          <a:p>
            <a:r>
              <a:rPr lang="en-CA" dirty="0"/>
              <a:t>Sources of errors include the following:</a:t>
            </a:r>
          </a:p>
          <a:p>
            <a:pPr lvl="1"/>
            <a:r>
              <a:rPr lang="en-CA" b="1" dirty="0">
                <a:solidFill>
                  <a:schemeClr val="accent1">
                    <a:lumMod val="75000"/>
                  </a:schemeClr>
                </a:solidFill>
              </a:rPr>
              <a:t>Systematic errors </a:t>
            </a:r>
            <a:r>
              <a:rPr lang="en-CA" dirty="0"/>
              <a:t>(i.e., measurement bias)</a:t>
            </a:r>
          </a:p>
          <a:p>
            <a:pPr lvl="1"/>
            <a:r>
              <a:rPr lang="en-CA" b="1" dirty="0">
                <a:solidFill>
                  <a:schemeClr val="accent1">
                    <a:lumMod val="75000"/>
                  </a:schemeClr>
                </a:solidFill>
              </a:rPr>
              <a:t>Random errors </a:t>
            </a:r>
            <a:r>
              <a:rPr lang="en-CA" dirty="0"/>
              <a:t>(i.e., imprecision)</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202</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71172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898050" name="Rectangle 2"/>
          <p:cNvSpPr>
            <a:spLocks noGrp="1" noChangeArrowheads="1"/>
          </p:cNvSpPr>
          <p:nvPr>
            <p:ph type="title"/>
          </p:nvPr>
        </p:nvSpPr>
        <p:spPr/>
        <p:txBody>
          <a:bodyPr/>
          <a:lstStyle/>
          <a:p>
            <a:pPr eaLnBrk="1" hangingPunct="1">
              <a:defRPr/>
            </a:pPr>
            <a:r>
              <a:rPr lang="en-CA"/>
              <a:t>Systematic Errors</a:t>
            </a:r>
          </a:p>
        </p:txBody>
      </p:sp>
      <p:sp>
        <p:nvSpPr>
          <p:cNvPr id="898051" name="Rectangle 3"/>
          <p:cNvSpPr>
            <a:spLocks noGrp="1" noChangeArrowheads="1"/>
          </p:cNvSpPr>
          <p:nvPr>
            <p:ph type="body" idx="1"/>
          </p:nvPr>
        </p:nvSpPr>
        <p:spPr/>
        <p:txBody>
          <a:bodyPr/>
          <a:lstStyle/>
          <a:p>
            <a:pPr marL="381000" indent="-381000" eaLnBrk="1" hangingPunct="1"/>
            <a:r>
              <a:rPr lang="en-CA" dirty="0"/>
              <a:t>A </a:t>
            </a:r>
            <a:r>
              <a:rPr lang="en-CA" b="1" dirty="0">
                <a:solidFill>
                  <a:schemeClr val="accent1">
                    <a:lumMod val="75000"/>
                  </a:schemeClr>
                </a:solidFill>
              </a:rPr>
              <a:t>systematic error</a:t>
            </a:r>
            <a:r>
              <a:rPr lang="en-CA" b="1" dirty="0">
                <a:solidFill>
                  <a:schemeClr val="accent1"/>
                </a:solidFill>
              </a:rPr>
              <a:t> </a:t>
            </a:r>
            <a:r>
              <a:rPr lang="en-CA" dirty="0"/>
              <a:t>is a consistent deviation in a measurement</a:t>
            </a:r>
          </a:p>
          <a:p>
            <a:pPr marL="381000" indent="-381000" eaLnBrk="1" hangingPunct="1"/>
            <a:r>
              <a:rPr lang="en-CA" dirty="0"/>
              <a:t>A systematic error is also called a </a:t>
            </a:r>
            <a:r>
              <a:rPr lang="en-CA" b="1" dirty="0">
                <a:solidFill>
                  <a:schemeClr val="accent1">
                    <a:lumMod val="75000"/>
                  </a:schemeClr>
                </a:solidFill>
              </a:rPr>
              <a:t>bias</a:t>
            </a:r>
            <a:r>
              <a:rPr lang="en-CA" dirty="0">
                <a:solidFill>
                  <a:schemeClr val="accent1">
                    <a:lumMod val="75000"/>
                  </a:schemeClr>
                </a:solidFill>
              </a:rPr>
              <a:t> </a:t>
            </a:r>
            <a:r>
              <a:rPr lang="en-CA" dirty="0"/>
              <a:t>or an </a:t>
            </a:r>
            <a:r>
              <a:rPr lang="en-CA" b="1" dirty="0">
                <a:solidFill>
                  <a:schemeClr val="accent1">
                    <a:lumMod val="75000"/>
                  </a:schemeClr>
                </a:solidFill>
              </a:rPr>
              <a:t>offset</a:t>
            </a:r>
          </a:p>
          <a:p>
            <a:pPr marL="381000" indent="-381000" eaLnBrk="1" hangingPunct="1"/>
            <a:r>
              <a:rPr lang="en-CA" dirty="0"/>
              <a:t>Systematic errors have the same sign and magnitude when repeated measurements are made under the same conditions</a:t>
            </a:r>
          </a:p>
          <a:p>
            <a:pPr marL="381000" indent="-381000" eaLnBrk="1" hangingPunct="1"/>
            <a:r>
              <a:rPr lang="en-CA" dirty="0"/>
              <a:t>Three types of systematic errors exist:</a:t>
            </a:r>
          </a:p>
          <a:p>
            <a:pPr marL="800100" lvl="1" indent="-342900" eaLnBrk="1" hangingPunct="1">
              <a:buFontTx/>
              <a:buAutoNum type="arabicPeriod"/>
            </a:pPr>
            <a:r>
              <a:rPr lang="en-CA" sz="1800" dirty="0"/>
              <a:t>Natural error resulting from environmental effects </a:t>
            </a:r>
          </a:p>
          <a:p>
            <a:pPr marL="800100" lvl="1" indent="-342900" eaLnBrk="1" hangingPunct="1">
              <a:buFontTx/>
              <a:buAutoNum type="arabicPeriod"/>
            </a:pPr>
            <a:r>
              <a:rPr lang="en-CA" sz="1800" dirty="0"/>
              <a:t>Instrument error resulting from improper calibration</a:t>
            </a:r>
          </a:p>
          <a:p>
            <a:pPr marL="800100" lvl="1" indent="-342900" eaLnBrk="1" hangingPunct="1">
              <a:buFontTx/>
              <a:buAutoNum type="arabicPeriod"/>
            </a:pPr>
            <a:r>
              <a:rPr lang="en-CA" sz="1800" dirty="0"/>
              <a:t>Personal error resulting from habits of the observer</a:t>
            </a:r>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203</a:t>
            </a:fld>
            <a:endParaRPr lang="en-US" dirty="0"/>
          </a:p>
        </p:txBody>
      </p:sp>
    </p:spTree>
    <p:extLst>
      <p:ext uri="{BB962C8B-B14F-4D97-AF65-F5344CB8AC3E}">
        <p14:creationId xmlns:p14="http://schemas.microsoft.com/office/powerpoint/2010/main" val="1774887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0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980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80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980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9805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98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899074" name="Rectangle 2"/>
          <p:cNvSpPr>
            <a:spLocks noGrp="1" noChangeArrowheads="1"/>
          </p:cNvSpPr>
          <p:nvPr>
            <p:ph type="title"/>
          </p:nvPr>
        </p:nvSpPr>
        <p:spPr/>
        <p:txBody>
          <a:bodyPr/>
          <a:lstStyle/>
          <a:p>
            <a:pPr eaLnBrk="1" hangingPunct="1">
              <a:defRPr/>
            </a:pPr>
            <a:r>
              <a:rPr lang="en-CA"/>
              <a:t>Random Errors</a:t>
            </a:r>
          </a:p>
        </p:txBody>
      </p:sp>
      <p:sp>
        <p:nvSpPr>
          <p:cNvPr id="899075" name="Rectangle 3"/>
          <p:cNvSpPr>
            <a:spLocks noGrp="1" noChangeArrowheads="1"/>
          </p:cNvSpPr>
          <p:nvPr>
            <p:ph type="body" idx="1"/>
          </p:nvPr>
        </p:nvSpPr>
        <p:spPr/>
        <p:txBody>
          <a:bodyPr/>
          <a:lstStyle/>
          <a:p>
            <a:pPr eaLnBrk="1" hangingPunct="1"/>
            <a:r>
              <a:rPr lang="en-CA" b="1" dirty="0">
                <a:solidFill>
                  <a:schemeClr val="accent1">
                    <a:lumMod val="75000"/>
                  </a:schemeClr>
                </a:solidFill>
              </a:rPr>
              <a:t>Random errors </a:t>
            </a:r>
            <a:r>
              <a:rPr lang="en-CA" dirty="0"/>
              <a:t>result from small variations in measurements</a:t>
            </a:r>
          </a:p>
          <a:p>
            <a:pPr eaLnBrk="1" hangingPunct="1"/>
            <a:r>
              <a:rPr lang="en-CA" dirty="0"/>
              <a:t>Random errors may be positive or negative</a:t>
            </a:r>
          </a:p>
          <a:p>
            <a:pPr eaLnBrk="1" hangingPunct="1"/>
            <a:r>
              <a:rPr lang="en-CA" dirty="0"/>
              <a:t>Measurements with random errors have no obvious bias</a:t>
            </a:r>
          </a:p>
          <a:p>
            <a:pPr lvl="1" eaLnBrk="1" hangingPunct="1"/>
            <a:r>
              <a:rPr lang="en-CA" sz="1800" dirty="0"/>
              <a:t>The average bias approaches 0 as more measurements are taken</a:t>
            </a:r>
          </a:p>
          <a:p>
            <a:pPr eaLnBrk="1" hangingPunct="1"/>
            <a:r>
              <a:rPr lang="en-CA" dirty="0"/>
              <a:t>Some sources of random errors include the following:</a:t>
            </a:r>
          </a:p>
          <a:p>
            <a:pPr lvl="1" eaLnBrk="1" hangingPunct="1"/>
            <a:r>
              <a:rPr lang="en-CA" sz="1800" dirty="0"/>
              <a:t>Exerting a different pressure when measuring with a micrometer</a:t>
            </a:r>
          </a:p>
          <a:p>
            <a:pPr lvl="1" eaLnBrk="1" hangingPunct="1"/>
            <a:r>
              <a:rPr lang="en-CA" sz="1800" dirty="0"/>
              <a:t>Reading a tape measure from different angles</a:t>
            </a:r>
          </a:p>
          <a:p>
            <a:pPr lvl="1" eaLnBrk="1" hangingPunct="1"/>
            <a:r>
              <a:rPr lang="en-CA" sz="1800" dirty="0"/>
              <a:t>Connecting an instrument in a slightly different fashion each time</a:t>
            </a:r>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204</a:t>
            </a:fld>
            <a:endParaRPr lang="en-US" dirty="0"/>
          </a:p>
        </p:txBody>
      </p:sp>
    </p:spTree>
    <p:extLst>
      <p:ext uri="{BB962C8B-B14F-4D97-AF65-F5344CB8AC3E}">
        <p14:creationId xmlns:p14="http://schemas.microsoft.com/office/powerpoint/2010/main" val="342032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90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99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90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990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9907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990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99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900098" name="Rectangle 2"/>
          <p:cNvSpPr>
            <a:spLocks noGrp="1" noChangeArrowheads="1"/>
          </p:cNvSpPr>
          <p:nvPr>
            <p:ph type="title"/>
          </p:nvPr>
        </p:nvSpPr>
        <p:spPr/>
        <p:txBody>
          <a:bodyPr/>
          <a:lstStyle/>
          <a:p>
            <a:pPr eaLnBrk="1" hangingPunct="1">
              <a:defRPr/>
            </a:pPr>
            <a:r>
              <a:rPr lang="en-CA"/>
              <a:t>Precision, Accuracy, and Bias</a:t>
            </a:r>
          </a:p>
        </p:txBody>
      </p:sp>
      <p:sp>
        <p:nvSpPr>
          <p:cNvPr id="900099" name="Rectangle 3"/>
          <p:cNvSpPr>
            <a:spLocks noGrp="1" noChangeArrowheads="1"/>
          </p:cNvSpPr>
          <p:nvPr>
            <p:ph type="body" idx="1"/>
          </p:nvPr>
        </p:nvSpPr>
        <p:spPr/>
        <p:txBody>
          <a:bodyPr/>
          <a:lstStyle/>
          <a:p>
            <a:pPr eaLnBrk="1" hangingPunct="1"/>
            <a:r>
              <a:rPr lang="en-CA" b="1" dirty="0">
                <a:solidFill>
                  <a:schemeClr val="accent1">
                    <a:lumMod val="75000"/>
                  </a:schemeClr>
                </a:solidFill>
              </a:rPr>
              <a:t>Precision:</a:t>
            </a:r>
          </a:p>
          <a:p>
            <a:pPr lvl="1" eaLnBrk="1" hangingPunct="1"/>
            <a:r>
              <a:rPr lang="en-CA" sz="1800" dirty="0"/>
              <a:t>Precision is a measure of the repeatability of a measurement</a:t>
            </a:r>
          </a:p>
          <a:p>
            <a:pPr lvl="1" eaLnBrk="1" hangingPunct="1"/>
            <a:r>
              <a:rPr lang="en-CA" dirty="0"/>
              <a:t>Measurements with high precision exhibit very little</a:t>
            </a:r>
            <a:r>
              <a:rPr lang="en-CA" sz="1800" dirty="0"/>
              <a:t> random error</a:t>
            </a:r>
          </a:p>
          <a:p>
            <a:pPr eaLnBrk="1" hangingPunct="1"/>
            <a:r>
              <a:rPr lang="en-CA" b="1" dirty="0">
                <a:solidFill>
                  <a:schemeClr val="accent1">
                    <a:lumMod val="75000"/>
                  </a:schemeClr>
                </a:solidFill>
              </a:rPr>
              <a:t>Bias:</a:t>
            </a:r>
          </a:p>
          <a:p>
            <a:pPr lvl="1" eaLnBrk="1" hangingPunct="1"/>
            <a:r>
              <a:rPr lang="en-CA" sz="1800" dirty="0"/>
              <a:t>Bias is a measure of the closeness of the average measurement to the true value</a:t>
            </a:r>
          </a:p>
          <a:p>
            <a:pPr lvl="1" eaLnBrk="1" hangingPunct="1"/>
            <a:r>
              <a:rPr lang="en-CA" sz="1800" dirty="0"/>
              <a:t>Measurements with low bias exhibit very little systematic error</a:t>
            </a:r>
            <a:endParaRPr lang="en-CA" dirty="0"/>
          </a:p>
          <a:p>
            <a:pPr eaLnBrk="1" hangingPunct="1"/>
            <a:r>
              <a:rPr lang="en-CA" b="1" dirty="0">
                <a:solidFill>
                  <a:schemeClr val="accent1">
                    <a:lumMod val="75000"/>
                  </a:schemeClr>
                </a:solidFill>
              </a:rPr>
              <a:t>Accuracy:</a:t>
            </a:r>
          </a:p>
          <a:p>
            <a:pPr lvl="1" eaLnBrk="1" hangingPunct="1"/>
            <a:r>
              <a:rPr lang="en-CA" dirty="0"/>
              <a:t>Accuracy is a measure of the closeness of all measurements to the true value</a:t>
            </a:r>
          </a:p>
          <a:p>
            <a:pPr lvl="1" eaLnBrk="1" hangingPunct="1"/>
            <a:r>
              <a:rPr lang="en-CA" dirty="0"/>
              <a:t>Accurate measurements have high precision and low bias</a:t>
            </a:r>
          </a:p>
          <a:p>
            <a:pPr lvl="1" eaLnBrk="1" hangingPunct="1"/>
            <a:r>
              <a:rPr lang="en-CA" dirty="0"/>
              <a:t>Very little total error occurs</a:t>
            </a:r>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205</a:t>
            </a:fld>
            <a:endParaRPr lang="en-US" dirty="0"/>
          </a:p>
        </p:txBody>
      </p:sp>
    </p:spTree>
    <p:extLst>
      <p:ext uri="{BB962C8B-B14F-4D97-AF65-F5344CB8AC3E}">
        <p14:creationId xmlns:p14="http://schemas.microsoft.com/office/powerpoint/2010/main" val="1069006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009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009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009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0009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009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009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009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00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ooter Placeholder 2"/>
          <p:cNvSpPr>
            <a:spLocks noGrp="1"/>
          </p:cNvSpPr>
          <p:nvPr>
            <p:ph type="ftr" sz="quarter" idx="10"/>
          </p:nvPr>
        </p:nvSpPr>
        <p:spPr/>
        <p:txBody>
          <a:bodyPr/>
          <a:lstStyle/>
          <a:p>
            <a:pPr>
              <a:defRPr/>
            </a:pPr>
            <a:r>
              <a:rPr lang="en-CA"/>
              <a:t>ECE 190: Engineering Profession and Practice</a:t>
            </a:r>
            <a:endParaRPr lang="en-US"/>
          </a:p>
        </p:txBody>
      </p:sp>
      <p:sp>
        <p:nvSpPr>
          <p:cNvPr id="901122" name="Rectangle 2"/>
          <p:cNvSpPr>
            <a:spLocks noGrp="1" noChangeArrowheads="1"/>
          </p:cNvSpPr>
          <p:nvPr>
            <p:ph type="title"/>
          </p:nvPr>
        </p:nvSpPr>
        <p:spPr/>
        <p:txBody>
          <a:bodyPr/>
          <a:lstStyle/>
          <a:p>
            <a:pPr eaLnBrk="1" hangingPunct="1">
              <a:defRPr/>
            </a:pPr>
            <a:r>
              <a:rPr lang="en-CA" dirty="0"/>
              <a:t>Precision, Accuracy, and Bias Examples</a:t>
            </a:r>
          </a:p>
        </p:txBody>
      </p:sp>
      <p:grpSp>
        <p:nvGrpSpPr>
          <p:cNvPr id="161796" name="Group 3"/>
          <p:cNvGrpSpPr>
            <a:grpSpLocks/>
          </p:cNvGrpSpPr>
          <p:nvPr/>
        </p:nvGrpSpPr>
        <p:grpSpPr bwMode="auto">
          <a:xfrm>
            <a:off x="2238375" y="3048000"/>
            <a:ext cx="1800225" cy="1800225"/>
            <a:chOff x="1104" y="2592"/>
            <a:chExt cx="1134" cy="1134"/>
          </a:xfrm>
        </p:grpSpPr>
        <p:grpSp>
          <p:nvGrpSpPr>
            <p:cNvPr id="161868" name="Group 4"/>
            <p:cNvGrpSpPr>
              <a:grpSpLocks/>
            </p:cNvGrpSpPr>
            <p:nvPr/>
          </p:nvGrpSpPr>
          <p:grpSpPr bwMode="auto">
            <a:xfrm>
              <a:off x="1104" y="2592"/>
              <a:ext cx="1134" cy="1134"/>
              <a:chOff x="1008" y="1344"/>
              <a:chExt cx="1134" cy="1134"/>
            </a:xfrm>
          </p:grpSpPr>
          <p:sp>
            <p:nvSpPr>
              <p:cNvPr id="161884" name="Oval 5"/>
              <p:cNvSpPr>
                <a:spLocks noChangeArrowheads="1"/>
              </p:cNvSpPr>
              <p:nvPr/>
            </p:nvSpPr>
            <p:spPr bwMode="auto">
              <a:xfrm>
                <a:off x="1008" y="1344"/>
                <a:ext cx="1134" cy="1134"/>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5" name="Oval 6"/>
              <p:cNvSpPr>
                <a:spLocks noChangeArrowheads="1"/>
              </p:cNvSpPr>
              <p:nvPr/>
            </p:nvSpPr>
            <p:spPr bwMode="auto">
              <a:xfrm>
                <a:off x="1118" y="1452"/>
                <a:ext cx="907" cy="907"/>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6" name="Oval 7"/>
              <p:cNvSpPr>
                <a:spLocks noChangeArrowheads="1"/>
              </p:cNvSpPr>
              <p:nvPr/>
            </p:nvSpPr>
            <p:spPr bwMode="auto">
              <a:xfrm>
                <a:off x="1233" y="1564"/>
                <a:ext cx="680" cy="680"/>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7" name="Oval 8"/>
              <p:cNvSpPr>
                <a:spLocks noChangeArrowheads="1"/>
              </p:cNvSpPr>
              <p:nvPr/>
            </p:nvSpPr>
            <p:spPr bwMode="auto">
              <a:xfrm>
                <a:off x="1343" y="1674"/>
                <a:ext cx="453" cy="453"/>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8" name="Oval 9"/>
              <p:cNvSpPr>
                <a:spLocks noChangeArrowheads="1"/>
              </p:cNvSpPr>
              <p:nvPr/>
            </p:nvSpPr>
            <p:spPr bwMode="auto">
              <a:xfrm>
                <a:off x="1455" y="1789"/>
                <a:ext cx="227" cy="227"/>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nvGrpSpPr>
            <p:cNvPr id="161869" name="Group 10"/>
            <p:cNvGrpSpPr>
              <a:grpSpLocks/>
            </p:cNvGrpSpPr>
            <p:nvPr/>
          </p:nvGrpSpPr>
          <p:grpSpPr bwMode="auto">
            <a:xfrm>
              <a:off x="1248" y="3216"/>
              <a:ext cx="296" cy="266"/>
              <a:chOff x="384" y="2285"/>
              <a:chExt cx="296" cy="266"/>
            </a:xfrm>
          </p:grpSpPr>
          <p:sp>
            <p:nvSpPr>
              <p:cNvPr id="161870" name="Oval 11"/>
              <p:cNvSpPr>
                <a:spLocks noChangeArrowheads="1"/>
              </p:cNvSpPr>
              <p:nvPr/>
            </p:nvSpPr>
            <p:spPr bwMode="auto">
              <a:xfrm>
                <a:off x="462" y="2285"/>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1" name="Oval 12"/>
              <p:cNvSpPr>
                <a:spLocks noChangeArrowheads="1"/>
              </p:cNvSpPr>
              <p:nvPr/>
            </p:nvSpPr>
            <p:spPr bwMode="auto">
              <a:xfrm>
                <a:off x="459" y="234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2" name="Oval 13"/>
              <p:cNvSpPr>
                <a:spLocks noChangeArrowheads="1"/>
              </p:cNvSpPr>
              <p:nvPr/>
            </p:nvSpPr>
            <p:spPr bwMode="auto">
              <a:xfrm>
                <a:off x="536" y="2313"/>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3" name="Oval 14"/>
              <p:cNvSpPr>
                <a:spLocks noChangeArrowheads="1"/>
              </p:cNvSpPr>
              <p:nvPr/>
            </p:nvSpPr>
            <p:spPr bwMode="auto">
              <a:xfrm>
                <a:off x="467" y="2407"/>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4" name="Oval 15"/>
              <p:cNvSpPr>
                <a:spLocks noChangeArrowheads="1"/>
              </p:cNvSpPr>
              <p:nvPr/>
            </p:nvSpPr>
            <p:spPr bwMode="auto">
              <a:xfrm>
                <a:off x="384" y="230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5" name="Oval 16"/>
              <p:cNvSpPr>
                <a:spLocks noChangeArrowheads="1"/>
              </p:cNvSpPr>
              <p:nvPr/>
            </p:nvSpPr>
            <p:spPr bwMode="auto">
              <a:xfrm>
                <a:off x="384" y="235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6" name="Oval 17"/>
              <p:cNvSpPr>
                <a:spLocks noChangeArrowheads="1"/>
              </p:cNvSpPr>
              <p:nvPr/>
            </p:nvSpPr>
            <p:spPr bwMode="auto">
              <a:xfrm>
                <a:off x="384" y="230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7" name="Oval 18"/>
              <p:cNvSpPr>
                <a:spLocks noChangeArrowheads="1"/>
              </p:cNvSpPr>
              <p:nvPr/>
            </p:nvSpPr>
            <p:spPr bwMode="auto">
              <a:xfrm>
                <a:off x="558" y="2381"/>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8" name="Oval 19"/>
              <p:cNvSpPr>
                <a:spLocks noChangeArrowheads="1"/>
              </p:cNvSpPr>
              <p:nvPr/>
            </p:nvSpPr>
            <p:spPr bwMode="auto">
              <a:xfrm>
                <a:off x="555" y="244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79" name="Oval 20"/>
              <p:cNvSpPr>
                <a:spLocks noChangeArrowheads="1"/>
              </p:cNvSpPr>
              <p:nvPr/>
            </p:nvSpPr>
            <p:spPr bwMode="auto">
              <a:xfrm>
                <a:off x="632" y="2451"/>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0" name="Oval 21"/>
              <p:cNvSpPr>
                <a:spLocks noChangeArrowheads="1"/>
              </p:cNvSpPr>
              <p:nvPr/>
            </p:nvSpPr>
            <p:spPr bwMode="auto">
              <a:xfrm>
                <a:off x="563" y="2503"/>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1" name="Oval 22"/>
              <p:cNvSpPr>
                <a:spLocks noChangeArrowheads="1"/>
              </p:cNvSpPr>
              <p:nvPr/>
            </p:nvSpPr>
            <p:spPr bwMode="auto">
              <a:xfrm>
                <a:off x="480" y="2400"/>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2" name="Oval 23"/>
              <p:cNvSpPr>
                <a:spLocks noChangeArrowheads="1"/>
              </p:cNvSpPr>
              <p:nvPr/>
            </p:nvSpPr>
            <p:spPr bwMode="auto">
              <a:xfrm>
                <a:off x="403" y="246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83" name="Oval 24"/>
              <p:cNvSpPr>
                <a:spLocks noChangeArrowheads="1"/>
              </p:cNvSpPr>
              <p:nvPr/>
            </p:nvSpPr>
            <p:spPr bwMode="auto">
              <a:xfrm>
                <a:off x="480" y="246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grpSp>
        <p:nvGrpSpPr>
          <p:cNvPr id="161797" name="Group 25"/>
          <p:cNvGrpSpPr>
            <a:grpSpLocks/>
          </p:cNvGrpSpPr>
          <p:nvPr/>
        </p:nvGrpSpPr>
        <p:grpSpPr bwMode="auto">
          <a:xfrm>
            <a:off x="2238375" y="1066800"/>
            <a:ext cx="1800225" cy="1800225"/>
            <a:chOff x="1056" y="1248"/>
            <a:chExt cx="1134" cy="1134"/>
          </a:xfrm>
        </p:grpSpPr>
        <p:grpSp>
          <p:nvGrpSpPr>
            <p:cNvPr id="161847" name="Group 26"/>
            <p:cNvGrpSpPr>
              <a:grpSpLocks/>
            </p:cNvGrpSpPr>
            <p:nvPr/>
          </p:nvGrpSpPr>
          <p:grpSpPr bwMode="auto">
            <a:xfrm>
              <a:off x="1056" y="1248"/>
              <a:ext cx="1134" cy="1134"/>
              <a:chOff x="1008" y="1344"/>
              <a:chExt cx="1134" cy="1134"/>
            </a:xfrm>
          </p:grpSpPr>
          <p:sp>
            <p:nvSpPr>
              <p:cNvPr id="161863" name="Oval 27"/>
              <p:cNvSpPr>
                <a:spLocks noChangeArrowheads="1"/>
              </p:cNvSpPr>
              <p:nvPr/>
            </p:nvSpPr>
            <p:spPr bwMode="auto">
              <a:xfrm>
                <a:off x="1008" y="1344"/>
                <a:ext cx="1134" cy="1134"/>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4" name="Oval 28"/>
              <p:cNvSpPr>
                <a:spLocks noChangeArrowheads="1"/>
              </p:cNvSpPr>
              <p:nvPr/>
            </p:nvSpPr>
            <p:spPr bwMode="auto">
              <a:xfrm>
                <a:off x="1118" y="1452"/>
                <a:ext cx="907" cy="907"/>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5" name="Oval 29"/>
              <p:cNvSpPr>
                <a:spLocks noChangeArrowheads="1"/>
              </p:cNvSpPr>
              <p:nvPr/>
            </p:nvSpPr>
            <p:spPr bwMode="auto">
              <a:xfrm>
                <a:off x="1233" y="1564"/>
                <a:ext cx="680" cy="680"/>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6" name="Oval 30"/>
              <p:cNvSpPr>
                <a:spLocks noChangeArrowheads="1"/>
              </p:cNvSpPr>
              <p:nvPr/>
            </p:nvSpPr>
            <p:spPr bwMode="auto">
              <a:xfrm>
                <a:off x="1343" y="1674"/>
                <a:ext cx="453" cy="453"/>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7" name="Oval 31"/>
              <p:cNvSpPr>
                <a:spLocks noChangeArrowheads="1"/>
              </p:cNvSpPr>
              <p:nvPr/>
            </p:nvSpPr>
            <p:spPr bwMode="auto">
              <a:xfrm>
                <a:off x="1455" y="1789"/>
                <a:ext cx="227" cy="227"/>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nvGrpSpPr>
            <p:cNvPr id="161848" name="Group 32"/>
            <p:cNvGrpSpPr>
              <a:grpSpLocks/>
            </p:cNvGrpSpPr>
            <p:nvPr/>
          </p:nvGrpSpPr>
          <p:grpSpPr bwMode="auto">
            <a:xfrm>
              <a:off x="1152" y="1728"/>
              <a:ext cx="452" cy="564"/>
              <a:chOff x="206" y="1356"/>
              <a:chExt cx="452" cy="564"/>
            </a:xfrm>
          </p:grpSpPr>
          <p:sp>
            <p:nvSpPr>
              <p:cNvPr id="161849" name="Oval 33"/>
              <p:cNvSpPr>
                <a:spLocks noChangeArrowheads="1"/>
              </p:cNvSpPr>
              <p:nvPr/>
            </p:nvSpPr>
            <p:spPr bwMode="auto">
              <a:xfrm>
                <a:off x="445" y="135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0" name="Oval 34"/>
              <p:cNvSpPr>
                <a:spLocks noChangeArrowheads="1"/>
              </p:cNvSpPr>
              <p:nvPr/>
            </p:nvSpPr>
            <p:spPr bwMode="auto">
              <a:xfrm>
                <a:off x="407" y="152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1" name="Oval 35"/>
              <p:cNvSpPr>
                <a:spLocks noChangeArrowheads="1"/>
              </p:cNvSpPr>
              <p:nvPr/>
            </p:nvSpPr>
            <p:spPr bwMode="auto">
              <a:xfrm>
                <a:off x="603" y="1447"/>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2" name="Oval 36"/>
              <p:cNvSpPr>
                <a:spLocks noChangeArrowheads="1"/>
              </p:cNvSpPr>
              <p:nvPr/>
            </p:nvSpPr>
            <p:spPr bwMode="auto">
              <a:xfrm>
                <a:off x="485" y="156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3" name="Oval 37"/>
              <p:cNvSpPr>
                <a:spLocks noChangeArrowheads="1"/>
              </p:cNvSpPr>
              <p:nvPr/>
            </p:nvSpPr>
            <p:spPr bwMode="auto">
              <a:xfrm>
                <a:off x="402" y="145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4" name="Oval 38"/>
              <p:cNvSpPr>
                <a:spLocks noChangeArrowheads="1"/>
              </p:cNvSpPr>
              <p:nvPr/>
            </p:nvSpPr>
            <p:spPr bwMode="auto">
              <a:xfrm>
                <a:off x="206" y="1578"/>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5" name="Oval 39"/>
              <p:cNvSpPr>
                <a:spLocks noChangeArrowheads="1"/>
              </p:cNvSpPr>
              <p:nvPr/>
            </p:nvSpPr>
            <p:spPr bwMode="auto">
              <a:xfrm>
                <a:off x="297" y="138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6" name="Oval 40"/>
              <p:cNvSpPr>
                <a:spLocks noChangeArrowheads="1"/>
              </p:cNvSpPr>
              <p:nvPr/>
            </p:nvSpPr>
            <p:spPr bwMode="auto">
              <a:xfrm>
                <a:off x="379" y="183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7" name="Oval 41"/>
              <p:cNvSpPr>
                <a:spLocks noChangeArrowheads="1"/>
              </p:cNvSpPr>
              <p:nvPr/>
            </p:nvSpPr>
            <p:spPr bwMode="auto">
              <a:xfrm>
                <a:off x="432" y="1728"/>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8" name="Oval 42"/>
              <p:cNvSpPr>
                <a:spLocks noChangeArrowheads="1"/>
              </p:cNvSpPr>
              <p:nvPr/>
            </p:nvSpPr>
            <p:spPr bwMode="auto">
              <a:xfrm>
                <a:off x="528" y="1680"/>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59" name="Oval 43"/>
              <p:cNvSpPr>
                <a:spLocks noChangeArrowheads="1"/>
              </p:cNvSpPr>
              <p:nvPr/>
            </p:nvSpPr>
            <p:spPr bwMode="auto">
              <a:xfrm>
                <a:off x="528" y="187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0" name="Oval 44"/>
              <p:cNvSpPr>
                <a:spLocks noChangeArrowheads="1"/>
              </p:cNvSpPr>
              <p:nvPr/>
            </p:nvSpPr>
            <p:spPr bwMode="auto">
              <a:xfrm>
                <a:off x="384" y="163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1" name="Oval 45"/>
              <p:cNvSpPr>
                <a:spLocks noChangeArrowheads="1"/>
              </p:cNvSpPr>
              <p:nvPr/>
            </p:nvSpPr>
            <p:spPr bwMode="auto">
              <a:xfrm>
                <a:off x="288" y="177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62" name="Oval 46"/>
              <p:cNvSpPr>
                <a:spLocks noChangeArrowheads="1"/>
              </p:cNvSpPr>
              <p:nvPr/>
            </p:nvSpPr>
            <p:spPr bwMode="auto">
              <a:xfrm>
                <a:off x="610" y="1605"/>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grpSp>
        <p:nvGrpSpPr>
          <p:cNvPr id="161798" name="Group 47"/>
          <p:cNvGrpSpPr>
            <a:grpSpLocks/>
          </p:cNvGrpSpPr>
          <p:nvPr/>
        </p:nvGrpSpPr>
        <p:grpSpPr bwMode="auto">
          <a:xfrm>
            <a:off x="6810375" y="3048000"/>
            <a:ext cx="1800225" cy="1800225"/>
            <a:chOff x="3168" y="2592"/>
            <a:chExt cx="1134" cy="1134"/>
          </a:xfrm>
        </p:grpSpPr>
        <p:grpSp>
          <p:nvGrpSpPr>
            <p:cNvPr id="161826" name="Group 48"/>
            <p:cNvGrpSpPr>
              <a:grpSpLocks/>
            </p:cNvGrpSpPr>
            <p:nvPr/>
          </p:nvGrpSpPr>
          <p:grpSpPr bwMode="auto">
            <a:xfrm>
              <a:off x="3168" y="2592"/>
              <a:ext cx="1134" cy="1134"/>
              <a:chOff x="1008" y="1344"/>
              <a:chExt cx="1134" cy="1134"/>
            </a:xfrm>
          </p:grpSpPr>
          <p:sp>
            <p:nvSpPr>
              <p:cNvPr id="161842" name="Oval 49"/>
              <p:cNvSpPr>
                <a:spLocks noChangeArrowheads="1"/>
              </p:cNvSpPr>
              <p:nvPr/>
            </p:nvSpPr>
            <p:spPr bwMode="auto">
              <a:xfrm>
                <a:off x="1008" y="1344"/>
                <a:ext cx="1134" cy="1134"/>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3" name="Oval 50"/>
              <p:cNvSpPr>
                <a:spLocks noChangeArrowheads="1"/>
              </p:cNvSpPr>
              <p:nvPr/>
            </p:nvSpPr>
            <p:spPr bwMode="auto">
              <a:xfrm>
                <a:off x="1118" y="1452"/>
                <a:ext cx="907" cy="907"/>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4" name="Oval 51"/>
              <p:cNvSpPr>
                <a:spLocks noChangeArrowheads="1"/>
              </p:cNvSpPr>
              <p:nvPr/>
            </p:nvSpPr>
            <p:spPr bwMode="auto">
              <a:xfrm>
                <a:off x="1233" y="1564"/>
                <a:ext cx="680" cy="680"/>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5" name="Oval 52"/>
              <p:cNvSpPr>
                <a:spLocks noChangeArrowheads="1"/>
              </p:cNvSpPr>
              <p:nvPr/>
            </p:nvSpPr>
            <p:spPr bwMode="auto">
              <a:xfrm>
                <a:off x="1343" y="1674"/>
                <a:ext cx="453" cy="453"/>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6" name="Oval 53"/>
              <p:cNvSpPr>
                <a:spLocks noChangeArrowheads="1"/>
              </p:cNvSpPr>
              <p:nvPr/>
            </p:nvSpPr>
            <p:spPr bwMode="auto">
              <a:xfrm>
                <a:off x="1455" y="1789"/>
                <a:ext cx="227" cy="227"/>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nvGrpSpPr>
            <p:cNvPr id="161827" name="Group 54"/>
            <p:cNvGrpSpPr>
              <a:grpSpLocks/>
            </p:cNvGrpSpPr>
            <p:nvPr/>
          </p:nvGrpSpPr>
          <p:grpSpPr bwMode="auto">
            <a:xfrm>
              <a:off x="3600" y="3024"/>
              <a:ext cx="296" cy="266"/>
              <a:chOff x="384" y="2285"/>
              <a:chExt cx="296" cy="266"/>
            </a:xfrm>
          </p:grpSpPr>
          <p:sp>
            <p:nvSpPr>
              <p:cNvPr id="161828" name="Oval 55"/>
              <p:cNvSpPr>
                <a:spLocks noChangeArrowheads="1"/>
              </p:cNvSpPr>
              <p:nvPr/>
            </p:nvSpPr>
            <p:spPr bwMode="auto">
              <a:xfrm>
                <a:off x="462" y="2285"/>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9" name="Oval 56"/>
              <p:cNvSpPr>
                <a:spLocks noChangeArrowheads="1"/>
              </p:cNvSpPr>
              <p:nvPr/>
            </p:nvSpPr>
            <p:spPr bwMode="auto">
              <a:xfrm>
                <a:off x="459" y="234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0" name="Oval 57"/>
              <p:cNvSpPr>
                <a:spLocks noChangeArrowheads="1"/>
              </p:cNvSpPr>
              <p:nvPr/>
            </p:nvSpPr>
            <p:spPr bwMode="auto">
              <a:xfrm>
                <a:off x="536" y="2313"/>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1" name="Oval 58"/>
              <p:cNvSpPr>
                <a:spLocks noChangeArrowheads="1"/>
              </p:cNvSpPr>
              <p:nvPr/>
            </p:nvSpPr>
            <p:spPr bwMode="auto">
              <a:xfrm>
                <a:off x="467" y="2407"/>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2" name="Oval 59"/>
              <p:cNvSpPr>
                <a:spLocks noChangeArrowheads="1"/>
              </p:cNvSpPr>
              <p:nvPr/>
            </p:nvSpPr>
            <p:spPr bwMode="auto">
              <a:xfrm>
                <a:off x="384" y="230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3" name="Oval 60"/>
              <p:cNvSpPr>
                <a:spLocks noChangeArrowheads="1"/>
              </p:cNvSpPr>
              <p:nvPr/>
            </p:nvSpPr>
            <p:spPr bwMode="auto">
              <a:xfrm>
                <a:off x="384" y="235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4" name="Oval 61"/>
              <p:cNvSpPr>
                <a:spLocks noChangeArrowheads="1"/>
              </p:cNvSpPr>
              <p:nvPr/>
            </p:nvSpPr>
            <p:spPr bwMode="auto">
              <a:xfrm>
                <a:off x="384" y="230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5" name="Oval 62"/>
              <p:cNvSpPr>
                <a:spLocks noChangeArrowheads="1"/>
              </p:cNvSpPr>
              <p:nvPr/>
            </p:nvSpPr>
            <p:spPr bwMode="auto">
              <a:xfrm>
                <a:off x="558" y="2381"/>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6" name="Oval 63"/>
              <p:cNvSpPr>
                <a:spLocks noChangeArrowheads="1"/>
              </p:cNvSpPr>
              <p:nvPr/>
            </p:nvSpPr>
            <p:spPr bwMode="auto">
              <a:xfrm>
                <a:off x="555" y="244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7" name="Oval 64"/>
              <p:cNvSpPr>
                <a:spLocks noChangeArrowheads="1"/>
              </p:cNvSpPr>
              <p:nvPr/>
            </p:nvSpPr>
            <p:spPr bwMode="auto">
              <a:xfrm>
                <a:off x="632" y="2451"/>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8" name="Oval 65"/>
              <p:cNvSpPr>
                <a:spLocks noChangeArrowheads="1"/>
              </p:cNvSpPr>
              <p:nvPr/>
            </p:nvSpPr>
            <p:spPr bwMode="auto">
              <a:xfrm>
                <a:off x="563" y="2503"/>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39" name="Oval 66"/>
              <p:cNvSpPr>
                <a:spLocks noChangeArrowheads="1"/>
              </p:cNvSpPr>
              <p:nvPr/>
            </p:nvSpPr>
            <p:spPr bwMode="auto">
              <a:xfrm>
                <a:off x="480" y="2400"/>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0" name="Oval 67"/>
              <p:cNvSpPr>
                <a:spLocks noChangeArrowheads="1"/>
              </p:cNvSpPr>
              <p:nvPr/>
            </p:nvSpPr>
            <p:spPr bwMode="auto">
              <a:xfrm>
                <a:off x="403" y="246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41" name="Oval 68"/>
              <p:cNvSpPr>
                <a:spLocks noChangeArrowheads="1"/>
              </p:cNvSpPr>
              <p:nvPr/>
            </p:nvSpPr>
            <p:spPr bwMode="auto">
              <a:xfrm>
                <a:off x="480" y="2464"/>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grpSp>
        <p:nvGrpSpPr>
          <p:cNvPr id="161799" name="Group 69"/>
          <p:cNvGrpSpPr>
            <a:grpSpLocks/>
          </p:cNvGrpSpPr>
          <p:nvPr/>
        </p:nvGrpSpPr>
        <p:grpSpPr bwMode="auto">
          <a:xfrm>
            <a:off x="6781800" y="1066800"/>
            <a:ext cx="1800225" cy="1800225"/>
            <a:chOff x="3216" y="1200"/>
            <a:chExt cx="1134" cy="1134"/>
          </a:xfrm>
        </p:grpSpPr>
        <p:grpSp>
          <p:nvGrpSpPr>
            <p:cNvPr id="161805" name="Group 70"/>
            <p:cNvGrpSpPr>
              <a:grpSpLocks/>
            </p:cNvGrpSpPr>
            <p:nvPr/>
          </p:nvGrpSpPr>
          <p:grpSpPr bwMode="auto">
            <a:xfrm>
              <a:off x="3216" y="1200"/>
              <a:ext cx="1134" cy="1134"/>
              <a:chOff x="1008" y="1344"/>
              <a:chExt cx="1134" cy="1134"/>
            </a:xfrm>
          </p:grpSpPr>
          <p:sp>
            <p:nvSpPr>
              <p:cNvPr id="161821" name="Oval 71"/>
              <p:cNvSpPr>
                <a:spLocks noChangeArrowheads="1"/>
              </p:cNvSpPr>
              <p:nvPr/>
            </p:nvSpPr>
            <p:spPr bwMode="auto">
              <a:xfrm>
                <a:off x="1008" y="1344"/>
                <a:ext cx="1134" cy="1134"/>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2" name="Oval 72"/>
              <p:cNvSpPr>
                <a:spLocks noChangeArrowheads="1"/>
              </p:cNvSpPr>
              <p:nvPr/>
            </p:nvSpPr>
            <p:spPr bwMode="auto">
              <a:xfrm>
                <a:off x="1118" y="1452"/>
                <a:ext cx="907" cy="907"/>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3" name="Oval 73"/>
              <p:cNvSpPr>
                <a:spLocks noChangeArrowheads="1"/>
              </p:cNvSpPr>
              <p:nvPr/>
            </p:nvSpPr>
            <p:spPr bwMode="auto">
              <a:xfrm>
                <a:off x="1233" y="1564"/>
                <a:ext cx="680" cy="680"/>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4" name="Oval 74"/>
              <p:cNvSpPr>
                <a:spLocks noChangeArrowheads="1"/>
              </p:cNvSpPr>
              <p:nvPr/>
            </p:nvSpPr>
            <p:spPr bwMode="auto">
              <a:xfrm>
                <a:off x="1343" y="1674"/>
                <a:ext cx="453" cy="453"/>
              </a:xfrm>
              <a:prstGeom prst="ellipse">
                <a:avLst/>
              </a:prstGeom>
              <a:solidFill>
                <a:srgbClr val="FFFFFF"/>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5" name="Oval 75"/>
              <p:cNvSpPr>
                <a:spLocks noChangeArrowheads="1"/>
              </p:cNvSpPr>
              <p:nvPr/>
            </p:nvSpPr>
            <p:spPr bwMode="auto">
              <a:xfrm>
                <a:off x="1455" y="1789"/>
                <a:ext cx="227" cy="227"/>
              </a:xfrm>
              <a:prstGeom prst="ellipse">
                <a:avLst/>
              </a:prstGeom>
              <a:solidFill>
                <a:schemeClr val="accent1">
                  <a:lumMod val="75000"/>
                </a:schemeClr>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nvGrpSpPr>
            <p:cNvPr id="161806" name="Group 76"/>
            <p:cNvGrpSpPr>
              <a:grpSpLocks/>
            </p:cNvGrpSpPr>
            <p:nvPr/>
          </p:nvGrpSpPr>
          <p:grpSpPr bwMode="auto">
            <a:xfrm>
              <a:off x="3504" y="1488"/>
              <a:ext cx="452" cy="564"/>
              <a:chOff x="206" y="1356"/>
              <a:chExt cx="452" cy="564"/>
            </a:xfrm>
          </p:grpSpPr>
          <p:sp>
            <p:nvSpPr>
              <p:cNvPr id="161807" name="Oval 77"/>
              <p:cNvSpPr>
                <a:spLocks noChangeArrowheads="1"/>
              </p:cNvSpPr>
              <p:nvPr/>
            </p:nvSpPr>
            <p:spPr bwMode="auto">
              <a:xfrm>
                <a:off x="445" y="135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08" name="Oval 78"/>
              <p:cNvSpPr>
                <a:spLocks noChangeArrowheads="1"/>
              </p:cNvSpPr>
              <p:nvPr/>
            </p:nvSpPr>
            <p:spPr bwMode="auto">
              <a:xfrm>
                <a:off x="407" y="152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09" name="Oval 79"/>
              <p:cNvSpPr>
                <a:spLocks noChangeArrowheads="1"/>
              </p:cNvSpPr>
              <p:nvPr/>
            </p:nvSpPr>
            <p:spPr bwMode="auto">
              <a:xfrm>
                <a:off x="603" y="1447"/>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0" name="Oval 80"/>
              <p:cNvSpPr>
                <a:spLocks noChangeArrowheads="1"/>
              </p:cNvSpPr>
              <p:nvPr/>
            </p:nvSpPr>
            <p:spPr bwMode="auto">
              <a:xfrm>
                <a:off x="485" y="156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1" name="Oval 81"/>
              <p:cNvSpPr>
                <a:spLocks noChangeArrowheads="1"/>
              </p:cNvSpPr>
              <p:nvPr/>
            </p:nvSpPr>
            <p:spPr bwMode="auto">
              <a:xfrm>
                <a:off x="402" y="145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2" name="Oval 82"/>
              <p:cNvSpPr>
                <a:spLocks noChangeArrowheads="1"/>
              </p:cNvSpPr>
              <p:nvPr/>
            </p:nvSpPr>
            <p:spPr bwMode="auto">
              <a:xfrm>
                <a:off x="206" y="1578"/>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3" name="Oval 83"/>
              <p:cNvSpPr>
                <a:spLocks noChangeArrowheads="1"/>
              </p:cNvSpPr>
              <p:nvPr/>
            </p:nvSpPr>
            <p:spPr bwMode="auto">
              <a:xfrm>
                <a:off x="297" y="138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4" name="Oval 84"/>
              <p:cNvSpPr>
                <a:spLocks noChangeArrowheads="1"/>
              </p:cNvSpPr>
              <p:nvPr/>
            </p:nvSpPr>
            <p:spPr bwMode="auto">
              <a:xfrm>
                <a:off x="379" y="1839"/>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5" name="Oval 85"/>
              <p:cNvSpPr>
                <a:spLocks noChangeArrowheads="1"/>
              </p:cNvSpPr>
              <p:nvPr/>
            </p:nvSpPr>
            <p:spPr bwMode="auto">
              <a:xfrm>
                <a:off x="432" y="1728"/>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6" name="Oval 86"/>
              <p:cNvSpPr>
                <a:spLocks noChangeArrowheads="1"/>
              </p:cNvSpPr>
              <p:nvPr/>
            </p:nvSpPr>
            <p:spPr bwMode="auto">
              <a:xfrm>
                <a:off x="528" y="1680"/>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7" name="Oval 87"/>
              <p:cNvSpPr>
                <a:spLocks noChangeArrowheads="1"/>
              </p:cNvSpPr>
              <p:nvPr/>
            </p:nvSpPr>
            <p:spPr bwMode="auto">
              <a:xfrm>
                <a:off x="528" y="187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8" name="Oval 88"/>
              <p:cNvSpPr>
                <a:spLocks noChangeArrowheads="1"/>
              </p:cNvSpPr>
              <p:nvPr/>
            </p:nvSpPr>
            <p:spPr bwMode="auto">
              <a:xfrm>
                <a:off x="384" y="1632"/>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19" name="Oval 89"/>
              <p:cNvSpPr>
                <a:spLocks noChangeArrowheads="1"/>
              </p:cNvSpPr>
              <p:nvPr/>
            </p:nvSpPr>
            <p:spPr bwMode="auto">
              <a:xfrm>
                <a:off x="288" y="1776"/>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sp>
            <p:nvSpPr>
              <p:cNvPr id="161820" name="Oval 90"/>
              <p:cNvSpPr>
                <a:spLocks noChangeArrowheads="1"/>
              </p:cNvSpPr>
              <p:nvPr/>
            </p:nvSpPr>
            <p:spPr bwMode="auto">
              <a:xfrm>
                <a:off x="610" y="1605"/>
                <a:ext cx="48" cy="48"/>
              </a:xfrm>
              <a:prstGeom prst="ellipse">
                <a:avLst/>
              </a:prstGeom>
              <a:solidFill>
                <a:srgbClr val="000000"/>
              </a:solidFill>
              <a:ln w="9525">
                <a:solidFill>
                  <a:schemeClr val="tx1"/>
                </a:solidFill>
                <a:round/>
                <a:headEnd/>
                <a:tailEnd/>
              </a:ln>
            </p:spPr>
            <p:txBody>
              <a:bodyPr wrap="none" anchor="ct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p>
            </p:txBody>
          </p:sp>
        </p:grpSp>
      </p:grpSp>
      <p:sp>
        <p:nvSpPr>
          <p:cNvPr id="161800" name="Text Box 91"/>
          <p:cNvSpPr txBox="1">
            <a:spLocks noChangeArrowheads="1"/>
          </p:cNvSpPr>
          <p:nvPr/>
        </p:nvSpPr>
        <p:spPr bwMode="auto">
          <a:xfrm>
            <a:off x="533400" y="1676400"/>
            <a:ext cx="14695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1800" dirty="0">
                <a:latin typeface="+mn-lt"/>
              </a:rPr>
              <a:t>Low Precision</a:t>
            </a:r>
          </a:p>
          <a:p>
            <a:pPr eaLnBrk="1" hangingPunct="1"/>
            <a:r>
              <a:rPr lang="en-CA" sz="1800" dirty="0">
                <a:latin typeface="+mn-lt"/>
              </a:rPr>
              <a:t>High Bias</a:t>
            </a:r>
          </a:p>
        </p:txBody>
      </p:sp>
      <p:sp>
        <p:nvSpPr>
          <p:cNvPr id="161801" name="Text Box 92"/>
          <p:cNvSpPr txBox="1">
            <a:spLocks noChangeArrowheads="1"/>
          </p:cNvSpPr>
          <p:nvPr/>
        </p:nvSpPr>
        <p:spPr bwMode="auto">
          <a:xfrm>
            <a:off x="533400" y="3657600"/>
            <a:ext cx="15137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1800" dirty="0">
                <a:latin typeface="+mn-lt"/>
              </a:rPr>
              <a:t>High Precision</a:t>
            </a:r>
          </a:p>
          <a:p>
            <a:pPr eaLnBrk="1" hangingPunct="1"/>
            <a:r>
              <a:rPr lang="en-CA" sz="1800" dirty="0">
                <a:latin typeface="+mn-lt"/>
              </a:rPr>
              <a:t>High Bias</a:t>
            </a:r>
          </a:p>
        </p:txBody>
      </p:sp>
      <p:sp>
        <p:nvSpPr>
          <p:cNvPr id="161802" name="Text Box 93"/>
          <p:cNvSpPr txBox="1">
            <a:spLocks noChangeArrowheads="1"/>
          </p:cNvSpPr>
          <p:nvPr/>
        </p:nvSpPr>
        <p:spPr bwMode="auto">
          <a:xfrm>
            <a:off x="5105400" y="1676400"/>
            <a:ext cx="14695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1800" dirty="0">
                <a:latin typeface="+mn-lt"/>
              </a:rPr>
              <a:t>Low Precision</a:t>
            </a:r>
          </a:p>
          <a:p>
            <a:pPr eaLnBrk="1" hangingPunct="1"/>
            <a:r>
              <a:rPr lang="en-CA" sz="1800" dirty="0">
                <a:latin typeface="+mn-lt"/>
              </a:rPr>
              <a:t>Low Bias</a:t>
            </a:r>
          </a:p>
        </p:txBody>
      </p:sp>
      <p:sp>
        <p:nvSpPr>
          <p:cNvPr id="161803" name="Text Box 94"/>
          <p:cNvSpPr txBox="1">
            <a:spLocks noChangeArrowheads="1"/>
          </p:cNvSpPr>
          <p:nvPr/>
        </p:nvSpPr>
        <p:spPr bwMode="auto">
          <a:xfrm>
            <a:off x="5105400" y="3657600"/>
            <a:ext cx="15137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1800" dirty="0">
                <a:latin typeface="+mn-lt"/>
              </a:rPr>
              <a:t>High Precision</a:t>
            </a:r>
          </a:p>
          <a:p>
            <a:pPr eaLnBrk="1" hangingPunct="1"/>
            <a:r>
              <a:rPr lang="en-CA" sz="1800" dirty="0">
                <a:latin typeface="+mn-lt"/>
              </a:rPr>
              <a:t>Low Bias</a:t>
            </a:r>
          </a:p>
        </p:txBody>
      </p:sp>
      <p:sp>
        <p:nvSpPr>
          <p:cNvPr id="161804" name="Text Box 95"/>
          <p:cNvSpPr txBox="1">
            <a:spLocks noChangeArrowheads="1"/>
          </p:cNvSpPr>
          <p:nvPr/>
        </p:nvSpPr>
        <p:spPr bwMode="auto">
          <a:xfrm>
            <a:off x="6991350" y="4967288"/>
            <a:ext cx="1193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r>
              <a:rPr lang="en-CA" sz="1800" b="1" dirty="0">
                <a:latin typeface="+mn-lt"/>
              </a:rPr>
              <a:t>ACCURATE</a:t>
            </a:r>
          </a:p>
        </p:txBody>
      </p:sp>
      <p:sp>
        <p:nvSpPr>
          <p:cNvPr id="2" name="Date Placeholder 1"/>
          <p:cNvSpPr>
            <a:spLocks noGrp="1"/>
          </p:cNvSpPr>
          <p:nvPr>
            <p:ph type="dt" sz="half" idx="12"/>
          </p:nvPr>
        </p:nvSpPr>
        <p:spPr/>
        <p:txBody>
          <a:bodyPr/>
          <a:lstStyle/>
          <a:p>
            <a:pPr>
              <a:defRPr/>
            </a:pPr>
            <a:r>
              <a:rPr lang="en-US"/>
              <a:t>September 1, 2017</a:t>
            </a:r>
            <a:endParaRPr lang="en-CA"/>
          </a:p>
        </p:txBody>
      </p:sp>
      <p:sp>
        <p:nvSpPr>
          <p:cNvPr id="3" name="Slide Number Placeholder 2"/>
          <p:cNvSpPr>
            <a:spLocks noGrp="1"/>
          </p:cNvSpPr>
          <p:nvPr>
            <p:ph type="sldNum" sz="quarter" idx="11"/>
          </p:nvPr>
        </p:nvSpPr>
        <p:spPr/>
        <p:txBody>
          <a:bodyPr/>
          <a:lstStyle/>
          <a:p>
            <a:pPr>
              <a:defRPr/>
            </a:pPr>
            <a:fld id="{89022FAB-E9B4-4184-AA05-727FDA5952A5}" type="slidenum">
              <a:rPr lang="en-US" smtClean="0"/>
              <a:pPr>
                <a:defRPr/>
              </a:pPr>
              <a:t>206</a:t>
            </a:fld>
            <a:endParaRPr lang="en-US"/>
          </a:p>
        </p:txBody>
      </p:sp>
    </p:spTree>
    <p:extLst>
      <p:ext uri="{BB962C8B-B14F-4D97-AF65-F5344CB8AC3E}">
        <p14:creationId xmlns:p14="http://schemas.microsoft.com/office/powerpoint/2010/main" val="835074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Using Spreadsheets to Analyze Data</a:t>
            </a:r>
          </a:p>
        </p:txBody>
      </p:sp>
      <p:sp>
        <p:nvSpPr>
          <p:cNvPr id="3" name="Content Placeholder 2"/>
          <p:cNvSpPr>
            <a:spLocks noGrp="1"/>
          </p:cNvSpPr>
          <p:nvPr>
            <p:ph idx="1"/>
          </p:nvPr>
        </p:nvSpPr>
        <p:spPr/>
        <p:txBody>
          <a:bodyPr/>
          <a:lstStyle/>
          <a:p>
            <a:r>
              <a:rPr lang="en-CA" dirty="0"/>
              <a:t>A spreadsheet is a computerized table of data that allows you to process large amounts of numeric data quickly</a:t>
            </a:r>
          </a:p>
          <a:p>
            <a:r>
              <a:rPr lang="en-CA" dirty="0"/>
              <a:t>You can use spreadsheets to do the following:</a:t>
            </a:r>
          </a:p>
          <a:p>
            <a:pPr lvl="1"/>
            <a:r>
              <a:rPr lang="en-CA" dirty="0"/>
              <a:t>Perform repetitive calculations</a:t>
            </a:r>
          </a:p>
          <a:p>
            <a:pPr lvl="1"/>
            <a:r>
              <a:rPr lang="en-CA" dirty="0"/>
              <a:t>Compute statistics</a:t>
            </a:r>
          </a:p>
          <a:p>
            <a:pPr lvl="1"/>
            <a:r>
              <a:rPr lang="en-CA" dirty="0"/>
              <a:t>Analyze data</a:t>
            </a:r>
          </a:p>
          <a:p>
            <a:pPr lvl="1"/>
            <a:r>
              <a:rPr lang="en-CA" dirty="0"/>
              <a:t>Display formatted data</a:t>
            </a:r>
          </a:p>
          <a:p>
            <a:pPr lvl="1"/>
            <a:r>
              <a:rPr lang="en-CA" dirty="0"/>
              <a:t>Generate graphs</a:t>
            </a:r>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7181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Spreadsheet Fundamentals</a:t>
            </a:r>
          </a:p>
        </p:txBody>
      </p:sp>
      <p:sp>
        <p:nvSpPr>
          <p:cNvPr id="3" name="Content Placeholder 2"/>
          <p:cNvSpPr>
            <a:spLocks noGrp="1"/>
          </p:cNvSpPr>
          <p:nvPr>
            <p:ph idx="1"/>
          </p:nvPr>
        </p:nvSpPr>
        <p:spPr/>
        <p:txBody>
          <a:bodyPr/>
          <a:lstStyle/>
          <a:p>
            <a:r>
              <a:rPr lang="en-CA" dirty="0"/>
              <a:t>Each location in a spreadsheet is known as a cell</a:t>
            </a:r>
          </a:p>
          <a:p>
            <a:r>
              <a:rPr lang="en-CA" dirty="0"/>
              <a:t>Cells are associated with a data type and an address:</a:t>
            </a:r>
          </a:p>
          <a:p>
            <a:pPr lvl="1"/>
            <a:r>
              <a:rPr lang="en-CA" dirty="0"/>
              <a:t>Some common data types include General, Number, Currency, Date, Time, Percentage, Scientific, and Text</a:t>
            </a:r>
          </a:p>
          <a:p>
            <a:pPr lvl="1"/>
            <a:r>
              <a:rPr lang="en-CA" dirty="0"/>
              <a:t>Rows in the spreadsheet are labelled using numbers</a:t>
            </a:r>
          </a:p>
          <a:p>
            <a:pPr lvl="1"/>
            <a:r>
              <a:rPr lang="en-CA" dirty="0"/>
              <a:t>Columns in the spreadsheet are labelled using letters</a:t>
            </a:r>
          </a:p>
          <a:p>
            <a:r>
              <a:rPr lang="en-CA" dirty="0"/>
              <a:t>When writing formulae, data values may be obtained using the cell location:</a:t>
            </a:r>
          </a:p>
          <a:p>
            <a:pPr lvl="1"/>
            <a:r>
              <a:rPr lang="en-CA" dirty="0"/>
              <a:t>For example, writing “= A1 * 5” in cell location A2 will cause Microsoft Excel to compute the product of the value stored in A1 with a value of 5</a:t>
            </a:r>
          </a:p>
          <a:p>
            <a:r>
              <a:rPr lang="en-US" dirty="0"/>
              <a:t>Alternatively, cell names may be defined to simplify referencing specific cells</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1805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Working with Ranges</a:t>
            </a:r>
          </a:p>
        </p:txBody>
      </p:sp>
      <p:sp>
        <p:nvSpPr>
          <p:cNvPr id="3" name="Content Placeholder 2"/>
          <p:cNvSpPr>
            <a:spLocks noGrp="1"/>
          </p:cNvSpPr>
          <p:nvPr>
            <p:ph idx="1"/>
          </p:nvPr>
        </p:nvSpPr>
        <p:spPr/>
        <p:txBody>
          <a:bodyPr/>
          <a:lstStyle/>
          <a:p>
            <a:r>
              <a:rPr lang="en-CA" dirty="0"/>
              <a:t>When working with certain pre-defined functions, it is often necessary to specify a range of values to process</a:t>
            </a:r>
          </a:p>
          <a:p>
            <a:r>
              <a:rPr lang="en-CA" dirty="0"/>
              <a:t>For example, you might wish to compute in cell location A11 the average of a set of values starting at cell location A1 and ending at cell location A10:</a:t>
            </a:r>
          </a:p>
          <a:p>
            <a:pPr lvl="1"/>
            <a:r>
              <a:rPr lang="en-CA" dirty="0"/>
              <a:t>To do this, compute the function in cell A11 using “=average(A1:A10)”</a:t>
            </a:r>
          </a:p>
          <a:p>
            <a:pPr lvl="1"/>
            <a:r>
              <a:rPr lang="en-CA" dirty="0"/>
              <a:t>The cell range A1:A10 specifies the starting and ending location of the set of values</a:t>
            </a:r>
          </a:p>
          <a:p>
            <a:r>
              <a:rPr lang="en-CA" dirty="0"/>
              <a:t>You can specify rows, columns, or combinations of both as ranges:</a:t>
            </a:r>
          </a:p>
          <a:p>
            <a:pPr lvl="1"/>
            <a:r>
              <a:rPr lang="en-CA" dirty="0"/>
              <a:t>For example, the cell range A1:B2 specifies a 2x2 matrix consisting of cell locations A1, A2, B1, and B2</a:t>
            </a:r>
          </a:p>
          <a:p>
            <a:r>
              <a:rPr lang="en-US" dirty="0"/>
              <a:t>A formula that uses a range is automatically updated by Excel when the formula is copied to another cell in a spreadsheet</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209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05481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the Top Hat Classroom Response System</a:t>
            </a:r>
            <a:endParaRPr lang="en-CA" dirty="0"/>
          </a:p>
        </p:txBody>
      </p:sp>
      <p:sp>
        <p:nvSpPr>
          <p:cNvPr id="3" name="Content Placeholder 2"/>
          <p:cNvSpPr>
            <a:spLocks noGrp="1"/>
          </p:cNvSpPr>
          <p:nvPr>
            <p:ph idx="1"/>
          </p:nvPr>
        </p:nvSpPr>
        <p:spPr/>
        <p:txBody>
          <a:bodyPr/>
          <a:lstStyle/>
          <a:p>
            <a:r>
              <a:rPr lang="en-US" dirty="0"/>
              <a:t>We will be using the Top Hat (</a:t>
            </a:r>
            <a:r>
              <a:rPr lang="en-US" u="sng" dirty="0">
                <a:hlinkClick r:id="rId2"/>
              </a:rPr>
              <a:t>www.tophat.com</a:t>
            </a:r>
            <a:r>
              <a:rPr lang="en-US" dirty="0"/>
              <a:t>) classroom response system in class:</a:t>
            </a:r>
          </a:p>
          <a:p>
            <a:pPr lvl="1"/>
            <a:r>
              <a:rPr lang="en-US" dirty="0"/>
              <a:t>You will be able to submit answers to in-class questions using Apple or Android smartphones and tablets, laptops, or through text message</a:t>
            </a:r>
            <a:endParaRPr lang="en-CA" dirty="0"/>
          </a:p>
          <a:p>
            <a:pPr lvl="1"/>
            <a:r>
              <a:rPr lang="en-US" dirty="0"/>
              <a:t>You can visit the Top Hat Overview (</a:t>
            </a:r>
            <a:r>
              <a:rPr lang="en-US" u="sng" dirty="0">
                <a:hlinkClick r:id="rId3"/>
              </a:rPr>
              <a:t>https://success.tophat.com/s/article/Student-Top-Hat-Overview-and-Getting-Started-Guide</a:t>
            </a:r>
            <a:r>
              <a:rPr lang="en-US" dirty="0"/>
              <a:t>) within the Top Hat Success Center which outlines how you will register for a Top Hat account, as well as providing a brief overview to get you up and running on the system</a:t>
            </a:r>
          </a:p>
          <a:p>
            <a:r>
              <a:rPr lang="en-US" dirty="0"/>
              <a:t>You can register by simply visiting the appropriate course website: </a:t>
            </a:r>
            <a:endParaRPr lang="en-CA" dirty="0"/>
          </a:p>
          <a:p>
            <a:pPr lvl="1"/>
            <a:r>
              <a:rPr lang="en-US" dirty="0"/>
              <a:t>LEC 001:	</a:t>
            </a:r>
            <a:r>
              <a:rPr lang="en-US" u="sng" dirty="0">
                <a:hlinkClick r:id="rId4"/>
              </a:rPr>
              <a:t>https://app.tophat.com/e/357584</a:t>
            </a:r>
            <a:r>
              <a:rPr lang="en-US" dirty="0"/>
              <a:t>	Course Join Code: 357584</a:t>
            </a:r>
            <a:endParaRPr lang="en-CA" dirty="0"/>
          </a:p>
          <a:p>
            <a:pPr lvl="1"/>
            <a:r>
              <a:rPr lang="en-US" dirty="0"/>
              <a:t>LEC 002: 	</a:t>
            </a:r>
            <a:r>
              <a:rPr lang="en-US" u="sng" dirty="0">
                <a:hlinkClick r:id="rId5"/>
              </a:rPr>
              <a:t>https://app.tophat.com/e/723890</a:t>
            </a:r>
            <a:r>
              <a:rPr lang="en-US" dirty="0"/>
              <a:t>	Course Join Code: 723890</a:t>
            </a:r>
            <a:endParaRPr lang="en-CA" dirty="0"/>
          </a:p>
          <a:p>
            <a:pPr lvl="1"/>
            <a:r>
              <a:rPr lang="en-US" dirty="0"/>
              <a:t>LEC 003: 	</a:t>
            </a:r>
            <a:r>
              <a:rPr lang="en-US" u="sng" dirty="0">
                <a:hlinkClick r:id="rId6"/>
              </a:rPr>
              <a:t>https://app.tophat.com/e/118018</a:t>
            </a:r>
            <a:r>
              <a:rPr lang="en-US" dirty="0"/>
              <a:t>	Course Join Code: 118018</a:t>
            </a:r>
            <a:endParaRPr lang="en-CA" dirty="0"/>
          </a:p>
          <a:p>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4144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Ranges</a:t>
            </a:r>
            <a:endParaRPr lang="en-CA" dirty="0"/>
          </a:p>
        </p:txBody>
      </p:sp>
      <p:sp>
        <p:nvSpPr>
          <p:cNvPr id="3" name="Content Placeholder 2"/>
          <p:cNvSpPr>
            <a:spLocks noGrp="1"/>
          </p:cNvSpPr>
          <p:nvPr>
            <p:ph idx="1"/>
          </p:nvPr>
        </p:nvSpPr>
        <p:spPr/>
        <p:txBody>
          <a:bodyPr/>
          <a:lstStyle/>
          <a:p>
            <a:r>
              <a:rPr lang="en-US" dirty="0"/>
              <a:t>It is possible to specify ranges using absolute row and absolute column positions:</a:t>
            </a:r>
          </a:p>
          <a:p>
            <a:pPr lvl="1"/>
            <a:r>
              <a:rPr lang="en-US" dirty="0"/>
              <a:t>To do so, simply insert $ before the row and column positions in the cell reference</a:t>
            </a:r>
          </a:p>
          <a:p>
            <a:pPr lvl="1"/>
            <a:r>
              <a:rPr lang="en-US" dirty="0"/>
              <a:t>For example, the formula =SUM($A$1:$A$10) will refer to the cell range A1:A10</a:t>
            </a:r>
            <a:endParaRPr lang="en-CA" dirty="0"/>
          </a:p>
          <a:p>
            <a:r>
              <a:rPr lang="en-US" dirty="0"/>
              <a:t>A formula that uses an absolute range is not automatically updated by Excel when the formula is copied to another cell in a spreadsheet</a:t>
            </a:r>
            <a:endParaRPr lang="en-CA" dirty="0"/>
          </a:p>
          <a:p>
            <a:r>
              <a:rPr lang="en-US" dirty="0"/>
              <a:t>However, absolute ranges are automatically updated by Excel when rows or columns are inserted or deleted from the spreadsheet  </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68031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Important Excel Functions – Central Tendency</a:t>
            </a:r>
          </a:p>
        </p:txBody>
      </p:sp>
      <p:sp>
        <p:nvSpPr>
          <p:cNvPr id="3" name="Content Placeholder 2"/>
          <p:cNvSpPr>
            <a:spLocks noGrp="1"/>
          </p:cNvSpPr>
          <p:nvPr>
            <p:ph idx="1"/>
          </p:nvPr>
        </p:nvSpPr>
        <p:spPr/>
        <p:txBody>
          <a:bodyPr/>
          <a:lstStyle/>
          <a:p>
            <a:r>
              <a:rPr lang="en-CA" dirty="0"/>
              <a:t>Here is a table of important Excel functions for measures of central tendency: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211</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82121721"/>
              </p:ext>
            </p:extLst>
          </p:nvPr>
        </p:nvGraphicFramePr>
        <p:xfrm>
          <a:off x="685800" y="1529080"/>
          <a:ext cx="8001000" cy="2357520"/>
        </p:xfrm>
        <a:graphic>
          <a:graphicData uri="http://schemas.openxmlformats.org/drawingml/2006/table">
            <a:tbl>
              <a:tblPr firstRow="1">
                <a:tableStyleId>{21E4AEA4-8DFA-4A89-87EB-49C32662AFE0}</a:tableStyleId>
              </a:tblPr>
              <a:tblGrid>
                <a:gridCol w="2413291">
                  <a:extLst>
                    <a:ext uri="{9D8B030D-6E8A-4147-A177-3AD203B41FA5}">
                      <a16:colId xmlns:a16="http://schemas.microsoft.com/office/drawing/2014/main" xmlns="" val="20000"/>
                    </a:ext>
                  </a:extLst>
                </a:gridCol>
                <a:gridCol w="5587709">
                  <a:extLst>
                    <a:ext uri="{9D8B030D-6E8A-4147-A177-3AD203B41FA5}">
                      <a16:colId xmlns:a16="http://schemas.microsoft.com/office/drawing/2014/main" xmlns="" val="20001"/>
                    </a:ext>
                  </a:extLst>
                </a:gridCol>
              </a:tblGrid>
              <a:tr h="370840">
                <a:tc>
                  <a:txBody>
                    <a:bodyPr/>
                    <a:lstStyle/>
                    <a:p>
                      <a:pPr algn="ctr"/>
                      <a:r>
                        <a:rPr lang="en-CA" sz="1400" dirty="0"/>
                        <a:t>Function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CA" sz="1400" dirty="0"/>
                        <a:t>Description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xmlns="" val="10000"/>
                  </a:ext>
                </a:extLst>
              </a:tr>
              <a:tr h="370840">
                <a:tc>
                  <a:txBody>
                    <a:bodyPr/>
                    <a:lstStyle/>
                    <a:p>
                      <a:r>
                        <a:rPr lang="en-CA" sz="1200" dirty="0"/>
                        <a:t>AVERAGE(number1, [number2], ...)</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average (arithmetic mean) of the arguments. For example, if the range (range: Two or more cells on a sheet. The cells in a range can be adjacent or nonadjacent.) A1:A20 contains numbers, the formula =AVERAGE(A1:A20) returns the average of those numbers.</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370840">
                <a:tc>
                  <a:txBody>
                    <a:bodyPr/>
                    <a:lstStyle/>
                    <a:p>
                      <a:r>
                        <a:rPr lang="en-CA" sz="1200" dirty="0"/>
                        <a:t>MEDIAN(number1, [number2], ...)</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median of the given numbers. The median is the number in the middle of a set of numbers.</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70840">
                <a:tc>
                  <a:txBody>
                    <a:bodyPr/>
                    <a:lstStyle/>
                    <a:p>
                      <a:r>
                        <a:rPr lang="en-CA" sz="1200" dirty="0"/>
                        <a:t>MODE(number1, [number2], …)</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most frequently occurring, or repetitive, value in an array or range of data. </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bl>
          </a:graphicData>
        </a:graphic>
      </p:graphicFrame>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9" name="Footer Placeholder 8"/>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372616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Important Excel Functions – Spread</a:t>
            </a:r>
          </a:p>
        </p:txBody>
      </p:sp>
      <p:sp>
        <p:nvSpPr>
          <p:cNvPr id="3" name="Content Placeholder 2"/>
          <p:cNvSpPr>
            <a:spLocks noGrp="1"/>
          </p:cNvSpPr>
          <p:nvPr>
            <p:ph idx="1"/>
          </p:nvPr>
        </p:nvSpPr>
        <p:spPr/>
        <p:txBody>
          <a:bodyPr/>
          <a:lstStyle/>
          <a:p>
            <a:r>
              <a:rPr lang="en-CA" dirty="0"/>
              <a:t>Here is a table of important Excel functions for measures of spread:</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212</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623185038"/>
              </p:ext>
            </p:extLst>
          </p:nvPr>
        </p:nvGraphicFramePr>
        <p:xfrm>
          <a:off x="685800" y="1529080"/>
          <a:ext cx="8077200" cy="3371280"/>
        </p:xfrm>
        <a:graphic>
          <a:graphicData uri="http://schemas.openxmlformats.org/drawingml/2006/table">
            <a:tbl>
              <a:tblPr firstRow="1">
                <a:tableStyleId>{21E4AEA4-8DFA-4A89-87EB-49C32662AFE0}</a:tableStyleId>
              </a:tblPr>
              <a:tblGrid>
                <a:gridCol w="2258732">
                  <a:extLst>
                    <a:ext uri="{9D8B030D-6E8A-4147-A177-3AD203B41FA5}">
                      <a16:colId xmlns:a16="http://schemas.microsoft.com/office/drawing/2014/main" xmlns="" val="20000"/>
                    </a:ext>
                  </a:extLst>
                </a:gridCol>
                <a:gridCol w="5818468">
                  <a:extLst>
                    <a:ext uri="{9D8B030D-6E8A-4147-A177-3AD203B41FA5}">
                      <a16:colId xmlns:a16="http://schemas.microsoft.com/office/drawing/2014/main" xmlns="" val="20001"/>
                    </a:ext>
                  </a:extLst>
                </a:gridCol>
              </a:tblGrid>
              <a:tr h="370840">
                <a:tc>
                  <a:txBody>
                    <a:bodyPr/>
                    <a:lstStyle/>
                    <a:p>
                      <a:pPr algn="ctr"/>
                      <a:r>
                        <a:rPr lang="en-CA" sz="1400" dirty="0"/>
                        <a:t>Function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CA" sz="1400" dirty="0"/>
                        <a:t>Description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xmlns="" val="10000"/>
                  </a:ext>
                </a:extLst>
              </a:tr>
              <a:tr h="0">
                <a:tc>
                  <a:txBody>
                    <a:bodyPr/>
                    <a:lstStyle/>
                    <a:p>
                      <a:r>
                        <a:rPr lang="en-CA" sz="1200" dirty="0"/>
                        <a:t>MIN(number1,</a:t>
                      </a:r>
                      <a:r>
                        <a:rPr lang="en-CA" sz="1200" baseline="0" dirty="0"/>
                        <a:t> [number2], …)</a:t>
                      </a:r>
                      <a:endParaRPr lang="en-CA" sz="1200" dirty="0"/>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smallest number in a set of values.</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0">
                <a:tc>
                  <a:txBody>
                    <a:bodyPr/>
                    <a:lstStyle/>
                    <a:p>
                      <a:r>
                        <a:rPr lang="en-CA" sz="1200" dirty="0"/>
                        <a:t>MAX(number1, [number2], …)</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t>Returns the largest number in a set of values.</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370840">
                <a:tc>
                  <a:txBody>
                    <a:bodyPr/>
                    <a:lstStyle/>
                    <a:p>
                      <a:r>
                        <a:rPr lang="en-US" sz="1200" dirty="0"/>
                        <a:t>VAR.S(number1, [number2], …)</a:t>
                      </a:r>
                      <a:endParaRPr lang="en-CA" sz="1200" dirty="0"/>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Estimates variance based on a sample (ignores</a:t>
                      </a:r>
                      <a:r>
                        <a:rPr lang="en-US" sz="1200" baseline="0" dirty="0"/>
                        <a:t> logical values and text in the sample).</a:t>
                      </a:r>
                      <a:endParaRPr lang="en-CA" sz="1200" dirty="0"/>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r h="370840">
                <a:tc>
                  <a:txBody>
                    <a:bodyPr/>
                    <a:lstStyle/>
                    <a:p>
                      <a:r>
                        <a:rPr lang="en-US" sz="1200" dirty="0"/>
                        <a:t>VAR.P(number1, [number2], …)</a:t>
                      </a:r>
                      <a:endParaRPr lang="en-CA" sz="1200" dirty="0"/>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200" dirty="0"/>
                        <a:t>Calculates variance based on the entire population (ignores</a:t>
                      </a:r>
                      <a:r>
                        <a:rPr lang="en-US" sz="1200" baseline="0" dirty="0"/>
                        <a:t> logical values and text in the population).</a:t>
                      </a:r>
                      <a:endParaRPr lang="en-CA" sz="1200" dirty="0"/>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4"/>
                  </a:ext>
                </a:extLst>
              </a:tr>
              <a:tr h="370840">
                <a:tc>
                  <a:txBody>
                    <a:bodyPr/>
                    <a:lstStyle/>
                    <a:p>
                      <a:r>
                        <a:rPr lang="en-CA" sz="1200" dirty="0"/>
                        <a:t>STDEV.S(number1,[number2],...)</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Estimates standard deviation based on a sample (ignores logical values and text in the sample).</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5"/>
                  </a:ext>
                </a:extLst>
              </a:tr>
              <a:tr h="370840">
                <a:tc>
                  <a:txBody>
                    <a:bodyPr/>
                    <a:lstStyle/>
                    <a:p>
                      <a:r>
                        <a:rPr lang="en-CA" sz="1200" dirty="0"/>
                        <a:t>STDEV.P(number1,[number2],...)</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Calculates standard deviation based on the entire population given as arguments (ignores logical values and text in</a:t>
                      </a:r>
                      <a:r>
                        <a:rPr lang="en-CA" sz="1200" baseline="0" dirty="0"/>
                        <a:t> the population</a:t>
                      </a:r>
                      <a:r>
                        <a:rPr lang="en-CA" sz="1200" dirty="0"/>
                        <a:t>).</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6"/>
                  </a:ext>
                </a:extLst>
              </a:tr>
            </a:tbl>
          </a:graphicData>
        </a:graphic>
      </p:graphicFrame>
      <p:sp>
        <p:nvSpPr>
          <p:cNvPr id="8" name="Date Placeholder 7"/>
          <p:cNvSpPr>
            <a:spLocks noGrp="1"/>
          </p:cNvSpPr>
          <p:nvPr>
            <p:ph type="dt" sz="half" idx="12"/>
          </p:nvPr>
        </p:nvSpPr>
        <p:spPr/>
        <p:txBody>
          <a:bodyPr/>
          <a:lstStyle/>
          <a:p>
            <a:pPr>
              <a:defRPr/>
            </a:pPr>
            <a:r>
              <a:rPr lang="en-US"/>
              <a:t>September 1, 2017</a:t>
            </a:r>
            <a:endParaRPr lang="en-CA" dirty="0"/>
          </a:p>
        </p:txBody>
      </p:sp>
      <p:sp>
        <p:nvSpPr>
          <p:cNvPr id="9" name="Footer Placeholder 8"/>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710415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Important Excel Functions – Relative Standing</a:t>
            </a:r>
          </a:p>
        </p:txBody>
      </p:sp>
      <p:sp>
        <p:nvSpPr>
          <p:cNvPr id="3" name="Content Placeholder 2"/>
          <p:cNvSpPr>
            <a:spLocks noGrp="1"/>
          </p:cNvSpPr>
          <p:nvPr>
            <p:ph idx="1"/>
          </p:nvPr>
        </p:nvSpPr>
        <p:spPr/>
        <p:txBody>
          <a:bodyPr/>
          <a:lstStyle/>
          <a:p>
            <a:r>
              <a:rPr lang="en-CA" dirty="0"/>
              <a:t>Here is a table of important Excel functions for measures of relative standing:</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70225137"/>
              </p:ext>
            </p:extLst>
          </p:nvPr>
        </p:nvGraphicFramePr>
        <p:xfrm>
          <a:off x="685800" y="1529080"/>
          <a:ext cx="7924800" cy="1227120"/>
        </p:xfrm>
        <a:graphic>
          <a:graphicData uri="http://schemas.openxmlformats.org/drawingml/2006/table">
            <a:tbl>
              <a:tblPr firstRow="1">
                <a:tableStyleId>{21E4AEA4-8DFA-4A89-87EB-49C32662AFE0}</a:tableStyleId>
              </a:tblPr>
              <a:tblGrid>
                <a:gridCol w="1892972">
                  <a:extLst>
                    <a:ext uri="{9D8B030D-6E8A-4147-A177-3AD203B41FA5}">
                      <a16:colId xmlns:a16="http://schemas.microsoft.com/office/drawing/2014/main" xmlns="" val="20000"/>
                    </a:ext>
                  </a:extLst>
                </a:gridCol>
                <a:gridCol w="6031828">
                  <a:extLst>
                    <a:ext uri="{9D8B030D-6E8A-4147-A177-3AD203B41FA5}">
                      <a16:colId xmlns:a16="http://schemas.microsoft.com/office/drawing/2014/main" xmlns="" val="20001"/>
                    </a:ext>
                  </a:extLst>
                </a:gridCol>
              </a:tblGrid>
              <a:tr h="370840">
                <a:tc>
                  <a:txBody>
                    <a:bodyPr/>
                    <a:lstStyle/>
                    <a:p>
                      <a:pPr algn="ctr"/>
                      <a:r>
                        <a:rPr lang="en-CA" sz="1400" dirty="0"/>
                        <a:t>Function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CA" sz="1400" dirty="0"/>
                        <a:t>Description</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xmlns="" val="10000"/>
                  </a:ext>
                </a:extLst>
              </a:tr>
              <a:tr h="370840">
                <a:tc>
                  <a:txBody>
                    <a:bodyPr/>
                    <a:lstStyle/>
                    <a:p>
                      <a:r>
                        <a:rPr lang="en-CA" sz="1200" dirty="0"/>
                        <a:t>PERCENTILE.INC(</a:t>
                      </a:r>
                      <a:r>
                        <a:rPr lang="en-CA" sz="1200" dirty="0" err="1"/>
                        <a:t>array,k</a:t>
                      </a:r>
                      <a:r>
                        <a:rPr lang="en-CA" sz="1200" dirty="0"/>
                        <a:t>)</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k-</a:t>
                      </a:r>
                      <a:r>
                        <a:rPr lang="en-CA" sz="1200" dirty="0" err="1"/>
                        <a:t>th</a:t>
                      </a:r>
                      <a:r>
                        <a:rPr lang="en-CA" sz="1200" dirty="0"/>
                        <a:t> percentile of values in a range, where k is in the range 0..1, inclusive.</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370840">
                <a:tc>
                  <a:txBody>
                    <a:bodyPr/>
                    <a:lstStyle/>
                    <a:p>
                      <a:r>
                        <a:rPr lang="en-CA" sz="1200" dirty="0"/>
                        <a:t>QUARTILE.INC(</a:t>
                      </a:r>
                      <a:r>
                        <a:rPr lang="en-CA" sz="1200" dirty="0" err="1"/>
                        <a:t>array,quart</a:t>
                      </a:r>
                      <a:r>
                        <a:rPr lang="en-CA" sz="1200" dirty="0"/>
                        <a:t>)</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CA" sz="1200" dirty="0"/>
                        <a:t>Returns the quartile of a data set, based on percentile values from 0..1, inclusive.</a:t>
                      </a:r>
                    </a:p>
                  </a:txBody>
                  <a:tcPr marL="108000" marR="108000" marT="108000" marB="10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bl>
          </a:graphicData>
        </a:graphic>
      </p:graphicFrame>
      <p:sp>
        <p:nvSpPr>
          <p:cNvPr id="8" name="Date Placeholder 7"/>
          <p:cNvSpPr>
            <a:spLocks noGrp="1"/>
          </p:cNvSpPr>
          <p:nvPr>
            <p:ph type="dt" sz="half" idx="12"/>
          </p:nvPr>
        </p:nvSpPr>
        <p:spPr/>
        <p:txBody>
          <a:bodyPr/>
          <a:lstStyle/>
          <a:p>
            <a:pPr>
              <a:defRPr/>
            </a:pPr>
            <a:r>
              <a:rPr lang="en-US"/>
              <a:t>September 1, 2017</a:t>
            </a:r>
            <a:endParaRPr lang="en-CA" dirty="0"/>
          </a:p>
        </p:txBody>
      </p:sp>
      <p:sp>
        <p:nvSpPr>
          <p:cNvPr id="9" name="Footer Placeholder 8"/>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876999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19: Environmental Sustainability</a:t>
            </a:r>
            <a:r>
              <a:rPr lang="en-CA" b="1" dirty="0">
                <a:solidFill>
                  <a:schemeClr val="accent1">
                    <a:lumMod val="75000"/>
                  </a:schemeClr>
                </a:solidFill>
              </a:rPr>
              <a:t> (p. 289 – p. 310)</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5602733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14</a:t>
            </a:r>
            <a:endParaRPr lang="en-CA" dirty="0"/>
          </a:p>
        </p:txBody>
      </p:sp>
      <p:sp>
        <p:nvSpPr>
          <p:cNvPr id="3" name="Subtitle 2"/>
          <p:cNvSpPr>
            <a:spLocks noGrp="1"/>
          </p:cNvSpPr>
          <p:nvPr>
            <p:ph type="subTitle" idx="1"/>
          </p:nvPr>
        </p:nvSpPr>
        <p:spPr/>
        <p:txBody>
          <a:bodyPr/>
          <a:lstStyle/>
          <a:p>
            <a:r>
              <a:rPr lang="en-US" dirty="0"/>
              <a:t>Project Management</a:t>
            </a:r>
            <a:endParaRPr lang="en-CA" dirty="0"/>
          </a:p>
        </p:txBody>
      </p:sp>
    </p:spTree>
    <p:extLst>
      <p:ext uri="{BB962C8B-B14F-4D97-AF65-F5344CB8AC3E}">
        <p14:creationId xmlns:p14="http://schemas.microsoft.com/office/powerpoint/2010/main" val="35764657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Project scheduling</a:t>
            </a:r>
          </a:p>
          <a:p>
            <a:pPr lvl="1"/>
            <a:r>
              <a:rPr lang="en-US" dirty="0"/>
              <a:t>Dependencies</a:t>
            </a:r>
            <a:endParaRPr lang="en-CA" dirty="0"/>
          </a:p>
          <a:p>
            <a:pPr lvl="1"/>
            <a:r>
              <a:rPr lang="en-US" dirty="0"/>
              <a:t>Gantt charts</a:t>
            </a:r>
          </a:p>
          <a:p>
            <a:pPr lvl="1"/>
            <a:r>
              <a:rPr lang="en-CA" dirty="0"/>
              <a:t>Critical path analysis</a:t>
            </a:r>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216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559970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57154" name="Rectangle 2"/>
          <p:cNvSpPr>
            <a:spLocks noGrp="1" noChangeArrowheads="1"/>
          </p:cNvSpPr>
          <p:nvPr>
            <p:ph type="title"/>
          </p:nvPr>
        </p:nvSpPr>
        <p:spPr/>
        <p:txBody>
          <a:bodyPr/>
          <a:lstStyle/>
          <a:p>
            <a:pPr eaLnBrk="1" hangingPunct="1">
              <a:defRPr/>
            </a:pPr>
            <a:r>
              <a:rPr lang="en-CA" dirty="0"/>
              <a:t>Project Scheduling</a:t>
            </a:r>
          </a:p>
        </p:txBody>
      </p:sp>
      <p:sp>
        <p:nvSpPr>
          <p:cNvPr id="1457155" name="Rectangle 3"/>
          <p:cNvSpPr>
            <a:spLocks noGrp="1" noChangeArrowheads="1"/>
          </p:cNvSpPr>
          <p:nvPr>
            <p:ph type="body" idx="1"/>
          </p:nvPr>
        </p:nvSpPr>
        <p:spPr/>
        <p:txBody>
          <a:bodyPr/>
          <a:lstStyle/>
          <a:p>
            <a:pPr eaLnBrk="1" hangingPunct="1"/>
            <a:r>
              <a:rPr lang="en-CA" dirty="0"/>
              <a:t>Recall the following definitions presented earlier while introducing the topic of planning and estimation:</a:t>
            </a:r>
          </a:p>
          <a:p>
            <a:pPr lvl="1" eaLnBrk="1" hangingPunct="1"/>
            <a:r>
              <a:rPr lang="en-CA" b="1" dirty="0">
                <a:solidFill>
                  <a:schemeClr val="accent1">
                    <a:lumMod val="75000"/>
                  </a:schemeClr>
                </a:solidFill>
              </a:rPr>
              <a:t>Planning</a:t>
            </a:r>
            <a:r>
              <a:rPr lang="en-CA" dirty="0"/>
              <a:t> is the determination of all the activities involved in a project or similar enterprise and their arrangement in a logical order</a:t>
            </a:r>
          </a:p>
          <a:p>
            <a:pPr lvl="1" eaLnBrk="1" hangingPunct="1"/>
            <a:r>
              <a:rPr lang="en-CA" b="1" dirty="0">
                <a:solidFill>
                  <a:schemeClr val="accent1">
                    <a:lumMod val="75000"/>
                  </a:schemeClr>
                </a:solidFill>
              </a:rPr>
              <a:t>Scheduling</a:t>
            </a:r>
            <a:r>
              <a:rPr lang="en-CA" dirty="0"/>
              <a:t> is the assignment of the beginning and end times to the activities</a:t>
            </a:r>
          </a:p>
          <a:p>
            <a:pPr eaLnBrk="1" hangingPunct="1"/>
            <a:r>
              <a:rPr lang="en-CA" dirty="0"/>
              <a:t>A </a:t>
            </a:r>
            <a:r>
              <a:rPr lang="en-CA" b="1" dirty="0">
                <a:solidFill>
                  <a:schemeClr val="accent1">
                    <a:lumMod val="75000"/>
                  </a:schemeClr>
                </a:solidFill>
              </a:rPr>
              <a:t>project schedule </a:t>
            </a:r>
            <a:r>
              <a:rPr lang="en-CA" dirty="0"/>
              <a:t>is a timeline that summarizes the start dates and end dates for activities and identifies any known dependencies:</a:t>
            </a:r>
          </a:p>
          <a:p>
            <a:pPr lvl="1" eaLnBrk="1" hangingPunct="1"/>
            <a:r>
              <a:rPr lang="en-CA" dirty="0"/>
              <a:t>The project schedule is part of the project plan</a:t>
            </a:r>
          </a:p>
          <a:p>
            <a:pPr lvl="1" eaLnBrk="1" hangingPunct="1"/>
            <a:r>
              <a:rPr lang="en-CA" dirty="0"/>
              <a:t>The project schedule is developed once all activities have been identified and arranged in a logical order</a:t>
            </a:r>
          </a:p>
          <a:p>
            <a:pPr eaLnBrk="1" hangingPunct="1"/>
            <a:endParaRPr lang="en-CA" dirty="0"/>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613D040A-F4EE-4897-8E9B-C84AC7C8EEB9}" type="slidenum">
              <a:rPr lang="en-US"/>
              <a:pPr>
                <a:defRPr/>
              </a:pPr>
              <a:t>217</a:t>
            </a:fld>
            <a:endParaRPr lang="en-US" dirty="0"/>
          </a:p>
        </p:txBody>
      </p:sp>
    </p:spTree>
    <p:extLst>
      <p:ext uri="{BB962C8B-B14F-4D97-AF65-F5344CB8AC3E}">
        <p14:creationId xmlns:p14="http://schemas.microsoft.com/office/powerpoint/2010/main" val="109882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7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71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7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7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7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Effort vs. Duration</a:t>
            </a:r>
          </a:p>
        </p:txBody>
      </p:sp>
      <p:sp>
        <p:nvSpPr>
          <p:cNvPr id="3" name="Content Placeholder 2"/>
          <p:cNvSpPr>
            <a:spLocks noGrp="1"/>
          </p:cNvSpPr>
          <p:nvPr>
            <p:ph idx="1"/>
          </p:nvPr>
        </p:nvSpPr>
        <p:spPr/>
        <p:txBody>
          <a:bodyPr/>
          <a:lstStyle/>
          <a:p>
            <a:r>
              <a:rPr lang="en-CA" b="1" dirty="0">
                <a:solidFill>
                  <a:schemeClr val="accent1">
                    <a:lumMod val="75000"/>
                  </a:schemeClr>
                </a:solidFill>
              </a:rPr>
              <a:t>Effort </a:t>
            </a:r>
            <a:r>
              <a:rPr lang="en-CA" dirty="0"/>
              <a:t>refers to the total amount of work required to complete an activity:</a:t>
            </a:r>
          </a:p>
          <a:p>
            <a:pPr lvl="1"/>
            <a:r>
              <a:rPr lang="en-CA" dirty="0"/>
              <a:t>Effort is typically measured in person-hours, person-days, or person-weeks</a:t>
            </a:r>
          </a:p>
          <a:p>
            <a:pPr lvl="1"/>
            <a:r>
              <a:rPr lang="en-CA" dirty="0"/>
              <a:t>Effort is calculated by summing all of the hours worked by every member of the team involved in completing the activity</a:t>
            </a:r>
          </a:p>
          <a:p>
            <a:r>
              <a:rPr lang="en-CA" b="1" dirty="0">
                <a:solidFill>
                  <a:schemeClr val="accent1">
                    <a:lumMod val="75000"/>
                  </a:schemeClr>
                </a:solidFill>
              </a:rPr>
              <a:t>Duration</a:t>
            </a:r>
            <a:r>
              <a:rPr lang="en-CA" dirty="0"/>
              <a:t> refers to the total amount of time that elapses between the start and end of an activity:</a:t>
            </a:r>
          </a:p>
          <a:p>
            <a:pPr lvl="1"/>
            <a:r>
              <a:rPr lang="en-CA" dirty="0"/>
              <a:t>Duration is typically measured in hours, days, or weeks</a:t>
            </a:r>
          </a:p>
          <a:p>
            <a:pPr lvl="1"/>
            <a:r>
              <a:rPr lang="en-CA" dirty="0"/>
              <a:t>Duration calculations do not take into account the number of members involved in completing the activity</a:t>
            </a:r>
          </a:p>
          <a:p>
            <a:r>
              <a:rPr lang="en-CA" dirty="0"/>
              <a:t>For example, an activity that requires 5 person-days of work may theoretically be completed in 1 day if 5 (or more) people contribute to the completion of the activity</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218</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1334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Overhead</a:t>
            </a:r>
          </a:p>
        </p:txBody>
      </p:sp>
      <p:sp>
        <p:nvSpPr>
          <p:cNvPr id="3" name="Content Placeholder 2"/>
          <p:cNvSpPr>
            <a:spLocks noGrp="1"/>
          </p:cNvSpPr>
          <p:nvPr>
            <p:ph idx="1"/>
          </p:nvPr>
        </p:nvSpPr>
        <p:spPr/>
        <p:txBody>
          <a:bodyPr/>
          <a:lstStyle/>
          <a:p>
            <a:r>
              <a:rPr lang="en-CA" dirty="0"/>
              <a:t>In the context of project scheduling, </a:t>
            </a:r>
            <a:r>
              <a:rPr lang="en-CA" b="1" dirty="0">
                <a:solidFill>
                  <a:schemeClr val="accent1">
                    <a:lumMod val="75000"/>
                  </a:schemeClr>
                </a:solidFill>
              </a:rPr>
              <a:t>overhead</a:t>
            </a:r>
            <a:r>
              <a:rPr lang="en-CA" dirty="0"/>
              <a:t> refers to the amount of additional effort necessary to complete an activity due to project delays, dependencies, and activity coordination:</a:t>
            </a:r>
          </a:p>
          <a:p>
            <a:pPr lvl="1"/>
            <a:r>
              <a:rPr lang="en-CA" dirty="0"/>
              <a:t>Put simply, overhead is wasted effort since it is theoretically not required for the completion of the task in an ideal situation</a:t>
            </a:r>
          </a:p>
          <a:p>
            <a:pPr lvl="1"/>
            <a:r>
              <a:rPr lang="en-CA" dirty="0"/>
              <a:t>Overhead should always be anticipated for complex activities assigned to a team</a:t>
            </a:r>
          </a:p>
          <a:p>
            <a:r>
              <a:rPr lang="en-CA" dirty="0"/>
              <a:t>Often two people performing an activity requires more effort than one person doing the same activity</a:t>
            </a:r>
          </a:p>
          <a:p>
            <a:r>
              <a:rPr lang="en-CA" dirty="0"/>
              <a:t>For example, an activity that requires 8 hours of effort to complete by one person might require 10 hours of total effort to complete by two people:</a:t>
            </a:r>
          </a:p>
          <a:p>
            <a:pPr lvl="1"/>
            <a:r>
              <a:rPr lang="en-CA" dirty="0"/>
              <a:t>Although the total effort is greater, the duration is likely shorter</a:t>
            </a:r>
          </a:p>
          <a:p>
            <a:pPr lvl="1"/>
            <a:r>
              <a:rPr lang="en-CA" dirty="0"/>
              <a:t>In this case, the total effort for two people is 10 hours but the duration might be as little as 5 hours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219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54501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defRPr/>
            </a:pPr>
            <a:r>
              <a:rPr lang="en-US"/>
              <a:t>Attendance Policy</a:t>
            </a:r>
          </a:p>
        </p:txBody>
      </p:sp>
      <p:sp>
        <p:nvSpPr>
          <p:cNvPr id="36867" name="Rectangle 3"/>
          <p:cNvSpPr>
            <a:spLocks noGrp="1" noChangeArrowheads="1"/>
          </p:cNvSpPr>
          <p:nvPr>
            <p:ph type="body" idx="1"/>
          </p:nvPr>
        </p:nvSpPr>
        <p:spPr/>
        <p:txBody>
          <a:bodyPr/>
          <a:lstStyle/>
          <a:p>
            <a:pPr eaLnBrk="1" hangingPunct="1"/>
            <a:r>
              <a:rPr lang="en-CA" dirty="0"/>
              <a:t>Classroom engagement is graded in ECE 190 through the use of the Top Hat classroom response system</a:t>
            </a:r>
          </a:p>
          <a:p>
            <a:pPr eaLnBrk="1" hangingPunct="1"/>
            <a:r>
              <a:rPr lang="en-CA" dirty="0"/>
              <a:t>If you feel ill, contact a physician to have an assessment conducted</a:t>
            </a:r>
          </a:p>
          <a:p>
            <a:pPr eaLnBrk="1" hangingPunct="1"/>
            <a:r>
              <a:rPr lang="en-CA" dirty="0"/>
              <a:t>A verification of illness form is required if you miss any deliverable deadline for health reasons:</a:t>
            </a:r>
          </a:p>
          <a:p>
            <a:pPr lvl="1" eaLnBrk="1" hangingPunct="1"/>
            <a:r>
              <a:rPr lang="en-CA" sz="1800" dirty="0"/>
              <a:t>Forms can be completed by the physicians at Health Services or by off-campus physicians</a:t>
            </a:r>
          </a:p>
          <a:p>
            <a:pPr lvl="1" eaLnBrk="1" hangingPunct="1"/>
            <a:r>
              <a:rPr lang="en-CA" sz="1800" dirty="0"/>
              <a:t>Forms should be </a:t>
            </a:r>
            <a:r>
              <a:rPr lang="en-CA" dirty="0"/>
              <a:t>presented</a:t>
            </a:r>
            <a:r>
              <a:rPr lang="en-CA" sz="1800" dirty="0"/>
              <a:t> to the First-Year Engineering Office (CPH 1320) for verification</a:t>
            </a:r>
          </a:p>
          <a:p>
            <a:pPr eaLnBrk="1" hangingPunct="1"/>
            <a:r>
              <a:rPr lang="en-CA" dirty="0"/>
              <a:t>If you anticipate missing an assignment deadline or a quiz for a non-medical reason, contact your instructor as soon as you are aware of the problem:</a:t>
            </a:r>
          </a:p>
          <a:p>
            <a:pPr lvl="1" eaLnBrk="1" hangingPunct="1"/>
            <a:r>
              <a:rPr lang="en-CA" sz="1800" dirty="0"/>
              <a:t>Given sufficient notice, alternate arrangements may be possible</a:t>
            </a:r>
          </a:p>
        </p:txBody>
      </p:sp>
      <p:sp>
        <p:nvSpPr>
          <p:cNvPr id="6" name="Slide Number Placeholder 5"/>
          <p:cNvSpPr>
            <a:spLocks noGrp="1"/>
          </p:cNvSpPr>
          <p:nvPr>
            <p:ph type="sldNum" sz="quarter" idx="11"/>
          </p:nvPr>
        </p:nvSpPr>
        <p:spPr/>
        <p:txBody>
          <a:bodyPr/>
          <a:lstStyle/>
          <a:p>
            <a:pPr>
              <a:defRPr/>
            </a:pPr>
            <a:fld id="{72682330-DDB7-47C0-8BEC-295D3A41AB1F}" type="slidenum">
              <a:rPr lang="en-US" smtClean="0"/>
              <a:pPr>
                <a:defRPr/>
              </a:pPr>
              <a:t>22</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Slack</a:t>
            </a:r>
          </a:p>
        </p:txBody>
      </p:sp>
      <p:sp>
        <p:nvSpPr>
          <p:cNvPr id="3" name="Content Placeholder 2"/>
          <p:cNvSpPr>
            <a:spLocks noGrp="1"/>
          </p:cNvSpPr>
          <p:nvPr>
            <p:ph idx="1"/>
          </p:nvPr>
        </p:nvSpPr>
        <p:spPr/>
        <p:txBody>
          <a:bodyPr/>
          <a:lstStyle/>
          <a:p>
            <a:r>
              <a:rPr lang="en-CA" b="1" dirty="0">
                <a:solidFill>
                  <a:schemeClr val="accent1">
                    <a:lumMod val="75000"/>
                  </a:schemeClr>
                </a:solidFill>
              </a:rPr>
              <a:t>Slack</a:t>
            </a:r>
            <a:r>
              <a:rPr lang="en-CA" dirty="0"/>
              <a:t> is the amount of time that an activity may be delayed without causing the end date of the final activity in the project to be delayed as well</a:t>
            </a:r>
          </a:p>
          <a:p>
            <a:r>
              <a:rPr lang="en-CA" dirty="0"/>
              <a:t> A tight schedule has very little slack:</a:t>
            </a:r>
          </a:p>
          <a:p>
            <a:pPr lvl="1"/>
            <a:r>
              <a:rPr lang="en-CA" dirty="0"/>
              <a:t>A delay in any activity in a tight schedule will cause a delay in the end date of the project</a:t>
            </a:r>
          </a:p>
          <a:p>
            <a:r>
              <a:rPr lang="en-CA" dirty="0"/>
              <a:t>Parkinson’s Law: </a:t>
            </a:r>
          </a:p>
          <a:p>
            <a:pPr algn="ctr">
              <a:buNone/>
            </a:pPr>
            <a:r>
              <a:rPr lang="en-CA" dirty="0"/>
              <a:t>	“</a:t>
            </a:r>
            <a:r>
              <a:rPr lang="en-CA" i="1" dirty="0"/>
              <a:t>Work expands so as to fill the time available for its completion.</a:t>
            </a:r>
            <a:r>
              <a:rPr lang="en-CA" dirty="0"/>
              <a:t>”</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220</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5780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Dependencies</a:t>
            </a:r>
          </a:p>
        </p:txBody>
      </p:sp>
      <p:sp>
        <p:nvSpPr>
          <p:cNvPr id="3" name="Content Placeholder 2"/>
          <p:cNvSpPr>
            <a:spLocks noGrp="1"/>
          </p:cNvSpPr>
          <p:nvPr>
            <p:ph idx="1"/>
          </p:nvPr>
        </p:nvSpPr>
        <p:spPr/>
        <p:txBody>
          <a:bodyPr/>
          <a:lstStyle/>
          <a:p>
            <a:r>
              <a:rPr lang="en-CA" b="1" dirty="0">
                <a:solidFill>
                  <a:schemeClr val="accent1">
                    <a:lumMod val="75000"/>
                  </a:schemeClr>
                </a:solidFill>
              </a:rPr>
              <a:t>Dependencies</a:t>
            </a:r>
            <a:r>
              <a:rPr lang="en-CA" dirty="0"/>
              <a:t> are relationships between activities and/or resources that have the potential to introduce delays into the timeline of the project </a:t>
            </a:r>
          </a:p>
          <a:p>
            <a:r>
              <a:rPr lang="en-CA" dirty="0"/>
              <a:t>Prior to developing a project schedule, all project dependencies must be identified:</a:t>
            </a:r>
          </a:p>
          <a:p>
            <a:pPr lvl="1"/>
            <a:r>
              <a:rPr lang="en-CA" dirty="0"/>
              <a:t>Activities may be dependent upon the initiation or completion of other activities</a:t>
            </a:r>
          </a:p>
          <a:p>
            <a:pPr lvl="1"/>
            <a:r>
              <a:rPr lang="en-CA" dirty="0"/>
              <a:t>Activities may be dependent upon the availability of resources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221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42509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58178" name="Rectangle 2"/>
          <p:cNvSpPr>
            <a:spLocks noGrp="1" noChangeArrowheads="1"/>
          </p:cNvSpPr>
          <p:nvPr>
            <p:ph type="title"/>
          </p:nvPr>
        </p:nvSpPr>
        <p:spPr/>
        <p:txBody>
          <a:bodyPr/>
          <a:lstStyle/>
          <a:p>
            <a:pPr eaLnBrk="1" hangingPunct="1">
              <a:defRPr/>
            </a:pPr>
            <a:r>
              <a:rPr lang="en-CA"/>
              <a:t>Gantt Charts</a:t>
            </a:r>
          </a:p>
        </p:txBody>
      </p:sp>
      <p:sp>
        <p:nvSpPr>
          <p:cNvPr id="1458179" name="Rectangle 3"/>
          <p:cNvSpPr>
            <a:spLocks noGrp="1" noChangeArrowheads="1"/>
          </p:cNvSpPr>
          <p:nvPr>
            <p:ph type="body" idx="1"/>
          </p:nvPr>
        </p:nvSpPr>
        <p:spPr/>
        <p:txBody>
          <a:bodyPr/>
          <a:lstStyle/>
          <a:p>
            <a:pPr eaLnBrk="1" hangingPunct="1"/>
            <a:r>
              <a:rPr lang="en-CA" dirty="0"/>
              <a:t>Gantt charts establish the timeline for a project</a:t>
            </a:r>
          </a:p>
          <a:p>
            <a:pPr eaLnBrk="1" hangingPunct="1"/>
            <a:r>
              <a:rPr lang="en-CA" dirty="0"/>
              <a:t>Gantt charts show the following:</a:t>
            </a:r>
          </a:p>
          <a:p>
            <a:pPr lvl="1" eaLnBrk="1" hangingPunct="1"/>
            <a:r>
              <a:rPr lang="en-CA" dirty="0"/>
              <a:t>Time required for each activity within a project</a:t>
            </a:r>
          </a:p>
          <a:p>
            <a:pPr lvl="1" eaLnBrk="1" hangingPunct="1"/>
            <a:r>
              <a:rPr lang="en-CA" dirty="0"/>
              <a:t>Ordering of each activity within a project</a:t>
            </a:r>
          </a:p>
          <a:p>
            <a:pPr lvl="1" eaLnBrk="1" hangingPunct="1"/>
            <a:r>
              <a:rPr lang="en-CA" dirty="0"/>
              <a:t>Project dependencies</a:t>
            </a:r>
          </a:p>
          <a:p>
            <a:pPr lvl="1" eaLnBrk="1" hangingPunct="1"/>
            <a:r>
              <a:rPr lang="en-CA" dirty="0"/>
              <a:t>Slack time (if applicable)</a:t>
            </a:r>
          </a:p>
          <a:p>
            <a:pPr eaLnBrk="1" hangingPunct="1"/>
            <a:r>
              <a:rPr lang="en-CA" dirty="0"/>
              <a:t>Companies and agencies often require a Gantt Chart in project plans:</a:t>
            </a:r>
          </a:p>
          <a:p>
            <a:pPr lvl="1" eaLnBrk="1" hangingPunct="1"/>
            <a:r>
              <a:rPr lang="en-CA" dirty="0"/>
              <a:t>Simple Gantt Charts can be produced using text editors or spreadsheet tools</a:t>
            </a:r>
          </a:p>
          <a:p>
            <a:pPr lvl="1" eaLnBrk="1" hangingPunct="1"/>
            <a:r>
              <a:rPr lang="en-CA" dirty="0"/>
              <a:t>Complex Gantt Charts can be produced using project management tools</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6FC04E44-CAFE-46BE-BB10-0032382FF4A1}" type="slidenum">
              <a:rPr lang="en-US"/>
              <a:pPr>
                <a:defRPr/>
              </a:pPr>
              <a:t>222</a:t>
            </a:fld>
            <a:endParaRPr lang="en-US" dirty="0"/>
          </a:p>
        </p:txBody>
      </p:sp>
    </p:spTree>
    <p:extLst>
      <p:ext uri="{BB962C8B-B14F-4D97-AF65-F5344CB8AC3E}">
        <p14:creationId xmlns:p14="http://schemas.microsoft.com/office/powerpoint/2010/main" val="40621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8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8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817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817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Gantt Chart Example 1</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223</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pic>
        <p:nvPicPr>
          <p:cNvPr id="11" name="Picture 4" descr="Figure 4-2 (Gantt chart) 72dpi"/>
          <p:cNvPicPr>
            <a:picLocks noGrp="1" noChangeAspect="1" noChangeArrowheads="1"/>
          </p:cNvPicPr>
          <p:nvPr>
            <p:ph idx="1"/>
          </p:nvPr>
        </p:nvPicPr>
        <p:blipFill>
          <a:blip r:embed="rId2" cstate="print"/>
          <a:srcRect/>
          <a:stretch>
            <a:fillRect/>
          </a:stretch>
        </p:blipFill>
        <p:spPr>
          <a:xfrm>
            <a:off x="1994222" y="990600"/>
            <a:ext cx="5155556" cy="4673016"/>
          </a:xfrm>
          <a:prstGeom prst="rect">
            <a:avLst/>
          </a:prstGeom>
          <a:noFill/>
          <a:ln/>
        </p:spPr>
      </p:pic>
      <p:sp>
        <p:nvSpPr>
          <p:cNvPr id="12" name="TextBox 11"/>
          <p:cNvSpPr txBox="1"/>
          <p:nvPr/>
        </p:nvSpPr>
        <p:spPr>
          <a:xfrm>
            <a:off x="533400" y="5715000"/>
            <a:ext cx="8153400" cy="523875"/>
          </a:xfrm>
          <a:prstGeom prst="rect">
            <a:avLst/>
          </a:prstGeom>
          <a:noFill/>
        </p:spPr>
        <p:txBody>
          <a:bodyPr>
            <a:spAutoFit/>
          </a:bodyPr>
          <a:lstStyle/>
          <a:p>
            <a:pPr algn="ctr">
              <a:defRPr/>
            </a:pPr>
            <a:r>
              <a:rPr lang="en-CA" dirty="0">
                <a:latin typeface="+mn-lt"/>
              </a:rPr>
              <a:t>From: Andrew </a:t>
            </a:r>
            <a:r>
              <a:rPr lang="en-CA" dirty="0" err="1">
                <a:latin typeface="+mn-lt"/>
              </a:rPr>
              <a:t>Stellman</a:t>
            </a:r>
            <a:r>
              <a:rPr lang="en-CA" dirty="0">
                <a:latin typeface="+mn-lt"/>
              </a:rPr>
              <a:t> and Jennifer Greene, Applied Software Project Management, </a:t>
            </a:r>
          </a:p>
          <a:p>
            <a:pPr algn="ctr">
              <a:defRPr/>
            </a:pPr>
            <a:r>
              <a:rPr lang="en-CA" dirty="0">
                <a:latin typeface="+mn-lt"/>
              </a:rPr>
              <a:t>Figure 4-2. Gantt Chart, pp 58, O’Reilly, 2006.</a:t>
            </a:r>
          </a:p>
        </p:txBody>
      </p:sp>
      <p:grpSp>
        <p:nvGrpSpPr>
          <p:cNvPr id="17" name="Group 16"/>
          <p:cNvGrpSpPr/>
          <p:nvPr/>
        </p:nvGrpSpPr>
        <p:grpSpPr>
          <a:xfrm>
            <a:off x="304800" y="4343400"/>
            <a:ext cx="4495800" cy="338554"/>
            <a:chOff x="304800" y="4343400"/>
            <a:chExt cx="4495800" cy="338554"/>
          </a:xfrm>
        </p:grpSpPr>
        <p:sp>
          <p:nvSpPr>
            <p:cNvPr id="14" name="TextBox 13"/>
            <p:cNvSpPr txBox="1"/>
            <p:nvPr/>
          </p:nvSpPr>
          <p:spPr>
            <a:xfrm>
              <a:off x="304800" y="4343400"/>
              <a:ext cx="1524000" cy="338554"/>
            </a:xfrm>
            <a:prstGeom prst="rect">
              <a:avLst/>
            </a:prstGeom>
            <a:noFill/>
          </p:spPr>
          <p:txBody>
            <a:bodyPr wrap="square" rtlCol="0">
              <a:spAutoFit/>
            </a:bodyPr>
            <a:lstStyle/>
            <a:p>
              <a:pPr algn="r"/>
              <a:r>
                <a:rPr lang="en-CA" sz="1600" b="1" dirty="0">
                  <a:solidFill>
                    <a:schemeClr val="accent1">
                      <a:lumMod val="75000"/>
                    </a:schemeClr>
                  </a:solidFill>
                  <a:latin typeface="+mn-lt"/>
                </a:rPr>
                <a:t>Milestone</a:t>
              </a:r>
            </a:p>
          </p:txBody>
        </p:sp>
        <p:cxnSp>
          <p:nvCxnSpPr>
            <p:cNvPr id="16" name="Straight Arrow Connector 15"/>
            <p:cNvCxnSpPr>
              <a:stCxn id="14" idx="3"/>
            </p:cNvCxnSpPr>
            <p:nvPr/>
          </p:nvCxnSpPr>
          <p:spPr bwMode="auto">
            <a:xfrm flipV="1">
              <a:off x="1828800" y="4495801"/>
              <a:ext cx="2971800" cy="16876"/>
            </a:xfrm>
            <a:prstGeom prst="straightConnector1">
              <a:avLst/>
            </a:prstGeom>
            <a:noFill/>
            <a:ln w="25400" cap="flat" cmpd="sng" algn="ctr">
              <a:solidFill>
                <a:schemeClr val="accent1">
                  <a:lumMod val="75000"/>
                </a:schemeClr>
              </a:solidFill>
              <a:prstDash val="solid"/>
              <a:round/>
              <a:headEnd type="oval" w="med" len="med"/>
              <a:tailEnd type="triangle"/>
            </a:ln>
            <a:effectLst/>
          </p:spPr>
        </p:cxnSp>
      </p:grpSp>
      <p:grpSp>
        <p:nvGrpSpPr>
          <p:cNvPr id="20" name="Group 19"/>
          <p:cNvGrpSpPr/>
          <p:nvPr/>
        </p:nvGrpSpPr>
        <p:grpSpPr>
          <a:xfrm>
            <a:off x="228600" y="3124200"/>
            <a:ext cx="2971800" cy="338554"/>
            <a:chOff x="228600" y="3124200"/>
            <a:chExt cx="2971800" cy="338554"/>
          </a:xfrm>
        </p:grpSpPr>
        <p:sp>
          <p:nvSpPr>
            <p:cNvPr id="13" name="TextBox 12"/>
            <p:cNvSpPr txBox="1"/>
            <p:nvPr/>
          </p:nvSpPr>
          <p:spPr>
            <a:xfrm>
              <a:off x="228600" y="3124200"/>
              <a:ext cx="1524000" cy="338554"/>
            </a:xfrm>
            <a:prstGeom prst="rect">
              <a:avLst/>
            </a:prstGeom>
            <a:noFill/>
            <a:ln w="25400">
              <a:noFill/>
            </a:ln>
          </p:spPr>
          <p:txBody>
            <a:bodyPr wrap="square" rtlCol="0">
              <a:spAutoFit/>
            </a:bodyPr>
            <a:lstStyle/>
            <a:p>
              <a:pPr algn="r"/>
              <a:r>
                <a:rPr lang="en-CA" sz="1600" b="1" dirty="0">
                  <a:solidFill>
                    <a:schemeClr val="accent1">
                      <a:lumMod val="75000"/>
                    </a:schemeClr>
                  </a:solidFill>
                  <a:latin typeface="+mn-lt"/>
                </a:rPr>
                <a:t>Summary Task</a:t>
              </a:r>
            </a:p>
          </p:txBody>
        </p:sp>
        <p:cxnSp>
          <p:nvCxnSpPr>
            <p:cNvPr id="18" name="Straight Arrow Connector 17"/>
            <p:cNvCxnSpPr/>
            <p:nvPr/>
          </p:nvCxnSpPr>
          <p:spPr bwMode="auto">
            <a:xfrm flipV="1">
              <a:off x="1752600" y="3276600"/>
              <a:ext cx="1447800" cy="1490"/>
            </a:xfrm>
            <a:prstGeom prst="straightConnector1">
              <a:avLst/>
            </a:prstGeom>
            <a:noFill/>
            <a:ln w="25400" cap="flat" cmpd="sng" algn="ctr">
              <a:solidFill>
                <a:schemeClr val="accent1">
                  <a:lumMod val="75000"/>
                </a:schemeClr>
              </a:solidFill>
              <a:prstDash val="solid"/>
              <a:round/>
              <a:headEnd type="oval" w="med" len="med"/>
              <a:tailEnd type="triangle"/>
            </a:ln>
            <a:effectLst/>
          </p:spPr>
        </p:cxnSp>
      </p:grpSp>
    </p:spTree>
    <p:extLst>
      <p:ext uri="{BB962C8B-B14F-4D97-AF65-F5344CB8AC3E}">
        <p14:creationId xmlns:p14="http://schemas.microsoft.com/office/powerpoint/2010/main" val="247489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59202" name="Rectangle 2"/>
          <p:cNvSpPr>
            <a:spLocks noGrp="1" noChangeArrowheads="1"/>
          </p:cNvSpPr>
          <p:nvPr>
            <p:ph type="title"/>
          </p:nvPr>
        </p:nvSpPr>
        <p:spPr/>
        <p:txBody>
          <a:bodyPr/>
          <a:lstStyle/>
          <a:p>
            <a:pPr eaLnBrk="1" hangingPunct="1">
              <a:defRPr/>
            </a:pPr>
            <a:r>
              <a:rPr lang="en-CA" dirty="0"/>
              <a:t>Gantt Chart Example 2</a:t>
            </a:r>
          </a:p>
        </p:txBody>
      </p:sp>
      <p:sp>
        <p:nvSpPr>
          <p:cNvPr id="6" name="Date Placeholder 5"/>
          <p:cNvSpPr>
            <a:spLocks noGrp="1"/>
          </p:cNvSpPr>
          <p:nvPr>
            <p:ph type="dt" sz="quarter" idx="12"/>
          </p:nvPr>
        </p:nvSpPr>
        <p:spPr/>
        <p:txBody>
          <a:bodyPr/>
          <a:lstStyle/>
          <a:p>
            <a:pPr>
              <a:defRPr/>
            </a:pPr>
            <a:r>
              <a:rPr lang="en-US"/>
              <a:t>September 1, 2017</a:t>
            </a:r>
            <a:endParaRPr lang="en-CA" dirty="0"/>
          </a:p>
        </p:txBody>
      </p:sp>
      <p:sp>
        <p:nvSpPr>
          <p:cNvPr id="7" name="Slide Number Placeholder 6"/>
          <p:cNvSpPr>
            <a:spLocks noGrp="1"/>
          </p:cNvSpPr>
          <p:nvPr>
            <p:ph type="sldNum" sz="quarter" idx="11"/>
          </p:nvPr>
        </p:nvSpPr>
        <p:spPr/>
        <p:txBody>
          <a:bodyPr/>
          <a:lstStyle/>
          <a:p>
            <a:pPr>
              <a:defRPr/>
            </a:pPr>
            <a:fld id="{44A64100-8660-43E5-8744-8B5E62090A20}" type="slidenum">
              <a:rPr lang="en-US"/>
              <a:pPr>
                <a:defRPr/>
              </a:pPr>
              <a:t>224</a:t>
            </a:fld>
            <a:endParaRPr lang="en-US" dirty="0"/>
          </a:p>
        </p:txBody>
      </p:sp>
      <p:sp>
        <p:nvSpPr>
          <p:cNvPr id="10" name="Rectangle 9"/>
          <p:cNvSpPr/>
          <p:nvPr/>
        </p:nvSpPr>
        <p:spPr>
          <a:xfrm>
            <a:off x="762000" y="5638800"/>
            <a:ext cx="8001000" cy="523220"/>
          </a:xfrm>
          <a:prstGeom prst="rect">
            <a:avLst/>
          </a:prstGeom>
        </p:spPr>
        <p:txBody>
          <a:bodyPr wrap="square">
            <a:spAutoFit/>
          </a:bodyPr>
          <a:lstStyle/>
          <a:p>
            <a:pPr algn="ctr"/>
            <a:r>
              <a:rPr lang="en-CA" dirty="0">
                <a:latin typeface="Calibri" pitchFamily="34" charset="0"/>
              </a:rPr>
              <a:t>From: </a:t>
            </a:r>
            <a:r>
              <a:rPr lang="en-CA" dirty="0" err="1">
                <a:latin typeface="Calibri" pitchFamily="34" charset="0"/>
              </a:rPr>
              <a:t>Kidasa</a:t>
            </a:r>
            <a:r>
              <a:rPr lang="en-CA" dirty="0">
                <a:latin typeface="Calibri" pitchFamily="34" charset="0"/>
              </a:rPr>
              <a:t> Software Inc., Milestones Simplicity Schedule Examples, Computer Lab Daily Testing Schedule, </a:t>
            </a:r>
          </a:p>
          <a:p>
            <a:pPr algn="ctr"/>
            <a:r>
              <a:rPr lang="en-CA" dirty="0">
                <a:latin typeface="+mn-lt"/>
                <a:hlinkClick r:id="rId3"/>
              </a:rPr>
              <a:t>https://kidasa.com/examples/</a:t>
            </a:r>
            <a:r>
              <a:rPr lang="en-CA" dirty="0"/>
              <a:t>, </a:t>
            </a:r>
            <a:r>
              <a:rPr lang="en-CA" dirty="0">
                <a:latin typeface="Calibri" pitchFamily="34" charset="0"/>
              </a:rPr>
              <a:t>Accessed August 31, 2017.</a:t>
            </a:r>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76400" y="1066802"/>
            <a:ext cx="5917311" cy="4505897"/>
          </a:xfrm>
        </p:spPr>
      </p:pic>
    </p:spTree>
    <p:extLst>
      <p:ext uri="{BB962C8B-B14F-4D97-AF65-F5344CB8AC3E}">
        <p14:creationId xmlns:p14="http://schemas.microsoft.com/office/powerpoint/2010/main" val="15141934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3298" name="Rectangle 2"/>
          <p:cNvSpPr>
            <a:spLocks noGrp="1" noChangeArrowheads="1"/>
          </p:cNvSpPr>
          <p:nvPr>
            <p:ph type="title"/>
          </p:nvPr>
        </p:nvSpPr>
        <p:spPr/>
        <p:txBody>
          <a:bodyPr/>
          <a:lstStyle/>
          <a:p>
            <a:pPr eaLnBrk="1" hangingPunct="1">
              <a:defRPr/>
            </a:pPr>
            <a:r>
              <a:rPr lang="en-US" dirty="0"/>
              <a:t>Gantt Chart Example 3</a:t>
            </a:r>
          </a:p>
        </p:txBody>
      </p:sp>
      <p:sp>
        <p:nvSpPr>
          <p:cNvPr id="6" name="Date Placeholder 5"/>
          <p:cNvSpPr>
            <a:spLocks noGrp="1"/>
          </p:cNvSpPr>
          <p:nvPr>
            <p:ph type="dt" sz="quarter" idx="12"/>
          </p:nvPr>
        </p:nvSpPr>
        <p:spPr/>
        <p:txBody>
          <a:bodyPr/>
          <a:lstStyle/>
          <a:p>
            <a:pPr>
              <a:defRPr/>
            </a:pPr>
            <a:r>
              <a:rPr lang="en-US"/>
              <a:t>September 1, 2017</a:t>
            </a:r>
            <a:endParaRPr lang="en-CA" dirty="0"/>
          </a:p>
        </p:txBody>
      </p:sp>
      <p:sp>
        <p:nvSpPr>
          <p:cNvPr id="7" name="Slide Number Placeholder 6"/>
          <p:cNvSpPr>
            <a:spLocks noGrp="1"/>
          </p:cNvSpPr>
          <p:nvPr>
            <p:ph type="sldNum" sz="quarter" idx="11"/>
          </p:nvPr>
        </p:nvSpPr>
        <p:spPr/>
        <p:txBody>
          <a:bodyPr/>
          <a:lstStyle/>
          <a:p>
            <a:pPr>
              <a:defRPr/>
            </a:pPr>
            <a:fld id="{EA98F1DA-2334-4709-AE90-B8C28E45360C}" type="slidenum">
              <a:rPr lang="en-US"/>
              <a:pPr>
                <a:defRPr/>
              </a:pPr>
              <a:t>225</a:t>
            </a:fld>
            <a:endParaRPr lang="en-US" dirty="0"/>
          </a:p>
        </p:txBody>
      </p:sp>
      <p:sp>
        <p:nvSpPr>
          <p:cNvPr id="10" name="Rectangle 9"/>
          <p:cNvSpPr/>
          <p:nvPr/>
        </p:nvSpPr>
        <p:spPr>
          <a:xfrm>
            <a:off x="762000" y="5638800"/>
            <a:ext cx="8001000" cy="523220"/>
          </a:xfrm>
          <a:prstGeom prst="rect">
            <a:avLst/>
          </a:prstGeom>
        </p:spPr>
        <p:txBody>
          <a:bodyPr wrap="square">
            <a:spAutoFit/>
          </a:bodyPr>
          <a:lstStyle/>
          <a:p>
            <a:pPr algn="ctr"/>
            <a:r>
              <a:rPr lang="en-CA" dirty="0">
                <a:latin typeface="Calibri" pitchFamily="34" charset="0"/>
              </a:rPr>
              <a:t>From: </a:t>
            </a:r>
            <a:r>
              <a:rPr lang="en-CA" dirty="0" err="1">
                <a:latin typeface="Calibri" pitchFamily="34" charset="0"/>
              </a:rPr>
              <a:t>Kidasa</a:t>
            </a:r>
            <a:r>
              <a:rPr lang="en-CA" dirty="0">
                <a:latin typeface="Calibri" pitchFamily="34" charset="0"/>
              </a:rPr>
              <a:t> Software Inc., Milestones Simplicity Schedule Examples, Design to Delivery Schedule, </a:t>
            </a:r>
          </a:p>
          <a:p>
            <a:pPr algn="ctr"/>
            <a:r>
              <a:rPr lang="en-CA" dirty="0">
                <a:latin typeface="Cambria" pitchFamily="18" charset="0"/>
                <a:hlinkClick r:id="rId3"/>
              </a:rPr>
              <a:t>https://kidasa.com/examples</a:t>
            </a:r>
            <a:r>
              <a:rPr lang="en-CA" dirty="0">
                <a:latin typeface="Cambria" pitchFamily="18" charset="0"/>
              </a:rPr>
              <a:t>/, </a:t>
            </a:r>
            <a:r>
              <a:rPr lang="en-CA" dirty="0">
                <a:latin typeface="Calibri" pitchFamily="34" charset="0"/>
              </a:rPr>
              <a:t>Accessed August 31, 2017.</a:t>
            </a:r>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75460" y="1066800"/>
            <a:ext cx="5692140" cy="4526280"/>
          </a:xfrm>
        </p:spPr>
      </p:pic>
    </p:spTree>
    <p:extLst>
      <p:ext uri="{BB962C8B-B14F-4D97-AF65-F5344CB8AC3E}">
        <p14:creationId xmlns:p14="http://schemas.microsoft.com/office/powerpoint/2010/main" val="41482555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5346" name="Rectangle 2"/>
          <p:cNvSpPr>
            <a:spLocks noGrp="1" noChangeArrowheads="1"/>
          </p:cNvSpPr>
          <p:nvPr>
            <p:ph type="title"/>
          </p:nvPr>
        </p:nvSpPr>
        <p:spPr/>
        <p:txBody>
          <a:bodyPr/>
          <a:lstStyle/>
          <a:p>
            <a:pPr eaLnBrk="1" hangingPunct="1">
              <a:defRPr/>
            </a:pPr>
            <a:r>
              <a:rPr lang="en-US" dirty="0"/>
              <a:t>Some Tools for Project Management</a:t>
            </a:r>
          </a:p>
        </p:txBody>
      </p:sp>
      <p:sp>
        <p:nvSpPr>
          <p:cNvPr id="1465347" name="Rectangle 3"/>
          <p:cNvSpPr>
            <a:spLocks noGrp="1" noChangeArrowheads="1"/>
          </p:cNvSpPr>
          <p:nvPr>
            <p:ph type="body" idx="1"/>
          </p:nvPr>
        </p:nvSpPr>
        <p:spPr/>
        <p:txBody>
          <a:bodyPr/>
          <a:lstStyle/>
          <a:p>
            <a:pPr eaLnBrk="1" hangingPunct="1"/>
            <a:r>
              <a:rPr lang="en-US" dirty="0"/>
              <a:t>Microsoft Project </a:t>
            </a:r>
          </a:p>
          <a:p>
            <a:pPr lvl="1" eaLnBrk="1" hangingPunct="1"/>
            <a:r>
              <a:rPr lang="en-US" dirty="0"/>
              <a:t>Aids managers in the managing of schedules and resources</a:t>
            </a:r>
          </a:p>
          <a:p>
            <a:pPr lvl="1" eaLnBrk="1" hangingPunct="1"/>
            <a:r>
              <a:rPr lang="en-US" dirty="0"/>
              <a:t>Imports data from spreadsheets and databases</a:t>
            </a:r>
          </a:p>
          <a:p>
            <a:pPr lvl="1" eaLnBrk="1" hangingPunct="1"/>
            <a:r>
              <a:rPr lang="en-US" dirty="0"/>
              <a:t>Tracks and analyzes projects</a:t>
            </a:r>
            <a:endParaRPr lang="en-US" sz="1800" dirty="0"/>
          </a:p>
          <a:p>
            <a:pPr eaLnBrk="1" hangingPunct="1"/>
            <a:r>
              <a:rPr lang="en-US" dirty="0" err="1"/>
              <a:t>Kidasa</a:t>
            </a:r>
            <a:r>
              <a:rPr lang="en-US" dirty="0"/>
              <a:t> Milestones Simplicity</a:t>
            </a:r>
          </a:p>
          <a:p>
            <a:pPr lvl="1" eaLnBrk="1" hangingPunct="1"/>
            <a:r>
              <a:rPr lang="en-US" dirty="0"/>
              <a:t>Creates custom project schedules </a:t>
            </a:r>
          </a:p>
          <a:p>
            <a:pPr lvl="1" eaLnBrk="1" hangingPunct="1"/>
            <a:r>
              <a:rPr lang="en-US" dirty="0"/>
              <a:t>Imports data from spreadsheets or databases</a:t>
            </a:r>
          </a:p>
          <a:p>
            <a:pPr lvl="1" eaLnBrk="1" hangingPunct="1"/>
            <a:r>
              <a:rPr lang="en-US" dirty="0"/>
              <a:t>Builds a wide variety of charts and reports</a:t>
            </a:r>
          </a:p>
          <a:p>
            <a:pPr eaLnBrk="1" hangingPunct="1"/>
            <a:r>
              <a:rPr lang="en-US" dirty="0"/>
              <a:t>A comparison of a wide variety of project management software can be found at the following website:</a:t>
            </a:r>
          </a:p>
          <a:p>
            <a:pPr lvl="1" algn="ctr" eaLnBrk="1" hangingPunct="1">
              <a:buNone/>
            </a:pPr>
            <a:r>
              <a:rPr lang="en-US" sz="1400" dirty="0">
                <a:hlinkClick r:id="rId3"/>
              </a:rPr>
              <a:t>https://en.wikipedia.org/wiki/Comparison_of_project_management_software</a:t>
            </a:r>
            <a:endParaRPr lang="en-US" sz="1400" dirty="0"/>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2B29D854-9B23-462C-9D64-762B14A2210A}" type="slidenum">
              <a:rPr lang="en-US"/>
              <a:pPr>
                <a:defRPr/>
              </a:pPr>
              <a:t>226</a:t>
            </a:fld>
            <a:endParaRPr lang="en-US" dirty="0"/>
          </a:p>
        </p:txBody>
      </p:sp>
    </p:spTree>
    <p:extLst>
      <p:ext uri="{BB962C8B-B14F-4D97-AF65-F5344CB8AC3E}">
        <p14:creationId xmlns:p14="http://schemas.microsoft.com/office/powerpoint/2010/main" val="147153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53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5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53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53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53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534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534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534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53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0226" name="Rectangle 2"/>
          <p:cNvSpPr>
            <a:spLocks noGrp="1" noChangeArrowheads="1"/>
          </p:cNvSpPr>
          <p:nvPr>
            <p:ph type="title"/>
          </p:nvPr>
        </p:nvSpPr>
        <p:spPr/>
        <p:txBody>
          <a:bodyPr/>
          <a:lstStyle/>
          <a:p>
            <a:pPr eaLnBrk="1" hangingPunct="1">
              <a:defRPr/>
            </a:pPr>
            <a:r>
              <a:rPr lang="en-CA"/>
              <a:t>Critical-Path Method (CPM)</a:t>
            </a:r>
          </a:p>
        </p:txBody>
      </p:sp>
      <p:sp>
        <p:nvSpPr>
          <p:cNvPr id="1460227" name="Rectangle 3"/>
          <p:cNvSpPr>
            <a:spLocks noGrp="1" noChangeArrowheads="1"/>
          </p:cNvSpPr>
          <p:nvPr>
            <p:ph type="body" idx="1"/>
          </p:nvPr>
        </p:nvSpPr>
        <p:spPr/>
        <p:txBody>
          <a:bodyPr/>
          <a:lstStyle/>
          <a:p>
            <a:pPr eaLnBrk="1" hangingPunct="1"/>
            <a:r>
              <a:rPr lang="en-CA" dirty="0"/>
              <a:t>The </a:t>
            </a:r>
            <a:r>
              <a:rPr lang="en-CA" b="1" dirty="0">
                <a:solidFill>
                  <a:schemeClr val="accent1">
                    <a:lumMod val="75000"/>
                  </a:schemeClr>
                </a:solidFill>
              </a:rPr>
              <a:t>critical path method </a:t>
            </a:r>
            <a:r>
              <a:rPr lang="en-CA" dirty="0"/>
              <a:t>represents a project as a sequence of activities and events</a:t>
            </a:r>
          </a:p>
          <a:p>
            <a:pPr eaLnBrk="1" hangingPunct="1"/>
            <a:r>
              <a:rPr lang="en-CA" dirty="0"/>
              <a:t>In the context of the critical path method, the following terms are defined:</a:t>
            </a:r>
          </a:p>
          <a:p>
            <a:pPr lvl="1" eaLnBrk="1" hangingPunct="1"/>
            <a:r>
              <a:rPr lang="en-CA" dirty="0"/>
              <a:t>An activity is any defined job or process that is an essential part of the project</a:t>
            </a:r>
          </a:p>
          <a:p>
            <a:pPr lvl="1" eaLnBrk="1" hangingPunct="1"/>
            <a:r>
              <a:rPr lang="en-CA" dirty="0"/>
              <a:t>An event is a defined time</a:t>
            </a:r>
          </a:p>
        </p:txBody>
      </p:sp>
      <p:grpSp>
        <p:nvGrpSpPr>
          <p:cNvPr id="2" name="Group 16"/>
          <p:cNvGrpSpPr>
            <a:grpSpLocks/>
          </p:cNvGrpSpPr>
          <p:nvPr/>
        </p:nvGrpSpPr>
        <p:grpSpPr bwMode="auto">
          <a:xfrm>
            <a:off x="2051050" y="3505200"/>
            <a:ext cx="4821238" cy="2217738"/>
            <a:chOff x="1292" y="2338"/>
            <a:chExt cx="3037" cy="1397"/>
          </a:xfrm>
        </p:grpSpPr>
        <p:sp>
          <p:nvSpPr>
            <p:cNvPr id="788487" name="Oval 4"/>
            <p:cNvSpPr>
              <a:spLocks noChangeArrowheads="1"/>
            </p:cNvSpPr>
            <p:nvPr/>
          </p:nvSpPr>
          <p:spPr bwMode="auto">
            <a:xfrm>
              <a:off x="1292" y="2613"/>
              <a:ext cx="680" cy="635"/>
            </a:xfrm>
            <a:prstGeom prst="ellipse">
              <a:avLst/>
            </a:prstGeom>
            <a:noFill/>
            <a:ln w="25400">
              <a:solidFill>
                <a:schemeClr val="tx1"/>
              </a:solidFill>
              <a:round/>
              <a:headEnd/>
              <a:tailEnd/>
            </a:ln>
          </p:spPr>
          <p:txBody>
            <a:bodyPr anchor="ctr">
              <a:spAutoFit/>
            </a:bodyPr>
            <a:lstStyle/>
            <a:p>
              <a:endParaRPr lang="en-CA"/>
            </a:p>
          </p:txBody>
        </p:sp>
        <p:sp>
          <p:nvSpPr>
            <p:cNvPr id="788488" name="Oval 5"/>
            <p:cNvSpPr>
              <a:spLocks noChangeArrowheads="1"/>
            </p:cNvSpPr>
            <p:nvPr/>
          </p:nvSpPr>
          <p:spPr bwMode="auto">
            <a:xfrm>
              <a:off x="3606" y="2613"/>
              <a:ext cx="680" cy="635"/>
            </a:xfrm>
            <a:prstGeom prst="ellipse">
              <a:avLst/>
            </a:prstGeom>
            <a:noFill/>
            <a:ln w="25400">
              <a:solidFill>
                <a:schemeClr val="tx1"/>
              </a:solidFill>
              <a:round/>
              <a:headEnd/>
              <a:tailEnd/>
            </a:ln>
          </p:spPr>
          <p:txBody>
            <a:bodyPr anchor="ctr">
              <a:spAutoFit/>
            </a:bodyPr>
            <a:lstStyle/>
            <a:p>
              <a:endParaRPr lang="en-CA"/>
            </a:p>
          </p:txBody>
        </p:sp>
        <p:sp>
          <p:nvSpPr>
            <p:cNvPr id="788489" name="Line 6"/>
            <p:cNvSpPr>
              <a:spLocks noChangeShapeType="1"/>
            </p:cNvSpPr>
            <p:nvPr/>
          </p:nvSpPr>
          <p:spPr bwMode="auto">
            <a:xfrm>
              <a:off x="1973" y="2931"/>
              <a:ext cx="1633" cy="0"/>
            </a:xfrm>
            <a:prstGeom prst="line">
              <a:avLst/>
            </a:prstGeom>
            <a:noFill/>
            <a:ln w="25400">
              <a:solidFill>
                <a:schemeClr val="tx1"/>
              </a:solidFill>
              <a:round/>
              <a:headEnd/>
              <a:tailEnd type="triangle" w="med" len="med"/>
            </a:ln>
          </p:spPr>
          <p:txBody>
            <a:bodyPr>
              <a:spAutoFit/>
            </a:bodyPr>
            <a:lstStyle/>
            <a:p>
              <a:endParaRPr lang="en-US"/>
            </a:p>
          </p:txBody>
        </p:sp>
        <p:sp>
          <p:nvSpPr>
            <p:cNvPr id="788490" name="Text Box 7"/>
            <p:cNvSpPr txBox="1">
              <a:spLocks noChangeArrowheads="1"/>
            </p:cNvSpPr>
            <p:nvPr/>
          </p:nvSpPr>
          <p:spPr bwMode="auto">
            <a:xfrm>
              <a:off x="2653" y="2927"/>
              <a:ext cx="419" cy="233"/>
            </a:xfrm>
            <a:prstGeom prst="rect">
              <a:avLst/>
            </a:prstGeom>
            <a:noFill/>
            <a:ln w="9525">
              <a:noFill/>
              <a:miter lim="800000"/>
              <a:headEnd/>
              <a:tailEnd/>
            </a:ln>
          </p:spPr>
          <p:txBody>
            <a:bodyPr wrap="none">
              <a:spAutoFit/>
            </a:bodyPr>
            <a:lstStyle/>
            <a:p>
              <a:pPr>
                <a:spcBef>
                  <a:spcPct val="50000"/>
                </a:spcBef>
              </a:pPr>
              <a:r>
                <a:rPr lang="en-CA" sz="1800" b="1" dirty="0">
                  <a:latin typeface="Verdana" pitchFamily="34" charset="0"/>
                </a:rPr>
                <a:t>(</a:t>
              </a:r>
              <a:r>
                <a:rPr lang="en-CA" sz="1800" b="1" dirty="0">
                  <a:latin typeface="Cambria" panose="02040503050406030204" pitchFamily="18" charset="0"/>
                  <a:cs typeface="Arial" charset="0"/>
                </a:rPr>
                <a:t>∆</a:t>
              </a:r>
              <a:r>
                <a:rPr lang="en-CA" sz="1800" b="1" i="1" dirty="0">
                  <a:latin typeface="Cambria" panose="02040503050406030204" pitchFamily="18" charset="0"/>
                </a:rPr>
                <a:t>t</a:t>
              </a:r>
              <a:r>
                <a:rPr lang="en-CA" sz="1800" b="1" dirty="0">
                  <a:latin typeface="Verdana" pitchFamily="34" charset="0"/>
                </a:rPr>
                <a:t>)</a:t>
              </a:r>
            </a:p>
          </p:txBody>
        </p:sp>
        <p:sp>
          <p:nvSpPr>
            <p:cNvPr id="788491" name="Text Box 8"/>
            <p:cNvSpPr txBox="1">
              <a:spLocks noChangeArrowheads="1"/>
            </p:cNvSpPr>
            <p:nvPr/>
          </p:nvSpPr>
          <p:spPr bwMode="auto">
            <a:xfrm>
              <a:off x="2517" y="2701"/>
              <a:ext cx="731" cy="231"/>
            </a:xfrm>
            <a:prstGeom prst="rect">
              <a:avLst/>
            </a:prstGeom>
            <a:noFill/>
            <a:ln w="9525">
              <a:noFill/>
              <a:miter lim="800000"/>
              <a:headEnd/>
              <a:tailEnd/>
            </a:ln>
          </p:spPr>
          <p:txBody>
            <a:bodyPr wrap="none">
              <a:spAutoFit/>
            </a:bodyPr>
            <a:lstStyle/>
            <a:p>
              <a:pPr>
                <a:spcBef>
                  <a:spcPct val="50000"/>
                </a:spcBef>
              </a:pPr>
              <a:r>
                <a:rPr lang="en-CA" sz="1800" b="1">
                  <a:latin typeface="Verdana" pitchFamily="34" charset="0"/>
                </a:rPr>
                <a:t>Activity</a:t>
              </a:r>
            </a:p>
          </p:txBody>
        </p:sp>
        <p:sp>
          <p:nvSpPr>
            <p:cNvPr id="788492" name="Text Box 9"/>
            <p:cNvSpPr txBox="1">
              <a:spLocks noChangeArrowheads="1"/>
            </p:cNvSpPr>
            <p:nvPr/>
          </p:nvSpPr>
          <p:spPr bwMode="auto">
            <a:xfrm>
              <a:off x="1292" y="2338"/>
              <a:ext cx="718" cy="231"/>
            </a:xfrm>
            <a:prstGeom prst="rect">
              <a:avLst/>
            </a:prstGeom>
            <a:noFill/>
            <a:ln w="9525">
              <a:noFill/>
              <a:miter lim="800000"/>
              <a:headEnd/>
              <a:tailEnd/>
            </a:ln>
          </p:spPr>
          <p:txBody>
            <a:bodyPr wrap="none">
              <a:spAutoFit/>
            </a:bodyPr>
            <a:lstStyle/>
            <a:p>
              <a:pPr>
                <a:spcBef>
                  <a:spcPct val="50000"/>
                </a:spcBef>
              </a:pPr>
              <a:r>
                <a:rPr lang="en-CA" sz="1800" b="1" dirty="0">
                  <a:latin typeface="Verdana" pitchFamily="34" charset="0"/>
                </a:rPr>
                <a:t>Event </a:t>
              </a:r>
              <a:r>
                <a:rPr lang="en-CA" sz="1800" b="1" i="1" dirty="0">
                  <a:latin typeface="Cambria" panose="02040503050406030204" pitchFamily="18" charset="0"/>
                </a:rPr>
                <a:t>A</a:t>
              </a:r>
            </a:p>
          </p:txBody>
        </p:sp>
        <p:sp>
          <p:nvSpPr>
            <p:cNvPr id="788493" name="Text Box 10"/>
            <p:cNvSpPr txBox="1">
              <a:spLocks noChangeArrowheads="1"/>
            </p:cNvSpPr>
            <p:nvPr/>
          </p:nvSpPr>
          <p:spPr bwMode="auto">
            <a:xfrm>
              <a:off x="3606" y="2338"/>
              <a:ext cx="718" cy="231"/>
            </a:xfrm>
            <a:prstGeom prst="rect">
              <a:avLst/>
            </a:prstGeom>
            <a:noFill/>
            <a:ln w="9525">
              <a:noFill/>
              <a:miter lim="800000"/>
              <a:headEnd/>
              <a:tailEnd/>
            </a:ln>
          </p:spPr>
          <p:txBody>
            <a:bodyPr wrap="none">
              <a:spAutoFit/>
            </a:bodyPr>
            <a:lstStyle/>
            <a:p>
              <a:pPr>
                <a:spcBef>
                  <a:spcPct val="50000"/>
                </a:spcBef>
              </a:pPr>
              <a:r>
                <a:rPr lang="en-CA" sz="1800" b="1" dirty="0">
                  <a:latin typeface="Verdana" pitchFamily="34" charset="0"/>
                </a:rPr>
                <a:t>Event </a:t>
              </a:r>
              <a:r>
                <a:rPr lang="en-CA" sz="1800" b="1" i="1" dirty="0">
                  <a:latin typeface="Cambria" panose="02040503050406030204" pitchFamily="18" charset="0"/>
                </a:rPr>
                <a:t>B</a:t>
              </a:r>
            </a:p>
          </p:txBody>
        </p:sp>
        <p:sp>
          <p:nvSpPr>
            <p:cNvPr id="788494" name="Text Box 11"/>
            <p:cNvSpPr txBox="1">
              <a:spLocks noChangeArrowheads="1"/>
            </p:cNvSpPr>
            <p:nvPr/>
          </p:nvSpPr>
          <p:spPr bwMode="auto">
            <a:xfrm>
              <a:off x="1519" y="2795"/>
              <a:ext cx="212" cy="231"/>
            </a:xfrm>
            <a:prstGeom prst="rect">
              <a:avLst/>
            </a:prstGeom>
            <a:noFill/>
            <a:ln w="9525">
              <a:noFill/>
              <a:miter lim="800000"/>
              <a:headEnd/>
              <a:tailEnd/>
            </a:ln>
          </p:spPr>
          <p:txBody>
            <a:bodyPr wrap="none">
              <a:spAutoFit/>
            </a:bodyPr>
            <a:lstStyle/>
            <a:p>
              <a:pPr>
                <a:spcBef>
                  <a:spcPct val="50000"/>
                </a:spcBef>
              </a:pPr>
              <a:r>
                <a:rPr lang="en-CA" sz="1800" b="1" i="1" dirty="0">
                  <a:latin typeface="Cambria" panose="02040503050406030204" pitchFamily="18" charset="0"/>
                </a:rPr>
                <a:t>A</a:t>
              </a:r>
            </a:p>
          </p:txBody>
        </p:sp>
        <p:sp>
          <p:nvSpPr>
            <p:cNvPr id="788495" name="Text Box 12"/>
            <p:cNvSpPr txBox="1">
              <a:spLocks noChangeArrowheads="1"/>
            </p:cNvSpPr>
            <p:nvPr/>
          </p:nvSpPr>
          <p:spPr bwMode="auto">
            <a:xfrm>
              <a:off x="3833" y="2796"/>
              <a:ext cx="212" cy="231"/>
            </a:xfrm>
            <a:prstGeom prst="rect">
              <a:avLst/>
            </a:prstGeom>
            <a:noFill/>
            <a:ln w="9525">
              <a:noFill/>
              <a:miter lim="800000"/>
              <a:headEnd/>
              <a:tailEnd/>
            </a:ln>
          </p:spPr>
          <p:txBody>
            <a:bodyPr wrap="none">
              <a:spAutoFit/>
            </a:bodyPr>
            <a:lstStyle/>
            <a:p>
              <a:pPr>
                <a:spcBef>
                  <a:spcPct val="50000"/>
                </a:spcBef>
              </a:pPr>
              <a:r>
                <a:rPr lang="en-CA" sz="1800" b="1" i="1" dirty="0">
                  <a:latin typeface="Cambria" panose="02040503050406030204" pitchFamily="18" charset="0"/>
                </a:rPr>
                <a:t>B</a:t>
              </a:r>
            </a:p>
          </p:txBody>
        </p:sp>
        <p:sp>
          <p:nvSpPr>
            <p:cNvPr id="788496" name="Text Box 13"/>
            <p:cNvSpPr txBox="1">
              <a:spLocks noChangeArrowheads="1"/>
            </p:cNvSpPr>
            <p:nvPr/>
          </p:nvSpPr>
          <p:spPr bwMode="auto">
            <a:xfrm>
              <a:off x="1338" y="3291"/>
              <a:ext cx="677" cy="233"/>
            </a:xfrm>
            <a:prstGeom prst="rect">
              <a:avLst/>
            </a:prstGeom>
            <a:noFill/>
            <a:ln w="9525">
              <a:noFill/>
              <a:miter lim="800000"/>
              <a:headEnd/>
              <a:tailEnd/>
            </a:ln>
          </p:spPr>
          <p:txBody>
            <a:bodyPr wrap="none">
              <a:spAutoFit/>
            </a:bodyPr>
            <a:lstStyle/>
            <a:p>
              <a:pPr>
                <a:spcBef>
                  <a:spcPct val="50000"/>
                </a:spcBef>
              </a:pPr>
              <a:r>
                <a:rPr lang="en-CA" sz="1800" b="1" dirty="0">
                  <a:latin typeface="Verdana" pitchFamily="34" charset="0"/>
                </a:rPr>
                <a:t>Time </a:t>
              </a:r>
              <a:r>
                <a:rPr lang="en-CA" sz="1800" b="1" i="1" dirty="0" err="1">
                  <a:latin typeface="Cambria" panose="02040503050406030204" pitchFamily="18" charset="0"/>
                </a:rPr>
                <a:t>t</a:t>
              </a:r>
              <a:r>
                <a:rPr lang="en-CA" sz="1800" b="1" i="1" baseline="-25000" dirty="0" err="1">
                  <a:latin typeface="Cambria" panose="02040503050406030204" pitchFamily="18" charset="0"/>
                </a:rPr>
                <a:t>A</a:t>
              </a:r>
              <a:endParaRPr lang="en-CA" sz="1800" b="1" i="1" baseline="-25000" dirty="0">
                <a:latin typeface="Cambria" panose="02040503050406030204" pitchFamily="18" charset="0"/>
              </a:endParaRPr>
            </a:p>
          </p:txBody>
        </p:sp>
        <p:sp>
          <p:nvSpPr>
            <p:cNvPr id="788497" name="Text Box 14"/>
            <p:cNvSpPr txBox="1">
              <a:spLocks noChangeArrowheads="1"/>
            </p:cNvSpPr>
            <p:nvPr/>
          </p:nvSpPr>
          <p:spPr bwMode="auto">
            <a:xfrm>
              <a:off x="3651" y="3291"/>
              <a:ext cx="678" cy="233"/>
            </a:xfrm>
            <a:prstGeom prst="rect">
              <a:avLst/>
            </a:prstGeom>
            <a:noFill/>
            <a:ln w="9525">
              <a:noFill/>
              <a:miter lim="800000"/>
              <a:headEnd/>
              <a:tailEnd/>
            </a:ln>
          </p:spPr>
          <p:txBody>
            <a:bodyPr wrap="none">
              <a:spAutoFit/>
            </a:bodyPr>
            <a:lstStyle/>
            <a:p>
              <a:pPr>
                <a:spcBef>
                  <a:spcPct val="50000"/>
                </a:spcBef>
              </a:pPr>
              <a:r>
                <a:rPr lang="en-CA" sz="1800" b="1" dirty="0">
                  <a:latin typeface="Verdana" pitchFamily="34" charset="0"/>
                </a:rPr>
                <a:t>Time </a:t>
              </a:r>
              <a:r>
                <a:rPr lang="en-CA" sz="1800" b="1" i="1" dirty="0" err="1">
                  <a:latin typeface="Cambria" panose="02040503050406030204" pitchFamily="18" charset="0"/>
                </a:rPr>
                <a:t>t</a:t>
              </a:r>
              <a:r>
                <a:rPr lang="en-CA" sz="1800" b="1" i="1" baseline="-25000" dirty="0" err="1">
                  <a:latin typeface="Cambria" panose="02040503050406030204" pitchFamily="18" charset="0"/>
                </a:rPr>
                <a:t>B</a:t>
              </a:r>
              <a:endParaRPr lang="en-CA" sz="1800" b="1" i="1" baseline="-25000" dirty="0">
                <a:latin typeface="Cambria" panose="02040503050406030204" pitchFamily="18" charset="0"/>
              </a:endParaRPr>
            </a:p>
          </p:txBody>
        </p:sp>
        <p:sp>
          <p:nvSpPr>
            <p:cNvPr id="788498" name="Text Box 15"/>
            <p:cNvSpPr txBox="1">
              <a:spLocks noChangeArrowheads="1"/>
            </p:cNvSpPr>
            <p:nvPr/>
          </p:nvSpPr>
          <p:spPr bwMode="auto">
            <a:xfrm>
              <a:off x="2496" y="3504"/>
              <a:ext cx="757" cy="231"/>
            </a:xfrm>
            <a:prstGeom prst="rect">
              <a:avLst/>
            </a:prstGeom>
            <a:noFill/>
            <a:ln w="9525">
              <a:noFill/>
              <a:miter lim="800000"/>
              <a:headEnd/>
              <a:tailEnd/>
            </a:ln>
          </p:spPr>
          <p:txBody>
            <a:bodyPr wrap="none">
              <a:spAutoFit/>
            </a:bodyPr>
            <a:lstStyle/>
            <a:p>
              <a:r>
                <a:rPr lang="el-GR" sz="1800" b="1" dirty="0">
                  <a:latin typeface="Cambria" panose="02040503050406030204" pitchFamily="18" charset="0"/>
                  <a:cs typeface="Times New Roman" pitchFamily="18" charset="0"/>
                </a:rPr>
                <a:t>Δ</a:t>
              </a:r>
              <a:r>
                <a:rPr lang="en-US" sz="1800" b="1" i="1" dirty="0">
                  <a:latin typeface="Cambria" panose="02040503050406030204" pitchFamily="18" charset="0"/>
                  <a:cs typeface="Times New Roman" pitchFamily="18" charset="0"/>
                </a:rPr>
                <a:t>t</a:t>
              </a:r>
              <a:r>
                <a:rPr lang="en-US" sz="1800" b="1" dirty="0">
                  <a:latin typeface="Cambria" panose="02040503050406030204" pitchFamily="18" charset="0"/>
                  <a:cs typeface="Times New Roman" pitchFamily="18" charset="0"/>
                </a:rPr>
                <a:t> = </a:t>
              </a:r>
              <a:r>
                <a:rPr lang="en-US" sz="1800" b="1" i="1" dirty="0" err="1">
                  <a:latin typeface="Cambria" panose="02040503050406030204" pitchFamily="18" charset="0"/>
                  <a:cs typeface="Times New Roman" pitchFamily="18" charset="0"/>
                </a:rPr>
                <a:t>t</a:t>
              </a:r>
              <a:r>
                <a:rPr lang="en-US" sz="1800" b="1" i="1" baseline="-25000" dirty="0" err="1">
                  <a:latin typeface="Cambria" panose="02040503050406030204" pitchFamily="18" charset="0"/>
                  <a:cs typeface="Times New Roman" pitchFamily="18" charset="0"/>
                </a:rPr>
                <a:t>B</a:t>
              </a:r>
              <a:r>
                <a:rPr lang="en-US" sz="1800" b="1" i="1" dirty="0">
                  <a:latin typeface="Cambria" panose="02040503050406030204" pitchFamily="18" charset="0"/>
                  <a:cs typeface="Times New Roman" pitchFamily="18" charset="0"/>
                </a:rPr>
                <a:t> </a:t>
              </a:r>
              <a:r>
                <a:rPr lang="en-US" sz="1800" b="1" dirty="0">
                  <a:latin typeface="Cambria" panose="02040503050406030204" pitchFamily="18" charset="0"/>
                  <a:cs typeface="Times New Roman" pitchFamily="18" charset="0"/>
                </a:rPr>
                <a:t>- </a:t>
              </a:r>
              <a:r>
                <a:rPr lang="en-US" sz="1800" b="1" i="1" dirty="0" err="1">
                  <a:latin typeface="Cambria" panose="02040503050406030204" pitchFamily="18" charset="0"/>
                  <a:cs typeface="Times New Roman" pitchFamily="18" charset="0"/>
                </a:rPr>
                <a:t>t</a:t>
              </a:r>
              <a:r>
                <a:rPr lang="en-US" sz="1800" b="1" i="1" baseline="-25000" dirty="0" err="1">
                  <a:latin typeface="Cambria" panose="02040503050406030204" pitchFamily="18" charset="0"/>
                  <a:cs typeface="Times New Roman" pitchFamily="18" charset="0"/>
                </a:rPr>
                <a:t>A</a:t>
              </a:r>
              <a:endParaRPr lang="el-GR" sz="1800" b="1" i="1" baseline="-25000" dirty="0">
                <a:latin typeface="Cambria" panose="02040503050406030204" pitchFamily="18" charset="0"/>
                <a:cs typeface="Times New Roman" pitchFamily="18" charset="0"/>
              </a:endParaRPr>
            </a:p>
          </p:txBody>
        </p:sp>
      </p:grpSp>
      <p:sp>
        <p:nvSpPr>
          <p:cNvPr id="18" name="Date Placeholder 17"/>
          <p:cNvSpPr>
            <a:spLocks noGrp="1"/>
          </p:cNvSpPr>
          <p:nvPr>
            <p:ph type="dt" sz="quarter" idx="12"/>
          </p:nvPr>
        </p:nvSpPr>
        <p:spPr/>
        <p:txBody>
          <a:bodyPr/>
          <a:lstStyle/>
          <a:p>
            <a:pPr>
              <a:defRPr/>
            </a:pPr>
            <a:r>
              <a:rPr lang="en-US"/>
              <a:t>September 1, 2017</a:t>
            </a:r>
            <a:endParaRPr lang="en-CA" dirty="0"/>
          </a:p>
        </p:txBody>
      </p:sp>
      <p:sp>
        <p:nvSpPr>
          <p:cNvPr id="19" name="Slide Number Placeholder 18"/>
          <p:cNvSpPr>
            <a:spLocks noGrp="1"/>
          </p:cNvSpPr>
          <p:nvPr>
            <p:ph type="sldNum" sz="quarter" idx="11"/>
          </p:nvPr>
        </p:nvSpPr>
        <p:spPr/>
        <p:txBody>
          <a:bodyPr/>
          <a:lstStyle/>
          <a:p>
            <a:pPr>
              <a:defRPr/>
            </a:pPr>
            <a:fld id="{FAB1A255-156F-4602-A9FB-C31A7EE07854}" type="slidenum">
              <a:rPr lang="en-US"/>
              <a:pPr>
                <a:defRPr/>
              </a:pPr>
              <a:t>227</a:t>
            </a:fld>
            <a:endParaRPr lang="en-US" dirty="0"/>
          </a:p>
        </p:txBody>
      </p:sp>
    </p:spTree>
    <p:extLst>
      <p:ext uri="{BB962C8B-B14F-4D97-AF65-F5344CB8AC3E}">
        <p14:creationId xmlns:p14="http://schemas.microsoft.com/office/powerpoint/2010/main" val="180892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02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0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02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1250" name="Rectangle 2"/>
          <p:cNvSpPr>
            <a:spLocks noGrp="1" noChangeArrowheads="1"/>
          </p:cNvSpPr>
          <p:nvPr>
            <p:ph type="title"/>
          </p:nvPr>
        </p:nvSpPr>
        <p:spPr/>
        <p:txBody>
          <a:bodyPr/>
          <a:lstStyle/>
          <a:p>
            <a:pPr eaLnBrk="1" hangingPunct="1">
              <a:defRPr/>
            </a:pPr>
            <a:r>
              <a:rPr lang="en-CA"/>
              <a:t>Scheduling with CPM</a:t>
            </a:r>
          </a:p>
        </p:txBody>
      </p:sp>
      <p:sp>
        <p:nvSpPr>
          <p:cNvPr id="1461251" name="Rectangle 3"/>
          <p:cNvSpPr>
            <a:spLocks noGrp="1" noChangeArrowheads="1"/>
          </p:cNvSpPr>
          <p:nvPr>
            <p:ph type="body" idx="1"/>
          </p:nvPr>
        </p:nvSpPr>
        <p:spPr/>
        <p:txBody>
          <a:bodyPr/>
          <a:lstStyle/>
          <a:p>
            <a:pPr eaLnBrk="1" hangingPunct="1"/>
            <a:r>
              <a:rPr lang="en-CA" dirty="0"/>
              <a:t>The </a:t>
            </a:r>
            <a:r>
              <a:rPr lang="en-CA" b="1" dirty="0">
                <a:solidFill>
                  <a:schemeClr val="accent1">
                    <a:lumMod val="75000"/>
                  </a:schemeClr>
                </a:solidFill>
              </a:rPr>
              <a:t>earliest event (EE) time </a:t>
            </a:r>
            <a:r>
              <a:rPr lang="en-CA" dirty="0"/>
              <a:t>for an event is the first time at which the activities that precede the event can be completed</a:t>
            </a:r>
          </a:p>
          <a:p>
            <a:pPr lvl="1" eaLnBrk="1" hangingPunct="1"/>
            <a:r>
              <a:rPr lang="en-CA" dirty="0"/>
              <a:t>To calculate, begin at the start event and determine the longest activity path from the start event to the event in question</a:t>
            </a:r>
          </a:p>
          <a:p>
            <a:pPr eaLnBrk="1" hangingPunct="1"/>
            <a:r>
              <a:rPr lang="en-CA" dirty="0"/>
              <a:t>The </a:t>
            </a:r>
            <a:r>
              <a:rPr lang="en-CA" b="1" dirty="0">
                <a:solidFill>
                  <a:schemeClr val="accent1">
                    <a:lumMod val="75000"/>
                  </a:schemeClr>
                </a:solidFill>
              </a:rPr>
              <a:t>latest event (LE) time</a:t>
            </a:r>
            <a:r>
              <a:rPr lang="en-CA" dirty="0"/>
              <a:t> for an event is the last time at which the activities that follow the event can commence without delaying the project</a:t>
            </a:r>
          </a:p>
          <a:p>
            <a:pPr lvl="1" eaLnBrk="1" hangingPunct="1"/>
            <a:r>
              <a:rPr lang="en-CA" dirty="0"/>
              <a:t>To calculate, begin at the end event and determine the longest activity path from the end event to the event in question</a:t>
            </a:r>
          </a:p>
          <a:p>
            <a:pPr eaLnBrk="1" hangingPunct="1"/>
            <a:r>
              <a:rPr lang="en-CA" dirty="0"/>
              <a:t>The </a:t>
            </a:r>
            <a:r>
              <a:rPr lang="en-CA" b="1" dirty="0">
                <a:solidFill>
                  <a:schemeClr val="accent1">
                    <a:lumMod val="75000"/>
                  </a:schemeClr>
                </a:solidFill>
              </a:rPr>
              <a:t>slack time </a:t>
            </a:r>
            <a:r>
              <a:rPr lang="en-CA" dirty="0"/>
              <a:t>is the difference between the latest event and the earliest event</a:t>
            </a:r>
          </a:p>
          <a:p>
            <a:pPr eaLnBrk="1" hangingPunct="1"/>
            <a:r>
              <a:rPr lang="en-CA" dirty="0"/>
              <a:t>Events with zero slack time are on the </a:t>
            </a:r>
            <a:r>
              <a:rPr lang="en-CA" b="1" dirty="0">
                <a:solidFill>
                  <a:schemeClr val="accent1">
                    <a:lumMod val="75000"/>
                  </a:schemeClr>
                </a:solidFill>
              </a:rPr>
              <a:t>critical path</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9546B32C-7C63-4B7C-B7C1-40E934AB2576}" type="slidenum">
              <a:rPr lang="en-US"/>
              <a:pPr>
                <a:defRPr/>
              </a:pPr>
              <a:t>228</a:t>
            </a:fld>
            <a:endParaRPr lang="en-US" dirty="0"/>
          </a:p>
        </p:txBody>
      </p:sp>
    </p:spTree>
    <p:extLst>
      <p:ext uri="{BB962C8B-B14F-4D97-AF65-F5344CB8AC3E}">
        <p14:creationId xmlns:p14="http://schemas.microsoft.com/office/powerpoint/2010/main" val="3145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12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1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12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12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1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6370" name="Rectangle 2"/>
          <p:cNvSpPr>
            <a:spLocks noGrp="1" noChangeArrowheads="1"/>
          </p:cNvSpPr>
          <p:nvPr>
            <p:ph type="title"/>
          </p:nvPr>
        </p:nvSpPr>
        <p:spPr/>
        <p:txBody>
          <a:bodyPr/>
          <a:lstStyle/>
          <a:p>
            <a:pPr eaLnBrk="1" hangingPunct="1">
              <a:defRPr/>
            </a:pPr>
            <a:r>
              <a:rPr lang="en-US"/>
              <a:t>Representing Event Times using CPM</a:t>
            </a:r>
          </a:p>
        </p:txBody>
      </p:sp>
      <p:sp>
        <p:nvSpPr>
          <p:cNvPr id="791555" name="Rectangle 3"/>
          <p:cNvSpPr>
            <a:spLocks noGrp="1" noChangeArrowheads="1"/>
          </p:cNvSpPr>
          <p:nvPr>
            <p:ph type="body" idx="1"/>
          </p:nvPr>
        </p:nvSpPr>
        <p:spPr/>
        <p:txBody>
          <a:bodyPr/>
          <a:lstStyle/>
          <a:p>
            <a:pPr eaLnBrk="1" hangingPunct="1"/>
            <a:r>
              <a:rPr lang="en-US" dirty="0"/>
              <a:t>Each node of the CPM diagram expresses the earliest event time and the latest event time of an event as follows:</a:t>
            </a:r>
          </a:p>
        </p:txBody>
      </p:sp>
      <p:grpSp>
        <p:nvGrpSpPr>
          <p:cNvPr id="2" name="Group 21"/>
          <p:cNvGrpSpPr>
            <a:grpSpLocks/>
          </p:cNvGrpSpPr>
          <p:nvPr/>
        </p:nvGrpSpPr>
        <p:grpSpPr bwMode="auto">
          <a:xfrm>
            <a:off x="838200" y="3962400"/>
            <a:ext cx="3200400" cy="1055688"/>
            <a:chOff x="528" y="2496"/>
            <a:chExt cx="2016" cy="665"/>
          </a:xfrm>
        </p:grpSpPr>
        <p:sp>
          <p:nvSpPr>
            <p:cNvPr id="791578" name="Text Box 9"/>
            <p:cNvSpPr txBox="1">
              <a:spLocks noChangeArrowheads="1"/>
            </p:cNvSpPr>
            <p:nvPr/>
          </p:nvSpPr>
          <p:spPr bwMode="auto">
            <a:xfrm>
              <a:off x="528" y="2928"/>
              <a:ext cx="1544" cy="233"/>
            </a:xfrm>
            <a:prstGeom prst="rect">
              <a:avLst/>
            </a:prstGeom>
            <a:noFill/>
            <a:ln w="9525">
              <a:noFill/>
              <a:miter lim="800000"/>
              <a:headEnd/>
              <a:tailEnd/>
            </a:ln>
          </p:spPr>
          <p:txBody>
            <a:bodyPr wrap="none">
              <a:spAutoFit/>
            </a:bodyPr>
            <a:lstStyle/>
            <a:p>
              <a:r>
                <a:rPr lang="en-US" sz="1800" b="1" dirty="0">
                  <a:solidFill>
                    <a:schemeClr val="accent1">
                      <a:lumMod val="75000"/>
                    </a:schemeClr>
                  </a:solidFill>
                  <a:latin typeface="+mj-lt"/>
                </a:rPr>
                <a:t>Earliest Event Time (</a:t>
              </a:r>
              <a:r>
                <a:rPr lang="en-US" sz="1800" b="1" i="1" dirty="0">
                  <a:solidFill>
                    <a:schemeClr val="accent1">
                      <a:lumMod val="75000"/>
                    </a:schemeClr>
                  </a:solidFill>
                  <a:latin typeface="Cambria" panose="02040503050406030204" pitchFamily="18" charset="0"/>
                </a:rPr>
                <a:t>EE</a:t>
              </a:r>
              <a:r>
                <a:rPr lang="en-US" sz="1800" b="1" dirty="0">
                  <a:solidFill>
                    <a:schemeClr val="accent1">
                      <a:lumMod val="75000"/>
                    </a:schemeClr>
                  </a:solidFill>
                  <a:latin typeface="+mj-lt"/>
                </a:rPr>
                <a:t>)</a:t>
              </a:r>
            </a:p>
          </p:txBody>
        </p:sp>
        <p:sp>
          <p:nvSpPr>
            <p:cNvPr id="791579" name="Line 19"/>
            <p:cNvSpPr>
              <a:spLocks noChangeShapeType="1"/>
            </p:cNvSpPr>
            <p:nvPr/>
          </p:nvSpPr>
          <p:spPr bwMode="auto">
            <a:xfrm flipV="1">
              <a:off x="1680" y="2496"/>
              <a:ext cx="864" cy="432"/>
            </a:xfrm>
            <a:prstGeom prst="line">
              <a:avLst/>
            </a:prstGeom>
            <a:noFill/>
            <a:ln w="25400">
              <a:solidFill>
                <a:schemeClr val="accent1">
                  <a:lumMod val="75000"/>
                </a:schemeClr>
              </a:solidFill>
              <a:round/>
              <a:headEnd/>
              <a:tailEnd type="triangle" w="med" len="med"/>
            </a:ln>
          </p:spPr>
          <p:txBody>
            <a:bodyPr/>
            <a:lstStyle/>
            <a:p>
              <a:endParaRPr lang="en-US"/>
            </a:p>
          </p:txBody>
        </p:sp>
      </p:grpSp>
      <p:grpSp>
        <p:nvGrpSpPr>
          <p:cNvPr id="3" name="Group 22"/>
          <p:cNvGrpSpPr>
            <a:grpSpLocks/>
          </p:cNvGrpSpPr>
          <p:nvPr/>
        </p:nvGrpSpPr>
        <p:grpSpPr bwMode="auto">
          <a:xfrm>
            <a:off x="5181602" y="3962400"/>
            <a:ext cx="2390776" cy="1055688"/>
            <a:chOff x="3264" y="2496"/>
            <a:chExt cx="1506" cy="665"/>
          </a:xfrm>
        </p:grpSpPr>
        <p:sp>
          <p:nvSpPr>
            <p:cNvPr id="791576" name="Text Box 10"/>
            <p:cNvSpPr txBox="1">
              <a:spLocks noChangeArrowheads="1"/>
            </p:cNvSpPr>
            <p:nvPr/>
          </p:nvSpPr>
          <p:spPr bwMode="auto">
            <a:xfrm>
              <a:off x="3312" y="2928"/>
              <a:ext cx="1458" cy="233"/>
            </a:xfrm>
            <a:prstGeom prst="rect">
              <a:avLst/>
            </a:prstGeom>
            <a:noFill/>
            <a:ln w="9525">
              <a:noFill/>
              <a:miter lim="800000"/>
              <a:headEnd/>
              <a:tailEnd/>
            </a:ln>
          </p:spPr>
          <p:txBody>
            <a:bodyPr wrap="none">
              <a:spAutoFit/>
            </a:bodyPr>
            <a:lstStyle/>
            <a:p>
              <a:r>
                <a:rPr lang="en-US" sz="1800" b="1" dirty="0">
                  <a:solidFill>
                    <a:schemeClr val="accent1">
                      <a:lumMod val="75000"/>
                    </a:schemeClr>
                  </a:solidFill>
                  <a:latin typeface="+mj-lt"/>
                </a:rPr>
                <a:t>Latest Event Time (</a:t>
              </a:r>
              <a:r>
                <a:rPr lang="en-US" sz="1800" b="1" i="1" dirty="0">
                  <a:solidFill>
                    <a:schemeClr val="accent1">
                      <a:lumMod val="75000"/>
                    </a:schemeClr>
                  </a:solidFill>
                  <a:latin typeface="Cambria" panose="02040503050406030204" pitchFamily="18" charset="0"/>
                </a:rPr>
                <a:t>LE</a:t>
              </a:r>
              <a:r>
                <a:rPr lang="en-US" sz="1800" b="1" dirty="0">
                  <a:solidFill>
                    <a:schemeClr val="accent1">
                      <a:lumMod val="75000"/>
                    </a:schemeClr>
                  </a:solidFill>
                  <a:latin typeface="+mj-lt"/>
                </a:rPr>
                <a:t>)</a:t>
              </a:r>
            </a:p>
          </p:txBody>
        </p:sp>
        <p:sp>
          <p:nvSpPr>
            <p:cNvPr id="791577" name="Line 20"/>
            <p:cNvSpPr>
              <a:spLocks noChangeShapeType="1"/>
            </p:cNvSpPr>
            <p:nvPr/>
          </p:nvSpPr>
          <p:spPr bwMode="auto">
            <a:xfrm flipH="1" flipV="1">
              <a:off x="3264" y="2496"/>
              <a:ext cx="864" cy="432"/>
            </a:xfrm>
            <a:prstGeom prst="line">
              <a:avLst/>
            </a:prstGeom>
            <a:noFill/>
            <a:ln w="25400">
              <a:solidFill>
                <a:schemeClr val="accent1">
                  <a:lumMod val="75000"/>
                </a:schemeClr>
              </a:solidFill>
              <a:round/>
              <a:headEnd/>
              <a:tailEnd type="triangle" w="med" len="med"/>
            </a:ln>
          </p:spPr>
          <p:txBody>
            <a:bodyPr/>
            <a:lstStyle/>
            <a:p>
              <a:endParaRPr lang="en-US"/>
            </a:p>
          </p:txBody>
        </p:sp>
      </p:grpSp>
      <p:grpSp>
        <p:nvGrpSpPr>
          <p:cNvPr id="4" name="Group 25"/>
          <p:cNvGrpSpPr>
            <a:grpSpLocks/>
          </p:cNvGrpSpPr>
          <p:nvPr/>
        </p:nvGrpSpPr>
        <p:grpSpPr bwMode="auto">
          <a:xfrm>
            <a:off x="609600" y="1981200"/>
            <a:ext cx="7694613" cy="2438400"/>
            <a:chOff x="384" y="1248"/>
            <a:chExt cx="4847" cy="1536"/>
          </a:xfrm>
        </p:grpSpPr>
        <p:sp>
          <p:nvSpPr>
            <p:cNvPr id="791561" name="Oval 4"/>
            <p:cNvSpPr>
              <a:spLocks noChangeArrowheads="1"/>
            </p:cNvSpPr>
            <p:nvPr/>
          </p:nvSpPr>
          <p:spPr bwMode="auto">
            <a:xfrm>
              <a:off x="2256" y="1584"/>
              <a:ext cx="1296" cy="1200"/>
            </a:xfrm>
            <a:prstGeom prst="ellipse">
              <a:avLst/>
            </a:prstGeom>
            <a:noFill/>
            <a:ln w="25400">
              <a:solidFill>
                <a:schemeClr val="tx1"/>
              </a:solidFill>
              <a:round/>
              <a:headEnd/>
              <a:tailEnd/>
            </a:ln>
          </p:spPr>
          <p:txBody>
            <a:bodyPr wrap="none" anchor="ctr"/>
            <a:lstStyle/>
            <a:p>
              <a:endParaRPr lang="en-CA"/>
            </a:p>
          </p:txBody>
        </p:sp>
        <p:sp>
          <p:nvSpPr>
            <p:cNvPr id="791562" name="Line 5"/>
            <p:cNvSpPr>
              <a:spLocks noChangeShapeType="1"/>
            </p:cNvSpPr>
            <p:nvPr/>
          </p:nvSpPr>
          <p:spPr bwMode="auto">
            <a:xfrm>
              <a:off x="2256" y="2208"/>
              <a:ext cx="1296" cy="0"/>
            </a:xfrm>
            <a:prstGeom prst="line">
              <a:avLst/>
            </a:prstGeom>
            <a:noFill/>
            <a:ln w="25400">
              <a:solidFill>
                <a:schemeClr val="tx1"/>
              </a:solidFill>
              <a:round/>
              <a:headEnd/>
              <a:tailEnd/>
            </a:ln>
          </p:spPr>
          <p:txBody>
            <a:bodyPr/>
            <a:lstStyle/>
            <a:p>
              <a:endParaRPr lang="en-US"/>
            </a:p>
          </p:txBody>
        </p:sp>
        <p:sp>
          <p:nvSpPr>
            <p:cNvPr id="791563" name="Line 6"/>
            <p:cNvSpPr>
              <a:spLocks noChangeShapeType="1"/>
            </p:cNvSpPr>
            <p:nvPr/>
          </p:nvSpPr>
          <p:spPr bwMode="auto">
            <a:xfrm>
              <a:off x="2928" y="2208"/>
              <a:ext cx="0" cy="576"/>
            </a:xfrm>
            <a:prstGeom prst="line">
              <a:avLst/>
            </a:prstGeom>
            <a:noFill/>
            <a:ln w="25400">
              <a:solidFill>
                <a:schemeClr val="tx1"/>
              </a:solidFill>
              <a:round/>
              <a:headEnd/>
              <a:tailEnd/>
            </a:ln>
          </p:spPr>
          <p:txBody>
            <a:bodyPr/>
            <a:lstStyle/>
            <a:p>
              <a:endParaRPr lang="en-US"/>
            </a:p>
          </p:txBody>
        </p:sp>
        <p:sp>
          <p:nvSpPr>
            <p:cNvPr id="791564" name="Text Box 7"/>
            <p:cNvSpPr txBox="1">
              <a:spLocks noChangeArrowheads="1"/>
            </p:cNvSpPr>
            <p:nvPr/>
          </p:nvSpPr>
          <p:spPr bwMode="auto">
            <a:xfrm>
              <a:off x="2544" y="1248"/>
              <a:ext cx="571" cy="233"/>
            </a:xfrm>
            <a:prstGeom prst="rect">
              <a:avLst/>
            </a:prstGeom>
            <a:noFill/>
            <a:ln w="9525">
              <a:noFill/>
              <a:miter lim="800000"/>
              <a:headEnd/>
              <a:tailEnd/>
            </a:ln>
          </p:spPr>
          <p:txBody>
            <a:bodyPr wrap="none">
              <a:spAutoFit/>
            </a:bodyPr>
            <a:lstStyle/>
            <a:p>
              <a:r>
                <a:rPr lang="en-US" sz="1800" b="1" dirty="0">
                  <a:latin typeface="+mn-lt"/>
                </a:rPr>
                <a:t>Event </a:t>
              </a:r>
              <a:r>
                <a:rPr lang="en-US" sz="1800" b="1" i="1" dirty="0">
                  <a:latin typeface="Cambria" panose="02040503050406030204" pitchFamily="18" charset="0"/>
                </a:rPr>
                <a:t>A</a:t>
              </a:r>
            </a:p>
          </p:txBody>
        </p:sp>
        <p:sp>
          <p:nvSpPr>
            <p:cNvPr id="791565" name="Text Box 8"/>
            <p:cNvSpPr txBox="1">
              <a:spLocks noChangeArrowheads="1"/>
            </p:cNvSpPr>
            <p:nvPr/>
          </p:nvSpPr>
          <p:spPr bwMode="auto">
            <a:xfrm>
              <a:off x="2812" y="1833"/>
              <a:ext cx="212" cy="231"/>
            </a:xfrm>
            <a:prstGeom prst="rect">
              <a:avLst/>
            </a:prstGeom>
            <a:noFill/>
            <a:ln w="9525">
              <a:noFill/>
              <a:miter lim="800000"/>
              <a:headEnd/>
              <a:tailEnd/>
            </a:ln>
          </p:spPr>
          <p:txBody>
            <a:bodyPr wrap="none">
              <a:spAutoFit/>
            </a:bodyPr>
            <a:lstStyle/>
            <a:p>
              <a:r>
                <a:rPr lang="en-US" sz="1800" b="1" i="1" dirty="0">
                  <a:latin typeface="Cambria" panose="02040503050406030204" pitchFamily="18" charset="0"/>
                </a:rPr>
                <a:t>A</a:t>
              </a:r>
            </a:p>
          </p:txBody>
        </p:sp>
        <p:sp>
          <p:nvSpPr>
            <p:cNvPr id="791566" name="Text Box 11"/>
            <p:cNvSpPr txBox="1">
              <a:spLocks noChangeArrowheads="1"/>
            </p:cNvSpPr>
            <p:nvPr/>
          </p:nvSpPr>
          <p:spPr bwMode="auto">
            <a:xfrm>
              <a:off x="2496" y="2304"/>
              <a:ext cx="280" cy="233"/>
            </a:xfrm>
            <a:prstGeom prst="rect">
              <a:avLst/>
            </a:prstGeom>
            <a:noFill/>
            <a:ln w="9525">
              <a:noFill/>
              <a:miter lim="800000"/>
              <a:headEnd/>
              <a:tailEnd/>
            </a:ln>
          </p:spPr>
          <p:txBody>
            <a:bodyPr wrap="none">
              <a:spAutoFit/>
            </a:bodyPr>
            <a:lstStyle/>
            <a:p>
              <a:r>
                <a:rPr lang="en-US" sz="1800" b="1" i="1" dirty="0">
                  <a:latin typeface="Cambria" panose="02040503050406030204" pitchFamily="18" charset="0"/>
                </a:rPr>
                <a:t>EE</a:t>
              </a:r>
            </a:p>
          </p:txBody>
        </p:sp>
        <p:sp>
          <p:nvSpPr>
            <p:cNvPr id="791567" name="Text Box 12"/>
            <p:cNvSpPr txBox="1">
              <a:spLocks noChangeArrowheads="1"/>
            </p:cNvSpPr>
            <p:nvPr/>
          </p:nvSpPr>
          <p:spPr bwMode="auto">
            <a:xfrm>
              <a:off x="3024" y="2304"/>
              <a:ext cx="276" cy="233"/>
            </a:xfrm>
            <a:prstGeom prst="rect">
              <a:avLst/>
            </a:prstGeom>
            <a:noFill/>
            <a:ln w="9525">
              <a:noFill/>
              <a:miter lim="800000"/>
              <a:headEnd/>
              <a:tailEnd/>
            </a:ln>
          </p:spPr>
          <p:txBody>
            <a:bodyPr wrap="none">
              <a:spAutoFit/>
            </a:bodyPr>
            <a:lstStyle/>
            <a:p>
              <a:r>
                <a:rPr lang="en-US" sz="1800" b="1" i="1" dirty="0">
                  <a:latin typeface="Cambria" panose="02040503050406030204" pitchFamily="18" charset="0"/>
                </a:rPr>
                <a:t>LE</a:t>
              </a:r>
            </a:p>
          </p:txBody>
        </p:sp>
        <p:sp>
          <p:nvSpPr>
            <p:cNvPr id="791568" name="Line 13"/>
            <p:cNvSpPr>
              <a:spLocks noChangeShapeType="1"/>
            </p:cNvSpPr>
            <p:nvPr/>
          </p:nvSpPr>
          <p:spPr bwMode="auto">
            <a:xfrm>
              <a:off x="1392" y="2160"/>
              <a:ext cx="864" cy="0"/>
            </a:xfrm>
            <a:prstGeom prst="line">
              <a:avLst/>
            </a:prstGeom>
            <a:noFill/>
            <a:ln w="25400">
              <a:solidFill>
                <a:schemeClr val="tx1"/>
              </a:solidFill>
              <a:round/>
              <a:headEnd/>
              <a:tailEnd type="triangle" w="med" len="med"/>
            </a:ln>
          </p:spPr>
          <p:txBody>
            <a:bodyPr/>
            <a:lstStyle/>
            <a:p>
              <a:endParaRPr lang="en-US"/>
            </a:p>
          </p:txBody>
        </p:sp>
        <p:sp>
          <p:nvSpPr>
            <p:cNvPr id="791569" name="Line 14"/>
            <p:cNvSpPr>
              <a:spLocks noChangeShapeType="1"/>
            </p:cNvSpPr>
            <p:nvPr/>
          </p:nvSpPr>
          <p:spPr bwMode="auto">
            <a:xfrm>
              <a:off x="3552" y="2160"/>
              <a:ext cx="864" cy="0"/>
            </a:xfrm>
            <a:prstGeom prst="line">
              <a:avLst/>
            </a:prstGeom>
            <a:noFill/>
            <a:ln w="25400">
              <a:solidFill>
                <a:schemeClr val="tx1"/>
              </a:solidFill>
              <a:round/>
              <a:headEnd/>
              <a:tailEnd type="triangle" w="med" len="med"/>
            </a:ln>
          </p:spPr>
          <p:txBody>
            <a:bodyPr/>
            <a:lstStyle/>
            <a:p>
              <a:endParaRPr lang="en-US"/>
            </a:p>
          </p:txBody>
        </p:sp>
        <p:sp>
          <p:nvSpPr>
            <p:cNvPr id="791570" name="Line 15"/>
            <p:cNvSpPr>
              <a:spLocks noChangeShapeType="1"/>
            </p:cNvSpPr>
            <p:nvPr/>
          </p:nvSpPr>
          <p:spPr bwMode="auto">
            <a:xfrm>
              <a:off x="3552" y="2208"/>
              <a:ext cx="816" cy="240"/>
            </a:xfrm>
            <a:prstGeom prst="line">
              <a:avLst/>
            </a:prstGeom>
            <a:noFill/>
            <a:ln w="25400">
              <a:solidFill>
                <a:schemeClr val="tx1"/>
              </a:solidFill>
              <a:round/>
              <a:headEnd/>
              <a:tailEnd type="triangle" w="med" len="med"/>
            </a:ln>
          </p:spPr>
          <p:txBody>
            <a:bodyPr/>
            <a:lstStyle/>
            <a:p>
              <a:endParaRPr lang="en-US"/>
            </a:p>
          </p:txBody>
        </p:sp>
        <p:sp>
          <p:nvSpPr>
            <p:cNvPr id="791571" name="Line 16"/>
            <p:cNvSpPr>
              <a:spLocks noChangeShapeType="1"/>
            </p:cNvSpPr>
            <p:nvPr/>
          </p:nvSpPr>
          <p:spPr bwMode="auto">
            <a:xfrm flipV="1">
              <a:off x="3552" y="1872"/>
              <a:ext cx="816" cy="240"/>
            </a:xfrm>
            <a:prstGeom prst="line">
              <a:avLst/>
            </a:prstGeom>
            <a:noFill/>
            <a:ln w="25400">
              <a:solidFill>
                <a:schemeClr val="tx1"/>
              </a:solidFill>
              <a:round/>
              <a:headEnd/>
              <a:tailEnd type="triangle" w="med" len="med"/>
            </a:ln>
          </p:spPr>
          <p:txBody>
            <a:bodyPr/>
            <a:lstStyle/>
            <a:p>
              <a:endParaRPr lang="en-US"/>
            </a:p>
          </p:txBody>
        </p:sp>
        <p:sp>
          <p:nvSpPr>
            <p:cNvPr id="791572" name="Line 17"/>
            <p:cNvSpPr>
              <a:spLocks noChangeShapeType="1"/>
            </p:cNvSpPr>
            <p:nvPr/>
          </p:nvSpPr>
          <p:spPr bwMode="auto">
            <a:xfrm>
              <a:off x="1440" y="1872"/>
              <a:ext cx="816" cy="240"/>
            </a:xfrm>
            <a:prstGeom prst="line">
              <a:avLst/>
            </a:prstGeom>
            <a:noFill/>
            <a:ln w="25400">
              <a:solidFill>
                <a:schemeClr val="tx1"/>
              </a:solidFill>
              <a:round/>
              <a:headEnd/>
              <a:tailEnd type="triangle" w="med" len="med"/>
            </a:ln>
          </p:spPr>
          <p:txBody>
            <a:bodyPr/>
            <a:lstStyle/>
            <a:p>
              <a:endParaRPr lang="en-US"/>
            </a:p>
          </p:txBody>
        </p:sp>
        <p:sp>
          <p:nvSpPr>
            <p:cNvPr id="791573" name="Line 18"/>
            <p:cNvSpPr>
              <a:spLocks noChangeShapeType="1"/>
            </p:cNvSpPr>
            <p:nvPr/>
          </p:nvSpPr>
          <p:spPr bwMode="auto">
            <a:xfrm flipV="1">
              <a:off x="1488" y="2208"/>
              <a:ext cx="768" cy="240"/>
            </a:xfrm>
            <a:prstGeom prst="line">
              <a:avLst/>
            </a:prstGeom>
            <a:noFill/>
            <a:ln w="25400">
              <a:solidFill>
                <a:schemeClr val="tx1"/>
              </a:solidFill>
              <a:round/>
              <a:headEnd/>
              <a:tailEnd type="triangle" w="med" len="med"/>
            </a:ln>
          </p:spPr>
          <p:txBody>
            <a:bodyPr/>
            <a:lstStyle/>
            <a:p>
              <a:endParaRPr lang="en-US"/>
            </a:p>
          </p:txBody>
        </p:sp>
        <p:sp>
          <p:nvSpPr>
            <p:cNvPr id="791574" name="Text Box 23"/>
            <p:cNvSpPr txBox="1">
              <a:spLocks noChangeArrowheads="1"/>
            </p:cNvSpPr>
            <p:nvPr/>
          </p:nvSpPr>
          <p:spPr bwMode="auto">
            <a:xfrm>
              <a:off x="384" y="2016"/>
              <a:ext cx="671" cy="233"/>
            </a:xfrm>
            <a:prstGeom prst="rect">
              <a:avLst/>
            </a:prstGeom>
            <a:noFill/>
            <a:ln w="9525">
              <a:noFill/>
              <a:miter lim="800000"/>
              <a:headEnd/>
              <a:tailEnd/>
            </a:ln>
          </p:spPr>
          <p:txBody>
            <a:bodyPr wrap="none">
              <a:spAutoFit/>
            </a:bodyPr>
            <a:lstStyle/>
            <a:p>
              <a:r>
                <a:rPr lang="en-US" sz="1800" b="1" dirty="0">
                  <a:latin typeface="+mj-lt"/>
                </a:rPr>
                <a:t>Activities</a:t>
              </a:r>
            </a:p>
          </p:txBody>
        </p:sp>
        <p:sp>
          <p:nvSpPr>
            <p:cNvPr id="791575" name="Text Box 24"/>
            <p:cNvSpPr txBox="1">
              <a:spLocks noChangeArrowheads="1"/>
            </p:cNvSpPr>
            <p:nvPr/>
          </p:nvSpPr>
          <p:spPr bwMode="auto">
            <a:xfrm>
              <a:off x="4560" y="2025"/>
              <a:ext cx="671" cy="233"/>
            </a:xfrm>
            <a:prstGeom prst="rect">
              <a:avLst/>
            </a:prstGeom>
            <a:noFill/>
            <a:ln w="9525">
              <a:noFill/>
              <a:miter lim="800000"/>
              <a:headEnd/>
              <a:tailEnd/>
            </a:ln>
          </p:spPr>
          <p:txBody>
            <a:bodyPr wrap="none">
              <a:spAutoFit/>
            </a:bodyPr>
            <a:lstStyle/>
            <a:p>
              <a:r>
                <a:rPr lang="en-US" sz="1800" b="1" dirty="0">
                  <a:latin typeface="+mj-lt"/>
                </a:rPr>
                <a:t>Activities</a:t>
              </a:r>
            </a:p>
          </p:txBody>
        </p:sp>
      </p:grpSp>
      <p:sp>
        <p:nvSpPr>
          <p:cNvPr id="27" name="Date Placeholder 26"/>
          <p:cNvSpPr>
            <a:spLocks noGrp="1"/>
          </p:cNvSpPr>
          <p:nvPr>
            <p:ph type="dt" sz="quarter" idx="12"/>
          </p:nvPr>
        </p:nvSpPr>
        <p:spPr/>
        <p:txBody>
          <a:bodyPr/>
          <a:lstStyle/>
          <a:p>
            <a:pPr>
              <a:defRPr/>
            </a:pPr>
            <a:r>
              <a:rPr lang="en-US"/>
              <a:t>September 1, 2017</a:t>
            </a:r>
            <a:endParaRPr lang="en-CA" dirty="0"/>
          </a:p>
        </p:txBody>
      </p:sp>
      <p:sp>
        <p:nvSpPr>
          <p:cNvPr id="28" name="Slide Number Placeholder 27"/>
          <p:cNvSpPr>
            <a:spLocks noGrp="1"/>
          </p:cNvSpPr>
          <p:nvPr>
            <p:ph type="sldNum" sz="quarter" idx="11"/>
          </p:nvPr>
        </p:nvSpPr>
        <p:spPr/>
        <p:txBody>
          <a:bodyPr/>
          <a:lstStyle/>
          <a:p>
            <a:pPr>
              <a:defRPr/>
            </a:pPr>
            <a:fld id="{23B252FB-9AC5-4616-AD41-F4B686BD2D9E}" type="slidenum">
              <a:rPr lang="en-US"/>
              <a:pPr>
                <a:defRPr/>
              </a:pPr>
              <a:t>229</a:t>
            </a:fld>
            <a:endParaRPr lang="en-US" dirty="0"/>
          </a:p>
        </p:txBody>
      </p:sp>
    </p:spTree>
    <p:extLst>
      <p:ext uri="{BB962C8B-B14F-4D97-AF65-F5344CB8AC3E}">
        <p14:creationId xmlns:p14="http://schemas.microsoft.com/office/powerpoint/2010/main" val="42816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dirty="0"/>
              <a:t>Course Workload Expectations</a:t>
            </a:r>
          </a:p>
        </p:txBody>
      </p:sp>
      <p:sp>
        <p:nvSpPr>
          <p:cNvPr id="47107" name="Rectangle 3"/>
          <p:cNvSpPr>
            <a:spLocks noGrp="1" noChangeArrowheads="1"/>
          </p:cNvSpPr>
          <p:nvPr>
            <p:ph type="body" idx="1"/>
          </p:nvPr>
        </p:nvSpPr>
        <p:spPr/>
        <p:txBody>
          <a:bodyPr/>
          <a:lstStyle/>
          <a:p>
            <a:pPr marL="381000" indent="-381000" eaLnBrk="1" hangingPunct="1"/>
            <a:r>
              <a:rPr lang="en-CA" dirty="0"/>
              <a:t>Successful completion of this course will require 5 hours of work per week:</a:t>
            </a:r>
          </a:p>
          <a:p>
            <a:pPr marL="831000" lvl="1" indent="-381000" eaLnBrk="1" hangingPunct="1"/>
            <a:r>
              <a:rPr lang="en-CA" dirty="0" smtClean="0"/>
              <a:t>A total of 60 hours of work is required to complete this course</a:t>
            </a:r>
            <a:endParaRPr lang="en-CA" dirty="0"/>
          </a:p>
          <a:p>
            <a:pPr marL="381000" indent="-381000" eaLnBrk="1" hangingPunct="1"/>
            <a:r>
              <a:rPr lang="en-CA" dirty="0"/>
              <a:t>This course has a lighter workload than most other courses you will take:</a:t>
            </a:r>
          </a:p>
          <a:p>
            <a:pPr marL="831000" lvl="1" indent="-381000" eaLnBrk="1" hangingPunct="1"/>
            <a:r>
              <a:rPr lang="en-CA" dirty="0"/>
              <a:t>A course typically requires 10 hours of work per week for a total of 120 hours of work</a:t>
            </a:r>
          </a:p>
        </p:txBody>
      </p:sp>
      <p:sp>
        <p:nvSpPr>
          <p:cNvPr id="6" name="Slide Number Placeholder 5"/>
          <p:cNvSpPr>
            <a:spLocks noGrp="1"/>
          </p:cNvSpPr>
          <p:nvPr>
            <p:ph type="sldNum" sz="quarter" idx="11"/>
          </p:nvPr>
        </p:nvSpPr>
        <p:spPr/>
        <p:txBody>
          <a:bodyPr/>
          <a:lstStyle/>
          <a:p>
            <a:pPr>
              <a:defRPr/>
            </a:pPr>
            <a:fld id="{72682330-DDB7-47C0-8BEC-295D3A41AB1F}" type="slidenum">
              <a:rPr lang="en-US" smtClean="0"/>
              <a:pPr>
                <a:defRPr/>
              </a:pPr>
              <a:t>23</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Earliest Event Times</a:t>
            </a:r>
          </a:p>
        </p:txBody>
      </p:sp>
      <p:sp>
        <p:nvSpPr>
          <p:cNvPr id="3" name="Content Placeholder 2"/>
          <p:cNvSpPr>
            <a:spLocks noGrp="1"/>
          </p:cNvSpPr>
          <p:nvPr>
            <p:ph idx="1"/>
          </p:nvPr>
        </p:nvSpPr>
        <p:spPr/>
        <p:txBody>
          <a:bodyPr/>
          <a:lstStyle/>
          <a:p>
            <a:r>
              <a:rPr lang="en-US" dirty="0"/>
              <a:t>To construct the schedule, first calculate earliest event times by working from left to right as follows: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230</a:t>
            </a:fld>
            <a:endParaRPr lang="en-US" dirty="0"/>
          </a:p>
        </p:txBody>
      </p:sp>
      <p:sp>
        <p:nvSpPr>
          <p:cNvPr id="7" name="Date Placeholder 6"/>
          <p:cNvSpPr>
            <a:spLocks noGrp="1"/>
          </p:cNvSpPr>
          <p:nvPr>
            <p:ph type="dt" sz="half" idx="4294967295"/>
          </p:nvPr>
        </p:nvSpPr>
        <p:spPr>
          <a:xfrm>
            <a:off x="228600" y="6400800"/>
            <a:ext cx="1600200" cy="228600"/>
          </a:xfrm>
          <a:prstGeom prst="rect">
            <a:avLst/>
          </a:prstGeom>
        </p:spPr>
        <p:txBody>
          <a:bodyPr/>
          <a:lstStyle/>
          <a:p>
            <a:pPr>
              <a:defRPr/>
            </a:pPr>
            <a:r>
              <a:rPr lang="en-US"/>
              <a:t>September 1, 2017</a:t>
            </a:r>
            <a:endParaRPr lang="en-CA" dirty="0"/>
          </a:p>
        </p:txBody>
      </p:sp>
      <p:grpSp>
        <p:nvGrpSpPr>
          <p:cNvPr id="9" name="Group 3"/>
          <p:cNvGrpSpPr>
            <a:grpSpLocks/>
          </p:cNvGrpSpPr>
          <p:nvPr/>
        </p:nvGrpSpPr>
        <p:grpSpPr bwMode="auto">
          <a:xfrm>
            <a:off x="2479675" y="4100512"/>
            <a:ext cx="1150937" cy="1081088"/>
            <a:chOff x="930" y="1797"/>
            <a:chExt cx="725" cy="681"/>
          </a:xfrm>
        </p:grpSpPr>
        <p:sp>
          <p:nvSpPr>
            <p:cNvPr id="71" name="Oval 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2" name="Line 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3" name="Line 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0" name="Group 7"/>
          <p:cNvGrpSpPr>
            <a:grpSpLocks/>
          </p:cNvGrpSpPr>
          <p:nvPr/>
        </p:nvGrpSpPr>
        <p:grpSpPr bwMode="auto">
          <a:xfrm>
            <a:off x="2479675" y="1868487"/>
            <a:ext cx="1150937" cy="1081088"/>
            <a:chOff x="930" y="1797"/>
            <a:chExt cx="725" cy="681"/>
          </a:xfrm>
        </p:grpSpPr>
        <p:sp>
          <p:nvSpPr>
            <p:cNvPr id="68" name="Oval 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9" name="Line 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0" name="Line 1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1" name="Group 11"/>
          <p:cNvGrpSpPr>
            <a:grpSpLocks/>
          </p:cNvGrpSpPr>
          <p:nvPr/>
        </p:nvGrpSpPr>
        <p:grpSpPr bwMode="auto">
          <a:xfrm>
            <a:off x="5719763" y="4029075"/>
            <a:ext cx="1150937" cy="1081088"/>
            <a:chOff x="930" y="1797"/>
            <a:chExt cx="725" cy="681"/>
          </a:xfrm>
        </p:grpSpPr>
        <p:sp>
          <p:nvSpPr>
            <p:cNvPr id="65" name="Oval 12"/>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6" name="Line 13"/>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7" name="Line 14"/>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2" name="Group 15"/>
          <p:cNvGrpSpPr>
            <a:grpSpLocks/>
          </p:cNvGrpSpPr>
          <p:nvPr/>
        </p:nvGrpSpPr>
        <p:grpSpPr bwMode="auto">
          <a:xfrm>
            <a:off x="4064000" y="2949575"/>
            <a:ext cx="1150937" cy="1081088"/>
            <a:chOff x="930" y="1797"/>
            <a:chExt cx="725" cy="681"/>
          </a:xfrm>
        </p:grpSpPr>
        <p:sp>
          <p:nvSpPr>
            <p:cNvPr id="62" name="Oval 16"/>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3" name="Line 17"/>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4" name="Line 18"/>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3" name="Group 19"/>
          <p:cNvGrpSpPr>
            <a:grpSpLocks/>
          </p:cNvGrpSpPr>
          <p:nvPr/>
        </p:nvGrpSpPr>
        <p:grpSpPr bwMode="auto">
          <a:xfrm>
            <a:off x="5719763" y="1868487"/>
            <a:ext cx="1150937" cy="1081088"/>
            <a:chOff x="930" y="1797"/>
            <a:chExt cx="725" cy="681"/>
          </a:xfrm>
        </p:grpSpPr>
        <p:sp>
          <p:nvSpPr>
            <p:cNvPr id="59" name="Oval 20"/>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0" name="Line 21"/>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1" name="Line 22"/>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4" name="Group 23"/>
          <p:cNvGrpSpPr>
            <a:grpSpLocks/>
          </p:cNvGrpSpPr>
          <p:nvPr/>
        </p:nvGrpSpPr>
        <p:grpSpPr bwMode="auto">
          <a:xfrm>
            <a:off x="7231063" y="2971800"/>
            <a:ext cx="1150937" cy="1081088"/>
            <a:chOff x="930" y="1797"/>
            <a:chExt cx="725" cy="681"/>
          </a:xfrm>
        </p:grpSpPr>
        <p:sp>
          <p:nvSpPr>
            <p:cNvPr id="56" name="Oval 2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57" name="Line 2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58" name="Line 2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5" name="Group 27"/>
          <p:cNvGrpSpPr>
            <a:grpSpLocks/>
          </p:cNvGrpSpPr>
          <p:nvPr/>
        </p:nvGrpSpPr>
        <p:grpSpPr bwMode="auto">
          <a:xfrm>
            <a:off x="750888" y="2949575"/>
            <a:ext cx="1150937" cy="1081088"/>
            <a:chOff x="930" y="1797"/>
            <a:chExt cx="725" cy="681"/>
          </a:xfrm>
        </p:grpSpPr>
        <p:sp>
          <p:nvSpPr>
            <p:cNvPr id="53" name="Oval 2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54" name="Line 2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55" name="Line 3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sp>
        <p:nvSpPr>
          <p:cNvPr id="16" name="Line 31"/>
          <p:cNvSpPr>
            <a:spLocks noChangeShapeType="1"/>
          </p:cNvSpPr>
          <p:nvPr/>
        </p:nvSpPr>
        <p:spPr bwMode="auto">
          <a:xfrm flipV="1">
            <a:off x="1831975" y="2444750"/>
            <a:ext cx="647700" cy="720725"/>
          </a:xfrm>
          <a:prstGeom prst="line">
            <a:avLst/>
          </a:prstGeom>
          <a:noFill/>
          <a:ln w="25400">
            <a:solidFill>
              <a:schemeClr val="tx1"/>
            </a:solidFill>
            <a:round/>
            <a:headEnd/>
            <a:tailEnd type="triangle" w="med" len="med"/>
          </a:ln>
        </p:spPr>
        <p:txBody>
          <a:bodyPr>
            <a:spAutoFit/>
          </a:bodyPr>
          <a:lstStyle/>
          <a:p>
            <a:endParaRPr lang="en-US"/>
          </a:p>
        </p:txBody>
      </p:sp>
      <p:sp>
        <p:nvSpPr>
          <p:cNvPr id="17" name="Line 32"/>
          <p:cNvSpPr>
            <a:spLocks noChangeShapeType="1"/>
          </p:cNvSpPr>
          <p:nvPr/>
        </p:nvSpPr>
        <p:spPr bwMode="auto">
          <a:xfrm>
            <a:off x="1758950" y="3813175"/>
            <a:ext cx="720725" cy="863600"/>
          </a:xfrm>
          <a:prstGeom prst="line">
            <a:avLst/>
          </a:prstGeom>
          <a:noFill/>
          <a:ln w="25400">
            <a:solidFill>
              <a:schemeClr val="tx1"/>
            </a:solidFill>
            <a:round/>
            <a:headEnd/>
            <a:tailEnd type="triangle" w="med" len="med"/>
          </a:ln>
        </p:spPr>
        <p:txBody>
          <a:bodyPr>
            <a:spAutoFit/>
          </a:bodyPr>
          <a:lstStyle/>
          <a:p>
            <a:endParaRPr lang="en-US"/>
          </a:p>
        </p:txBody>
      </p:sp>
      <p:sp>
        <p:nvSpPr>
          <p:cNvPr id="18" name="Line 33"/>
          <p:cNvSpPr>
            <a:spLocks noChangeShapeType="1"/>
          </p:cNvSpPr>
          <p:nvPr/>
        </p:nvSpPr>
        <p:spPr bwMode="auto">
          <a:xfrm flipV="1">
            <a:off x="3632200" y="3813175"/>
            <a:ext cx="574675" cy="863600"/>
          </a:xfrm>
          <a:prstGeom prst="line">
            <a:avLst/>
          </a:prstGeom>
          <a:noFill/>
          <a:ln w="25400">
            <a:solidFill>
              <a:schemeClr val="tx1"/>
            </a:solidFill>
            <a:round/>
            <a:headEnd/>
            <a:tailEnd type="triangle" w="med" len="med"/>
          </a:ln>
        </p:spPr>
        <p:txBody>
          <a:bodyPr>
            <a:spAutoFit/>
          </a:bodyPr>
          <a:lstStyle/>
          <a:p>
            <a:endParaRPr lang="en-US"/>
          </a:p>
        </p:txBody>
      </p:sp>
      <p:sp>
        <p:nvSpPr>
          <p:cNvPr id="19" name="Line 34"/>
          <p:cNvSpPr>
            <a:spLocks noChangeShapeType="1"/>
          </p:cNvSpPr>
          <p:nvPr/>
        </p:nvSpPr>
        <p:spPr bwMode="auto">
          <a:xfrm>
            <a:off x="3632200" y="2444750"/>
            <a:ext cx="574675" cy="720725"/>
          </a:xfrm>
          <a:prstGeom prst="line">
            <a:avLst/>
          </a:prstGeom>
          <a:noFill/>
          <a:ln w="25400">
            <a:solidFill>
              <a:schemeClr val="tx1"/>
            </a:solidFill>
            <a:round/>
            <a:headEnd/>
            <a:tailEnd type="triangle" w="med" len="med"/>
          </a:ln>
        </p:spPr>
        <p:txBody>
          <a:bodyPr>
            <a:spAutoFit/>
          </a:bodyPr>
          <a:lstStyle/>
          <a:p>
            <a:endParaRPr lang="en-US"/>
          </a:p>
        </p:txBody>
      </p:sp>
      <p:sp>
        <p:nvSpPr>
          <p:cNvPr id="20" name="Line 35"/>
          <p:cNvSpPr>
            <a:spLocks noChangeShapeType="1"/>
          </p:cNvSpPr>
          <p:nvPr/>
        </p:nvSpPr>
        <p:spPr bwMode="auto">
          <a:xfrm flipV="1">
            <a:off x="5143500" y="2444750"/>
            <a:ext cx="576262" cy="792163"/>
          </a:xfrm>
          <a:prstGeom prst="line">
            <a:avLst/>
          </a:prstGeom>
          <a:noFill/>
          <a:ln w="25400">
            <a:solidFill>
              <a:schemeClr val="tx1"/>
            </a:solidFill>
            <a:round/>
            <a:headEnd/>
            <a:tailEnd type="triangle" w="med" len="med"/>
          </a:ln>
        </p:spPr>
        <p:txBody>
          <a:bodyPr>
            <a:spAutoFit/>
          </a:bodyPr>
          <a:lstStyle/>
          <a:p>
            <a:endParaRPr lang="en-US"/>
          </a:p>
        </p:txBody>
      </p:sp>
      <p:sp>
        <p:nvSpPr>
          <p:cNvPr id="21" name="Line 36"/>
          <p:cNvSpPr>
            <a:spLocks noChangeShapeType="1"/>
          </p:cNvSpPr>
          <p:nvPr/>
        </p:nvSpPr>
        <p:spPr bwMode="auto">
          <a:xfrm>
            <a:off x="5143500" y="3813175"/>
            <a:ext cx="576262" cy="792163"/>
          </a:xfrm>
          <a:prstGeom prst="line">
            <a:avLst/>
          </a:prstGeom>
          <a:noFill/>
          <a:ln w="25400">
            <a:solidFill>
              <a:schemeClr val="tx1"/>
            </a:solidFill>
            <a:round/>
            <a:headEnd/>
            <a:tailEnd type="triangle" w="med" len="med"/>
          </a:ln>
        </p:spPr>
        <p:txBody>
          <a:bodyPr>
            <a:spAutoFit/>
          </a:bodyPr>
          <a:lstStyle/>
          <a:p>
            <a:endParaRPr lang="en-US"/>
          </a:p>
        </p:txBody>
      </p:sp>
      <p:sp>
        <p:nvSpPr>
          <p:cNvPr id="22" name="Line 37"/>
          <p:cNvSpPr>
            <a:spLocks noChangeShapeType="1"/>
          </p:cNvSpPr>
          <p:nvPr/>
        </p:nvSpPr>
        <p:spPr bwMode="auto">
          <a:xfrm>
            <a:off x="6872288" y="2444750"/>
            <a:ext cx="503237" cy="720725"/>
          </a:xfrm>
          <a:prstGeom prst="line">
            <a:avLst/>
          </a:prstGeom>
          <a:noFill/>
          <a:ln w="25400">
            <a:solidFill>
              <a:schemeClr val="tx1"/>
            </a:solidFill>
            <a:round/>
            <a:headEnd/>
            <a:tailEnd type="triangle" w="med" len="med"/>
          </a:ln>
        </p:spPr>
        <p:txBody>
          <a:bodyPr>
            <a:spAutoFit/>
          </a:bodyPr>
          <a:lstStyle/>
          <a:p>
            <a:endParaRPr lang="en-US"/>
          </a:p>
        </p:txBody>
      </p:sp>
      <p:sp>
        <p:nvSpPr>
          <p:cNvPr id="23" name="Line 38"/>
          <p:cNvSpPr>
            <a:spLocks noChangeShapeType="1"/>
          </p:cNvSpPr>
          <p:nvPr/>
        </p:nvSpPr>
        <p:spPr bwMode="auto">
          <a:xfrm flipV="1">
            <a:off x="6872288" y="3884612"/>
            <a:ext cx="503237" cy="720725"/>
          </a:xfrm>
          <a:prstGeom prst="line">
            <a:avLst/>
          </a:prstGeom>
          <a:noFill/>
          <a:ln w="25400">
            <a:solidFill>
              <a:schemeClr val="tx1"/>
            </a:solidFill>
            <a:round/>
            <a:headEnd/>
            <a:tailEnd type="triangle" w="med" len="med"/>
          </a:ln>
        </p:spPr>
        <p:txBody>
          <a:bodyPr>
            <a:spAutoFit/>
          </a:bodyPr>
          <a:lstStyle/>
          <a:p>
            <a:endParaRPr lang="en-US"/>
          </a:p>
        </p:txBody>
      </p:sp>
      <p:sp>
        <p:nvSpPr>
          <p:cNvPr id="24" name="Text Box 39"/>
          <p:cNvSpPr txBox="1">
            <a:spLocks noChangeArrowheads="1"/>
          </p:cNvSpPr>
          <p:nvPr/>
        </p:nvSpPr>
        <p:spPr bwMode="auto">
          <a:xfrm>
            <a:off x="1173957" y="3221593"/>
            <a:ext cx="303212"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A</a:t>
            </a:r>
          </a:p>
        </p:txBody>
      </p:sp>
      <p:sp>
        <p:nvSpPr>
          <p:cNvPr id="25" name="Text Box 40"/>
          <p:cNvSpPr txBox="1">
            <a:spLocks noChangeArrowheads="1"/>
          </p:cNvSpPr>
          <p:nvPr/>
        </p:nvSpPr>
        <p:spPr bwMode="auto">
          <a:xfrm>
            <a:off x="2902744" y="2135187"/>
            <a:ext cx="303212"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B</a:t>
            </a:r>
          </a:p>
        </p:txBody>
      </p:sp>
      <p:sp>
        <p:nvSpPr>
          <p:cNvPr id="26" name="Text Box 41"/>
          <p:cNvSpPr txBox="1">
            <a:spLocks noChangeArrowheads="1"/>
          </p:cNvSpPr>
          <p:nvPr/>
        </p:nvSpPr>
        <p:spPr bwMode="auto">
          <a:xfrm>
            <a:off x="2911475" y="4367212"/>
            <a:ext cx="284052" cy="307777"/>
          </a:xfrm>
          <a:prstGeom prst="rect">
            <a:avLst/>
          </a:prstGeom>
          <a:noFill/>
          <a:ln w="25400">
            <a:noFill/>
            <a:miter lim="800000"/>
            <a:headEnd/>
            <a:tailEnd/>
          </a:ln>
        </p:spPr>
        <p:txBody>
          <a:bodyPr wrap="none">
            <a:spAutoFit/>
          </a:bodyPr>
          <a:lstStyle/>
          <a:p>
            <a:pPr>
              <a:spcBef>
                <a:spcPct val="50000"/>
              </a:spcBef>
            </a:pPr>
            <a:r>
              <a:rPr lang="en-CA" b="1" i="1">
                <a:latin typeface="Cambria" panose="02040503050406030204" pitchFamily="18" charset="0"/>
              </a:rPr>
              <a:t>C</a:t>
            </a:r>
          </a:p>
        </p:txBody>
      </p:sp>
      <p:sp>
        <p:nvSpPr>
          <p:cNvPr id="27" name="Text Box 42"/>
          <p:cNvSpPr txBox="1">
            <a:spLocks noChangeArrowheads="1"/>
          </p:cNvSpPr>
          <p:nvPr/>
        </p:nvSpPr>
        <p:spPr bwMode="auto">
          <a:xfrm>
            <a:off x="4495800" y="3216275"/>
            <a:ext cx="312737"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D</a:t>
            </a:r>
          </a:p>
        </p:txBody>
      </p:sp>
      <p:sp>
        <p:nvSpPr>
          <p:cNvPr id="28" name="Text Box 43"/>
          <p:cNvSpPr txBox="1">
            <a:spLocks noChangeArrowheads="1"/>
          </p:cNvSpPr>
          <p:nvPr/>
        </p:nvSpPr>
        <p:spPr bwMode="auto">
          <a:xfrm>
            <a:off x="6151563" y="2135187"/>
            <a:ext cx="285656"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E</a:t>
            </a:r>
          </a:p>
        </p:txBody>
      </p:sp>
      <p:sp>
        <p:nvSpPr>
          <p:cNvPr id="29" name="Text Box 44"/>
          <p:cNvSpPr txBox="1">
            <a:spLocks noChangeArrowheads="1"/>
          </p:cNvSpPr>
          <p:nvPr/>
        </p:nvSpPr>
        <p:spPr bwMode="auto">
          <a:xfrm>
            <a:off x="6151563" y="4295775"/>
            <a:ext cx="280846"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F</a:t>
            </a:r>
          </a:p>
        </p:txBody>
      </p:sp>
      <p:sp>
        <p:nvSpPr>
          <p:cNvPr id="30" name="Text Box 45"/>
          <p:cNvSpPr txBox="1">
            <a:spLocks noChangeArrowheads="1"/>
          </p:cNvSpPr>
          <p:nvPr/>
        </p:nvSpPr>
        <p:spPr bwMode="auto">
          <a:xfrm>
            <a:off x="7657306" y="3256580"/>
            <a:ext cx="295274"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G</a:t>
            </a:r>
          </a:p>
        </p:txBody>
      </p:sp>
      <p:sp>
        <p:nvSpPr>
          <p:cNvPr id="31" name="Text Box 46"/>
          <p:cNvSpPr txBox="1">
            <a:spLocks noChangeArrowheads="1"/>
          </p:cNvSpPr>
          <p:nvPr/>
        </p:nvSpPr>
        <p:spPr bwMode="auto">
          <a:xfrm>
            <a:off x="966788" y="35702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0</a:t>
            </a:r>
          </a:p>
        </p:txBody>
      </p:sp>
      <p:sp>
        <p:nvSpPr>
          <p:cNvPr id="33" name="Text Box 48"/>
          <p:cNvSpPr txBox="1">
            <a:spLocks noChangeArrowheads="1"/>
          </p:cNvSpPr>
          <p:nvPr/>
        </p:nvSpPr>
        <p:spPr bwMode="auto">
          <a:xfrm>
            <a:off x="2695575" y="24907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2</a:t>
            </a:r>
          </a:p>
        </p:txBody>
      </p:sp>
      <p:sp>
        <p:nvSpPr>
          <p:cNvPr id="34" name="Text Box 49"/>
          <p:cNvSpPr txBox="1">
            <a:spLocks noChangeArrowheads="1"/>
          </p:cNvSpPr>
          <p:nvPr/>
        </p:nvSpPr>
        <p:spPr bwMode="auto">
          <a:xfrm>
            <a:off x="2695575" y="4722812"/>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4</a:t>
            </a:r>
          </a:p>
        </p:txBody>
      </p:sp>
      <p:sp>
        <p:nvSpPr>
          <p:cNvPr id="39" name="Text Box 54"/>
          <p:cNvSpPr txBox="1">
            <a:spLocks noChangeArrowheads="1"/>
          </p:cNvSpPr>
          <p:nvPr/>
        </p:nvSpPr>
        <p:spPr bwMode="auto">
          <a:xfrm>
            <a:off x="5935663" y="4651375"/>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8</a:t>
            </a:r>
          </a:p>
        </p:txBody>
      </p:sp>
      <p:sp>
        <p:nvSpPr>
          <p:cNvPr id="44" name="Text Box 59"/>
          <p:cNvSpPr txBox="1">
            <a:spLocks noChangeArrowheads="1"/>
          </p:cNvSpPr>
          <p:nvPr/>
        </p:nvSpPr>
        <p:spPr bwMode="auto">
          <a:xfrm>
            <a:off x="5864225" y="2490787"/>
            <a:ext cx="438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12</a:t>
            </a:r>
          </a:p>
        </p:txBody>
      </p:sp>
      <p:sp>
        <p:nvSpPr>
          <p:cNvPr id="45" name="Text Box 60"/>
          <p:cNvSpPr txBox="1">
            <a:spLocks noChangeArrowheads="1"/>
          </p:cNvSpPr>
          <p:nvPr/>
        </p:nvSpPr>
        <p:spPr bwMode="auto">
          <a:xfrm>
            <a:off x="5287963"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(5)</a:t>
            </a:r>
          </a:p>
        </p:txBody>
      </p:sp>
      <p:sp>
        <p:nvSpPr>
          <p:cNvPr id="46" name="Text Box 61"/>
          <p:cNvSpPr txBox="1">
            <a:spLocks noChangeArrowheads="1"/>
          </p:cNvSpPr>
          <p:nvPr/>
        </p:nvSpPr>
        <p:spPr bwMode="auto">
          <a:xfrm>
            <a:off x="6799263"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47" name="Text Box 62"/>
          <p:cNvSpPr txBox="1">
            <a:spLocks noChangeArrowheads="1"/>
          </p:cNvSpPr>
          <p:nvPr/>
        </p:nvSpPr>
        <p:spPr bwMode="auto">
          <a:xfrm>
            <a:off x="701675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48" name="Text Box 63"/>
          <p:cNvSpPr txBox="1">
            <a:spLocks noChangeArrowheads="1"/>
          </p:cNvSpPr>
          <p:nvPr/>
        </p:nvSpPr>
        <p:spPr bwMode="auto">
          <a:xfrm>
            <a:off x="5011953" y="4157801"/>
            <a:ext cx="504825"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a:t>
            </a:r>
          </a:p>
        </p:txBody>
      </p:sp>
      <p:sp>
        <p:nvSpPr>
          <p:cNvPr id="49" name="Text Box 64"/>
          <p:cNvSpPr txBox="1">
            <a:spLocks noChangeArrowheads="1"/>
          </p:cNvSpPr>
          <p:nvPr/>
        </p:nvSpPr>
        <p:spPr bwMode="auto">
          <a:xfrm>
            <a:off x="3632200"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50" name="Text Box 65"/>
          <p:cNvSpPr txBox="1">
            <a:spLocks noChangeArrowheads="1"/>
          </p:cNvSpPr>
          <p:nvPr/>
        </p:nvSpPr>
        <p:spPr bwMode="auto">
          <a:xfrm>
            <a:off x="384810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51" name="Text Box 66"/>
          <p:cNvSpPr txBox="1">
            <a:spLocks noChangeArrowheads="1"/>
          </p:cNvSpPr>
          <p:nvPr/>
        </p:nvSpPr>
        <p:spPr bwMode="auto">
          <a:xfrm>
            <a:off x="175895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52" name="Text Box 67"/>
          <p:cNvSpPr txBox="1">
            <a:spLocks noChangeArrowheads="1"/>
          </p:cNvSpPr>
          <p:nvPr/>
        </p:nvSpPr>
        <p:spPr bwMode="auto">
          <a:xfrm>
            <a:off x="1974850"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grpSp>
        <p:nvGrpSpPr>
          <p:cNvPr id="77" name="Group 76"/>
          <p:cNvGrpSpPr/>
          <p:nvPr/>
        </p:nvGrpSpPr>
        <p:grpSpPr>
          <a:xfrm>
            <a:off x="3657600" y="3570287"/>
            <a:ext cx="1828800" cy="2273777"/>
            <a:chOff x="3657600" y="3570287"/>
            <a:chExt cx="1828800" cy="2273777"/>
          </a:xfrm>
        </p:grpSpPr>
        <p:sp>
          <p:nvSpPr>
            <p:cNvPr id="37" name="Text Box 52"/>
            <p:cNvSpPr txBox="1">
              <a:spLocks noChangeArrowheads="1"/>
            </p:cNvSpPr>
            <p:nvPr/>
          </p:nvSpPr>
          <p:spPr bwMode="auto">
            <a:xfrm>
              <a:off x="4279900" y="35702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7</a:t>
              </a:r>
            </a:p>
          </p:txBody>
        </p:sp>
        <p:sp>
          <p:nvSpPr>
            <p:cNvPr id="74" name="TextBox 73"/>
            <p:cNvSpPr txBox="1"/>
            <p:nvPr/>
          </p:nvSpPr>
          <p:spPr>
            <a:xfrm>
              <a:off x="3657600" y="5105400"/>
              <a:ext cx="1828800" cy="738664"/>
            </a:xfrm>
            <a:prstGeom prst="rect">
              <a:avLst/>
            </a:prstGeom>
            <a:noFill/>
          </p:spPr>
          <p:txBody>
            <a:bodyPr wrap="square" rtlCol="0">
              <a:spAutoFit/>
            </a:bodyPr>
            <a:lstStyle/>
            <a:p>
              <a:r>
                <a:rPr lang="en-US" b="1" dirty="0">
                  <a:latin typeface="+mn-lt"/>
                </a:rPr>
                <a:t>The earliest event time is the maximum of {2+3,4+3} = 7</a:t>
              </a:r>
            </a:p>
          </p:txBody>
        </p:sp>
        <p:cxnSp>
          <p:nvCxnSpPr>
            <p:cNvPr id="76" name="Straight Arrow Connector 75"/>
            <p:cNvCxnSpPr>
              <a:stCxn id="74" idx="0"/>
              <a:endCxn id="37" idx="2"/>
            </p:cNvCxnSpPr>
            <p:nvPr/>
          </p:nvCxnSpPr>
          <p:spPr bwMode="auto">
            <a:xfrm rot="16200000" flipV="1">
              <a:off x="3888582" y="4421981"/>
              <a:ext cx="1230313" cy="136525"/>
            </a:xfrm>
            <a:prstGeom prst="straightConnector1">
              <a:avLst/>
            </a:prstGeom>
            <a:noFill/>
            <a:ln w="9525" cap="flat" cmpd="sng" algn="ctr">
              <a:solidFill>
                <a:schemeClr val="tx1"/>
              </a:solidFill>
              <a:prstDash val="solid"/>
              <a:round/>
              <a:headEnd type="none" w="med" len="med"/>
              <a:tailEnd type="triangle"/>
            </a:ln>
            <a:effectLst/>
          </p:spPr>
        </p:cxnSp>
      </p:grpSp>
      <p:grpSp>
        <p:nvGrpSpPr>
          <p:cNvPr id="84" name="Group 83"/>
          <p:cNvGrpSpPr/>
          <p:nvPr/>
        </p:nvGrpSpPr>
        <p:grpSpPr>
          <a:xfrm>
            <a:off x="6858000" y="3581400"/>
            <a:ext cx="1828800" cy="2208889"/>
            <a:chOff x="6858000" y="3643312"/>
            <a:chExt cx="1828800" cy="2208889"/>
          </a:xfrm>
        </p:grpSpPr>
        <p:sp>
          <p:nvSpPr>
            <p:cNvPr id="42" name="Text Box 57"/>
            <p:cNvSpPr txBox="1">
              <a:spLocks noChangeArrowheads="1"/>
            </p:cNvSpPr>
            <p:nvPr/>
          </p:nvSpPr>
          <p:spPr bwMode="auto">
            <a:xfrm>
              <a:off x="7375525" y="3643312"/>
              <a:ext cx="438150" cy="304800"/>
            </a:xfrm>
            <a:prstGeom prst="rect">
              <a:avLst/>
            </a:prstGeom>
            <a:noFill/>
            <a:ln w="25400">
              <a:noFill/>
              <a:miter lim="800000"/>
              <a:headEnd/>
              <a:tailEnd/>
            </a:ln>
          </p:spPr>
          <p:txBody>
            <a:bodyPr wrap="square">
              <a:spAutoFit/>
            </a:bodyPr>
            <a:lstStyle/>
            <a:p>
              <a:pPr>
                <a:spcBef>
                  <a:spcPct val="50000"/>
                </a:spcBef>
              </a:pPr>
              <a:r>
                <a:rPr lang="en-CA" b="1" dirty="0">
                  <a:latin typeface="Verdana" pitchFamily="34" charset="0"/>
                </a:rPr>
                <a:t>16</a:t>
              </a:r>
            </a:p>
          </p:txBody>
        </p:sp>
        <p:sp>
          <p:nvSpPr>
            <p:cNvPr id="80" name="TextBox 79"/>
            <p:cNvSpPr txBox="1"/>
            <p:nvPr/>
          </p:nvSpPr>
          <p:spPr>
            <a:xfrm>
              <a:off x="6858000" y="5113537"/>
              <a:ext cx="1828800" cy="738664"/>
            </a:xfrm>
            <a:prstGeom prst="rect">
              <a:avLst/>
            </a:prstGeom>
            <a:noFill/>
          </p:spPr>
          <p:txBody>
            <a:bodyPr wrap="square" rtlCol="0">
              <a:spAutoFit/>
            </a:bodyPr>
            <a:lstStyle/>
            <a:p>
              <a:r>
                <a:rPr lang="en-US" b="1" dirty="0">
                  <a:latin typeface="+mn-lt"/>
                </a:rPr>
                <a:t>The earliest event time is the maximum of {12+4,13+3} = 16</a:t>
              </a:r>
            </a:p>
          </p:txBody>
        </p:sp>
        <p:cxnSp>
          <p:nvCxnSpPr>
            <p:cNvPr id="81" name="Straight Arrow Connector 80"/>
            <p:cNvCxnSpPr>
              <a:stCxn id="80" idx="0"/>
              <a:endCxn id="42" idx="2"/>
            </p:cNvCxnSpPr>
            <p:nvPr/>
          </p:nvCxnSpPr>
          <p:spPr bwMode="auto">
            <a:xfrm rot="16200000" flipV="1">
              <a:off x="7100788" y="4441925"/>
              <a:ext cx="1165425" cy="177800"/>
            </a:xfrm>
            <a:prstGeom prst="straightConnector1">
              <a:avLst/>
            </a:prstGeom>
            <a:no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93380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Latest Event Times</a:t>
            </a:r>
          </a:p>
        </p:txBody>
      </p:sp>
      <p:sp>
        <p:nvSpPr>
          <p:cNvPr id="3" name="Content Placeholder 2"/>
          <p:cNvSpPr>
            <a:spLocks noGrp="1"/>
          </p:cNvSpPr>
          <p:nvPr>
            <p:ph idx="1"/>
          </p:nvPr>
        </p:nvSpPr>
        <p:spPr/>
        <p:txBody>
          <a:bodyPr/>
          <a:lstStyle/>
          <a:p>
            <a:r>
              <a:rPr lang="en-US" dirty="0"/>
              <a:t>Calculate latest event times by working from right to left as follows: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231</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grpSp>
        <p:nvGrpSpPr>
          <p:cNvPr id="8" name="Group 3"/>
          <p:cNvGrpSpPr>
            <a:grpSpLocks/>
          </p:cNvGrpSpPr>
          <p:nvPr/>
        </p:nvGrpSpPr>
        <p:grpSpPr bwMode="auto">
          <a:xfrm>
            <a:off x="2479675" y="4100512"/>
            <a:ext cx="1150937" cy="1081088"/>
            <a:chOff x="930" y="1797"/>
            <a:chExt cx="725" cy="681"/>
          </a:xfrm>
        </p:grpSpPr>
        <p:sp>
          <p:nvSpPr>
            <p:cNvPr id="71" name="Oval 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2" name="Line 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3" name="Line 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9" name="Group 7"/>
          <p:cNvGrpSpPr>
            <a:grpSpLocks/>
          </p:cNvGrpSpPr>
          <p:nvPr/>
        </p:nvGrpSpPr>
        <p:grpSpPr bwMode="auto">
          <a:xfrm>
            <a:off x="2479675" y="1868487"/>
            <a:ext cx="1150937" cy="1081088"/>
            <a:chOff x="930" y="1797"/>
            <a:chExt cx="725" cy="681"/>
          </a:xfrm>
        </p:grpSpPr>
        <p:sp>
          <p:nvSpPr>
            <p:cNvPr id="68" name="Oval 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9" name="Line 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0" name="Line 1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0" name="Group 11"/>
          <p:cNvGrpSpPr>
            <a:grpSpLocks/>
          </p:cNvGrpSpPr>
          <p:nvPr/>
        </p:nvGrpSpPr>
        <p:grpSpPr bwMode="auto">
          <a:xfrm>
            <a:off x="5719763" y="4029075"/>
            <a:ext cx="1150937" cy="1081088"/>
            <a:chOff x="930" y="1797"/>
            <a:chExt cx="725" cy="681"/>
          </a:xfrm>
        </p:grpSpPr>
        <p:sp>
          <p:nvSpPr>
            <p:cNvPr id="65" name="Oval 12"/>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6" name="Line 13"/>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7" name="Line 14"/>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1" name="Group 15"/>
          <p:cNvGrpSpPr>
            <a:grpSpLocks/>
          </p:cNvGrpSpPr>
          <p:nvPr/>
        </p:nvGrpSpPr>
        <p:grpSpPr bwMode="auto">
          <a:xfrm>
            <a:off x="4064000" y="2949575"/>
            <a:ext cx="1150937" cy="1081088"/>
            <a:chOff x="930" y="1797"/>
            <a:chExt cx="725" cy="681"/>
          </a:xfrm>
        </p:grpSpPr>
        <p:sp>
          <p:nvSpPr>
            <p:cNvPr id="62" name="Oval 16"/>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3" name="Line 17"/>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4" name="Line 18"/>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2" name="Group 19"/>
          <p:cNvGrpSpPr>
            <a:grpSpLocks/>
          </p:cNvGrpSpPr>
          <p:nvPr/>
        </p:nvGrpSpPr>
        <p:grpSpPr bwMode="auto">
          <a:xfrm>
            <a:off x="5719763" y="1868487"/>
            <a:ext cx="1150937" cy="1081088"/>
            <a:chOff x="930" y="1797"/>
            <a:chExt cx="725" cy="681"/>
          </a:xfrm>
        </p:grpSpPr>
        <p:sp>
          <p:nvSpPr>
            <p:cNvPr id="59" name="Oval 20"/>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60" name="Line 21"/>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61" name="Line 22"/>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3" name="Group 23"/>
          <p:cNvGrpSpPr>
            <a:grpSpLocks/>
          </p:cNvGrpSpPr>
          <p:nvPr/>
        </p:nvGrpSpPr>
        <p:grpSpPr bwMode="auto">
          <a:xfrm>
            <a:off x="7231063" y="2971800"/>
            <a:ext cx="1150937" cy="1081088"/>
            <a:chOff x="930" y="1797"/>
            <a:chExt cx="725" cy="681"/>
          </a:xfrm>
        </p:grpSpPr>
        <p:sp>
          <p:nvSpPr>
            <p:cNvPr id="56" name="Oval 2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57" name="Line 2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58" name="Line 2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14" name="Group 27"/>
          <p:cNvGrpSpPr>
            <a:grpSpLocks/>
          </p:cNvGrpSpPr>
          <p:nvPr/>
        </p:nvGrpSpPr>
        <p:grpSpPr bwMode="auto">
          <a:xfrm>
            <a:off x="750888" y="2949575"/>
            <a:ext cx="1150937" cy="1081088"/>
            <a:chOff x="930" y="1797"/>
            <a:chExt cx="725" cy="681"/>
          </a:xfrm>
        </p:grpSpPr>
        <p:sp>
          <p:nvSpPr>
            <p:cNvPr id="53" name="Oval 2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54" name="Line 2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55" name="Line 3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sp>
        <p:nvSpPr>
          <p:cNvPr id="16" name="Line 31"/>
          <p:cNvSpPr>
            <a:spLocks noChangeShapeType="1"/>
          </p:cNvSpPr>
          <p:nvPr/>
        </p:nvSpPr>
        <p:spPr bwMode="auto">
          <a:xfrm flipV="1">
            <a:off x="1831975" y="2444750"/>
            <a:ext cx="647700" cy="720725"/>
          </a:xfrm>
          <a:prstGeom prst="line">
            <a:avLst/>
          </a:prstGeom>
          <a:noFill/>
          <a:ln w="25400">
            <a:solidFill>
              <a:schemeClr val="tx1"/>
            </a:solidFill>
            <a:round/>
            <a:headEnd/>
            <a:tailEnd type="triangle" w="med" len="med"/>
          </a:ln>
        </p:spPr>
        <p:txBody>
          <a:bodyPr>
            <a:spAutoFit/>
          </a:bodyPr>
          <a:lstStyle/>
          <a:p>
            <a:endParaRPr lang="en-US"/>
          </a:p>
        </p:txBody>
      </p:sp>
      <p:sp>
        <p:nvSpPr>
          <p:cNvPr id="17" name="Line 32"/>
          <p:cNvSpPr>
            <a:spLocks noChangeShapeType="1"/>
          </p:cNvSpPr>
          <p:nvPr/>
        </p:nvSpPr>
        <p:spPr bwMode="auto">
          <a:xfrm>
            <a:off x="1758950" y="3813175"/>
            <a:ext cx="720725" cy="863600"/>
          </a:xfrm>
          <a:prstGeom prst="line">
            <a:avLst/>
          </a:prstGeom>
          <a:noFill/>
          <a:ln w="25400">
            <a:solidFill>
              <a:schemeClr val="tx1"/>
            </a:solidFill>
            <a:round/>
            <a:headEnd/>
            <a:tailEnd type="triangle" w="med" len="med"/>
          </a:ln>
        </p:spPr>
        <p:txBody>
          <a:bodyPr>
            <a:spAutoFit/>
          </a:bodyPr>
          <a:lstStyle/>
          <a:p>
            <a:endParaRPr lang="en-US"/>
          </a:p>
        </p:txBody>
      </p:sp>
      <p:sp>
        <p:nvSpPr>
          <p:cNvPr id="18" name="Line 33"/>
          <p:cNvSpPr>
            <a:spLocks noChangeShapeType="1"/>
          </p:cNvSpPr>
          <p:nvPr/>
        </p:nvSpPr>
        <p:spPr bwMode="auto">
          <a:xfrm flipV="1">
            <a:off x="3632200" y="3813175"/>
            <a:ext cx="574675" cy="863600"/>
          </a:xfrm>
          <a:prstGeom prst="line">
            <a:avLst/>
          </a:prstGeom>
          <a:noFill/>
          <a:ln w="25400">
            <a:solidFill>
              <a:schemeClr val="tx1"/>
            </a:solidFill>
            <a:round/>
            <a:headEnd/>
            <a:tailEnd type="triangle" w="med" len="med"/>
          </a:ln>
        </p:spPr>
        <p:txBody>
          <a:bodyPr>
            <a:spAutoFit/>
          </a:bodyPr>
          <a:lstStyle/>
          <a:p>
            <a:endParaRPr lang="en-US"/>
          </a:p>
        </p:txBody>
      </p:sp>
      <p:sp>
        <p:nvSpPr>
          <p:cNvPr id="19" name="Line 34"/>
          <p:cNvSpPr>
            <a:spLocks noChangeShapeType="1"/>
          </p:cNvSpPr>
          <p:nvPr/>
        </p:nvSpPr>
        <p:spPr bwMode="auto">
          <a:xfrm>
            <a:off x="3632200" y="2444750"/>
            <a:ext cx="574675" cy="720725"/>
          </a:xfrm>
          <a:prstGeom prst="line">
            <a:avLst/>
          </a:prstGeom>
          <a:noFill/>
          <a:ln w="25400">
            <a:solidFill>
              <a:schemeClr val="tx1"/>
            </a:solidFill>
            <a:round/>
            <a:headEnd/>
            <a:tailEnd type="triangle" w="med" len="med"/>
          </a:ln>
        </p:spPr>
        <p:txBody>
          <a:bodyPr>
            <a:spAutoFit/>
          </a:bodyPr>
          <a:lstStyle/>
          <a:p>
            <a:endParaRPr lang="en-US"/>
          </a:p>
        </p:txBody>
      </p:sp>
      <p:sp>
        <p:nvSpPr>
          <p:cNvPr id="20" name="Line 35"/>
          <p:cNvSpPr>
            <a:spLocks noChangeShapeType="1"/>
          </p:cNvSpPr>
          <p:nvPr/>
        </p:nvSpPr>
        <p:spPr bwMode="auto">
          <a:xfrm flipV="1">
            <a:off x="5143500" y="2444750"/>
            <a:ext cx="576262" cy="792163"/>
          </a:xfrm>
          <a:prstGeom prst="line">
            <a:avLst/>
          </a:prstGeom>
          <a:noFill/>
          <a:ln w="25400">
            <a:solidFill>
              <a:schemeClr val="tx1"/>
            </a:solidFill>
            <a:round/>
            <a:headEnd/>
            <a:tailEnd type="triangle" w="med" len="med"/>
          </a:ln>
        </p:spPr>
        <p:txBody>
          <a:bodyPr>
            <a:spAutoFit/>
          </a:bodyPr>
          <a:lstStyle/>
          <a:p>
            <a:endParaRPr lang="en-US"/>
          </a:p>
        </p:txBody>
      </p:sp>
      <p:sp>
        <p:nvSpPr>
          <p:cNvPr id="21" name="Line 36"/>
          <p:cNvSpPr>
            <a:spLocks noChangeShapeType="1"/>
          </p:cNvSpPr>
          <p:nvPr/>
        </p:nvSpPr>
        <p:spPr bwMode="auto">
          <a:xfrm>
            <a:off x="5143500" y="3813175"/>
            <a:ext cx="576262" cy="792163"/>
          </a:xfrm>
          <a:prstGeom prst="line">
            <a:avLst/>
          </a:prstGeom>
          <a:noFill/>
          <a:ln w="25400">
            <a:solidFill>
              <a:schemeClr val="tx1"/>
            </a:solidFill>
            <a:round/>
            <a:headEnd/>
            <a:tailEnd type="triangle" w="med" len="med"/>
          </a:ln>
        </p:spPr>
        <p:txBody>
          <a:bodyPr>
            <a:spAutoFit/>
          </a:bodyPr>
          <a:lstStyle/>
          <a:p>
            <a:endParaRPr lang="en-US"/>
          </a:p>
        </p:txBody>
      </p:sp>
      <p:sp>
        <p:nvSpPr>
          <p:cNvPr id="22" name="Line 37"/>
          <p:cNvSpPr>
            <a:spLocks noChangeShapeType="1"/>
          </p:cNvSpPr>
          <p:nvPr/>
        </p:nvSpPr>
        <p:spPr bwMode="auto">
          <a:xfrm>
            <a:off x="6872288" y="2444750"/>
            <a:ext cx="503237" cy="720725"/>
          </a:xfrm>
          <a:prstGeom prst="line">
            <a:avLst/>
          </a:prstGeom>
          <a:noFill/>
          <a:ln w="25400">
            <a:solidFill>
              <a:schemeClr val="tx1"/>
            </a:solidFill>
            <a:round/>
            <a:headEnd/>
            <a:tailEnd type="triangle" w="med" len="med"/>
          </a:ln>
        </p:spPr>
        <p:txBody>
          <a:bodyPr>
            <a:spAutoFit/>
          </a:bodyPr>
          <a:lstStyle/>
          <a:p>
            <a:endParaRPr lang="en-US"/>
          </a:p>
        </p:txBody>
      </p:sp>
      <p:sp>
        <p:nvSpPr>
          <p:cNvPr id="23" name="Line 38"/>
          <p:cNvSpPr>
            <a:spLocks noChangeShapeType="1"/>
          </p:cNvSpPr>
          <p:nvPr/>
        </p:nvSpPr>
        <p:spPr bwMode="auto">
          <a:xfrm flipV="1">
            <a:off x="6872288" y="3884612"/>
            <a:ext cx="503237" cy="720725"/>
          </a:xfrm>
          <a:prstGeom prst="line">
            <a:avLst/>
          </a:prstGeom>
          <a:noFill/>
          <a:ln w="25400">
            <a:solidFill>
              <a:schemeClr val="tx1"/>
            </a:solidFill>
            <a:round/>
            <a:headEnd/>
            <a:tailEnd type="triangle" w="med" len="med"/>
          </a:ln>
        </p:spPr>
        <p:txBody>
          <a:bodyPr>
            <a:spAutoFit/>
          </a:bodyPr>
          <a:lstStyle/>
          <a:p>
            <a:endParaRPr lang="en-US"/>
          </a:p>
        </p:txBody>
      </p:sp>
      <p:sp>
        <p:nvSpPr>
          <p:cNvPr id="24" name="Text Box 39"/>
          <p:cNvSpPr txBox="1">
            <a:spLocks noChangeArrowheads="1"/>
          </p:cNvSpPr>
          <p:nvPr/>
        </p:nvSpPr>
        <p:spPr bwMode="auto">
          <a:xfrm>
            <a:off x="1173957" y="3216275"/>
            <a:ext cx="303212"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A</a:t>
            </a:r>
          </a:p>
        </p:txBody>
      </p:sp>
      <p:sp>
        <p:nvSpPr>
          <p:cNvPr id="25" name="Text Box 40"/>
          <p:cNvSpPr txBox="1">
            <a:spLocks noChangeArrowheads="1"/>
          </p:cNvSpPr>
          <p:nvPr/>
        </p:nvSpPr>
        <p:spPr bwMode="auto">
          <a:xfrm>
            <a:off x="2902744" y="2139950"/>
            <a:ext cx="303212"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B</a:t>
            </a:r>
          </a:p>
        </p:txBody>
      </p:sp>
      <p:sp>
        <p:nvSpPr>
          <p:cNvPr id="26" name="Text Box 41"/>
          <p:cNvSpPr txBox="1">
            <a:spLocks noChangeArrowheads="1"/>
          </p:cNvSpPr>
          <p:nvPr/>
        </p:nvSpPr>
        <p:spPr bwMode="auto">
          <a:xfrm>
            <a:off x="2911475" y="4367212"/>
            <a:ext cx="284052"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C</a:t>
            </a:r>
          </a:p>
        </p:txBody>
      </p:sp>
      <p:sp>
        <p:nvSpPr>
          <p:cNvPr id="27" name="Text Box 42"/>
          <p:cNvSpPr txBox="1">
            <a:spLocks noChangeArrowheads="1"/>
          </p:cNvSpPr>
          <p:nvPr/>
        </p:nvSpPr>
        <p:spPr bwMode="auto">
          <a:xfrm>
            <a:off x="4495800" y="3216275"/>
            <a:ext cx="312737" cy="304800"/>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D</a:t>
            </a:r>
          </a:p>
        </p:txBody>
      </p:sp>
      <p:sp>
        <p:nvSpPr>
          <p:cNvPr id="28" name="Text Box 43"/>
          <p:cNvSpPr txBox="1">
            <a:spLocks noChangeArrowheads="1"/>
          </p:cNvSpPr>
          <p:nvPr/>
        </p:nvSpPr>
        <p:spPr bwMode="auto">
          <a:xfrm>
            <a:off x="6151563" y="2135187"/>
            <a:ext cx="285656"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E</a:t>
            </a:r>
          </a:p>
        </p:txBody>
      </p:sp>
      <p:sp>
        <p:nvSpPr>
          <p:cNvPr id="29" name="Text Box 44"/>
          <p:cNvSpPr txBox="1">
            <a:spLocks noChangeArrowheads="1"/>
          </p:cNvSpPr>
          <p:nvPr/>
        </p:nvSpPr>
        <p:spPr bwMode="auto">
          <a:xfrm>
            <a:off x="6151563" y="4295775"/>
            <a:ext cx="280846"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F</a:t>
            </a:r>
          </a:p>
        </p:txBody>
      </p:sp>
      <p:sp>
        <p:nvSpPr>
          <p:cNvPr id="30" name="Text Box 45"/>
          <p:cNvSpPr txBox="1">
            <a:spLocks noChangeArrowheads="1"/>
          </p:cNvSpPr>
          <p:nvPr/>
        </p:nvSpPr>
        <p:spPr bwMode="auto">
          <a:xfrm>
            <a:off x="7664450" y="3243263"/>
            <a:ext cx="295274" cy="307777"/>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G</a:t>
            </a:r>
          </a:p>
        </p:txBody>
      </p:sp>
      <p:sp>
        <p:nvSpPr>
          <p:cNvPr id="31" name="Text Box 46"/>
          <p:cNvSpPr txBox="1">
            <a:spLocks noChangeArrowheads="1"/>
          </p:cNvSpPr>
          <p:nvPr/>
        </p:nvSpPr>
        <p:spPr bwMode="auto">
          <a:xfrm>
            <a:off x="966788" y="3570287"/>
            <a:ext cx="311150"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0</a:t>
            </a:r>
          </a:p>
        </p:txBody>
      </p:sp>
      <p:sp>
        <p:nvSpPr>
          <p:cNvPr id="32" name="Text Box 47"/>
          <p:cNvSpPr txBox="1">
            <a:spLocks noChangeArrowheads="1"/>
          </p:cNvSpPr>
          <p:nvPr/>
        </p:nvSpPr>
        <p:spPr bwMode="auto">
          <a:xfrm>
            <a:off x="1398588" y="35702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0</a:t>
            </a:r>
          </a:p>
        </p:txBody>
      </p:sp>
      <p:sp>
        <p:nvSpPr>
          <p:cNvPr id="33" name="Text Box 48"/>
          <p:cNvSpPr txBox="1">
            <a:spLocks noChangeArrowheads="1"/>
          </p:cNvSpPr>
          <p:nvPr/>
        </p:nvSpPr>
        <p:spPr bwMode="auto">
          <a:xfrm>
            <a:off x="2695575" y="24907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2</a:t>
            </a:r>
          </a:p>
        </p:txBody>
      </p:sp>
      <p:sp>
        <p:nvSpPr>
          <p:cNvPr id="34" name="Text Box 49"/>
          <p:cNvSpPr txBox="1">
            <a:spLocks noChangeArrowheads="1"/>
          </p:cNvSpPr>
          <p:nvPr/>
        </p:nvSpPr>
        <p:spPr bwMode="auto">
          <a:xfrm>
            <a:off x="2695575" y="4722812"/>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4</a:t>
            </a:r>
          </a:p>
        </p:txBody>
      </p:sp>
      <p:sp>
        <p:nvSpPr>
          <p:cNvPr id="35" name="Text Box 50"/>
          <p:cNvSpPr txBox="1">
            <a:spLocks noChangeArrowheads="1"/>
          </p:cNvSpPr>
          <p:nvPr/>
        </p:nvSpPr>
        <p:spPr bwMode="auto">
          <a:xfrm>
            <a:off x="3127375" y="4722812"/>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4</a:t>
            </a:r>
          </a:p>
        </p:txBody>
      </p:sp>
      <p:sp>
        <p:nvSpPr>
          <p:cNvPr id="36" name="Text Box 51"/>
          <p:cNvSpPr txBox="1">
            <a:spLocks noChangeArrowheads="1"/>
          </p:cNvSpPr>
          <p:nvPr/>
        </p:nvSpPr>
        <p:spPr bwMode="auto">
          <a:xfrm>
            <a:off x="3055938" y="24907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4</a:t>
            </a:r>
          </a:p>
        </p:txBody>
      </p:sp>
      <p:sp>
        <p:nvSpPr>
          <p:cNvPr id="39" name="Text Box 54"/>
          <p:cNvSpPr txBox="1">
            <a:spLocks noChangeArrowheads="1"/>
          </p:cNvSpPr>
          <p:nvPr/>
        </p:nvSpPr>
        <p:spPr bwMode="auto">
          <a:xfrm>
            <a:off x="5935663" y="4651375"/>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8</a:t>
            </a:r>
          </a:p>
        </p:txBody>
      </p:sp>
      <p:sp>
        <p:nvSpPr>
          <p:cNvPr id="40" name="Text Box 55"/>
          <p:cNvSpPr txBox="1">
            <a:spLocks noChangeArrowheads="1"/>
          </p:cNvSpPr>
          <p:nvPr/>
        </p:nvSpPr>
        <p:spPr bwMode="auto">
          <a:xfrm>
            <a:off x="6296025" y="4651375"/>
            <a:ext cx="438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13</a:t>
            </a:r>
          </a:p>
        </p:txBody>
      </p:sp>
      <p:sp>
        <p:nvSpPr>
          <p:cNvPr id="41" name="Text Box 56"/>
          <p:cNvSpPr txBox="1">
            <a:spLocks noChangeArrowheads="1"/>
          </p:cNvSpPr>
          <p:nvPr/>
        </p:nvSpPr>
        <p:spPr bwMode="auto">
          <a:xfrm>
            <a:off x="7807325" y="3556000"/>
            <a:ext cx="438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16</a:t>
            </a:r>
          </a:p>
        </p:txBody>
      </p:sp>
      <p:sp>
        <p:nvSpPr>
          <p:cNvPr id="43" name="Text Box 58"/>
          <p:cNvSpPr txBox="1">
            <a:spLocks noChangeArrowheads="1"/>
          </p:cNvSpPr>
          <p:nvPr/>
        </p:nvSpPr>
        <p:spPr bwMode="auto">
          <a:xfrm>
            <a:off x="6296025" y="2490787"/>
            <a:ext cx="438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12</a:t>
            </a:r>
          </a:p>
        </p:txBody>
      </p:sp>
      <p:sp>
        <p:nvSpPr>
          <p:cNvPr id="44" name="Text Box 59"/>
          <p:cNvSpPr txBox="1">
            <a:spLocks noChangeArrowheads="1"/>
          </p:cNvSpPr>
          <p:nvPr/>
        </p:nvSpPr>
        <p:spPr bwMode="auto">
          <a:xfrm>
            <a:off x="5864225" y="2490787"/>
            <a:ext cx="438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12</a:t>
            </a:r>
          </a:p>
        </p:txBody>
      </p:sp>
      <p:sp>
        <p:nvSpPr>
          <p:cNvPr id="45" name="Text Box 60"/>
          <p:cNvSpPr txBox="1">
            <a:spLocks noChangeArrowheads="1"/>
          </p:cNvSpPr>
          <p:nvPr/>
        </p:nvSpPr>
        <p:spPr bwMode="auto">
          <a:xfrm>
            <a:off x="5287963"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(5)</a:t>
            </a:r>
          </a:p>
        </p:txBody>
      </p:sp>
      <p:sp>
        <p:nvSpPr>
          <p:cNvPr id="46" name="Text Box 61"/>
          <p:cNvSpPr txBox="1">
            <a:spLocks noChangeArrowheads="1"/>
          </p:cNvSpPr>
          <p:nvPr/>
        </p:nvSpPr>
        <p:spPr bwMode="auto">
          <a:xfrm>
            <a:off x="6799263"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47" name="Text Box 62"/>
          <p:cNvSpPr txBox="1">
            <a:spLocks noChangeArrowheads="1"/>
          </p:cNvSpPr>
          <p:nvPr/>
        </p:nvSpPr>
        <p:spPr bwMode="auto">
          <a:xfrm>
            <a:off x="701675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48" name="Text Box 63"/>
          <p:cNvSpPr txBox="1">
            <a:spLocks noChangeArrowheads="1"/>
          </p:cNvSpPr>
          <p:nvPr/>
        </p:nvSpPr>
        <p:spPr bwMode="auto">
          <a:xfrm>
            <a:off x="5008007" y="4144863"/>
            <a:ext cx="504825"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a:t>
            </a:r>
          </a:p>
        </p:txBody>
      </p:sp>
      <p:sp>
        <p:nvSpPr>
          <p:cNvPr id="49" name="Text Box 64"/>
          <p:cNvSpPr txBox="1">
            <a:spLocks noChangeArrowheads="1"/>
          </p:cNvSpPr>
          <p:nvPr/>
        </p:nvSpPr>
        <p:spPr bwMode="auto">
          <a:xfrm>
            <a:off x="3632200"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50" name="Text Box 65"/>
          <p:cNvSpPr txBox="1">
            <a:spLocks noChangeArrowheads="1"/>
          </p:cNvSpPr>
          <p:nvPr/>
        </p:nvSpPr>
        <p:spPr bwMode="auto">
          <a:xfrm>
            <a:off x="384810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51" name="Text Box 66"/>
          <p:cNvSpPr txBox="1">
            <a:spLocks noChangeArrowheads="1"/>
          </p:cNvSpPr>
          <p:nvPr/>
        </p:nvSpPr>
        <p:spPr bwMode="auto">
          <a:xfrm>
            <a:off x="1758950" y="4219575"/>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52" name="Text Box 67"/>
          <p:cNvSpPr txBox="1">
            <a:spLocks noChangeArrowheads="1"/>
          </p:cNvSpPr>
          <p:nvPr/>
        </p:nvSpPr>
        <p:spPr bwMode="auto">
          <a:xfrm>
            <a:off x="1974850" y="2851150"/>
            <a:ext cx="504825" cy="304800"/>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sp>
        <p:nvSpPr>
          <p:cNvPr id="37" name="Text Box 52"/>
          <p:cNvSpPr txBox="1">
            <a:spLocks noChangeArrowheads="1"/>
          </p:cNvSpPr>
          <p:nvPr/>
        </p:nvSpPr>
        <p:spPr bwMode="auto">
          <a:xfrm>
            <a:off x="4279900" y="35702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7</a:t>
            </a:r>
          </a:p>
        </p:txBody>
      </p:sp>
      <p:grpSp>
        <p:nvGrpSpPr>
          <p:cNvPr id="85" name="Group 84"/>
          <p:cNvGrpSpPr/>
          <p:nvPr/>
        </p:nvGrpSpPr>
        <p:grpSpPr>
          <a:xfrm>
            <a:off x="3657600" y="3570287"/>
            <a:ext cx="1828800" cy="2273777"/>
            <a:chOff x="3657600" y="3570287"/>
            <a:chExt cx="1828800" cy="2273777"/>
          </a:xfrm>
        </p:grpSpPr>
        <p:sp>
          <p:nvSpPr>
            <p:cNvPr id="38" name="Text Box 53"/>
            <p:cNvSpPr txBox="1">
              <a:spLocks noChangeArrowheads="1"/>
            </p:cNvSpPr>
            <p:nvPr/>
          </p:nvSpPr>
          <p:spPr bwMode="auto">
            <a:xfrm>
              <a:off x="4640263" y="3570287"/>
              <a:ext cx="311150" cy="304800"/>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7</a:t>
              </a:r>
            </a:p>
          </p:txBody>
        </p:sp>
        <p:sp>
          <p:nvSpPr>
            <p:cNvPr id="74" name="TextBox 73"/>
            <p:cNvSpPr txBox="1"/>
            <p:nvPr/>
          </p:nvSpPr>
          <p:spPr>
            <a:xfrm>
              <a:off x="3657600" y="5105400"/>
              <a:ext cx="1828800" cy="738664"/>
            </a:xfrm>
            <a:prstGeom prst="rect">
              <a:avLst/>
            </a:prstGeom>
            <a:noFill/>
          </p:spPr>
          <p:txBody>
            <a:bodyPr wrap="square" rtlCol="0">
              <a:spAutoFit/>
            </a:bodyPr>
            <a:lstStyle/>
            <a:p>
              <a:r>
                <a:rPr lang="en-US" b="1" dirty="0">
                  <a:latin typeface="+mn-lt"/>
                </a:rPr>
                <a:t>The latest event time is the minimum of {12-5,13-1} = 7</a:t>
              </a:r>
            </a:p>
          </p:txBody>
        </p:sp>
        <p:cxnSp>
          <p:nvCxnSpPr>
            <p:cNvPr id="76" name="Straight Arrow Connector 75"/>
            <p:cNvCxnSpPr>
              <a:stCxn id="74" idx="0"/>
              <a:endCxn id="38" idx="2"/>
            </p:cNvCxnSpPr>
            <p:nvPr/>
          </p:nvCxnSpPr>
          <p:spPr bwMode="auto">
            <a:xfrm rot="5400000" flipH="1" flipV="1">
              <a:off x="4068763" y="4378325"/>
              <a:ext cx="1230313" cy="223838"/>
            </a:xfrm>
            <a:prstGeom prst="straightConnector1">
              <a:avLst/>
            </a:prstGeom>
            <a:noFill/>
            <a:ln w="9525" cap="flat" cmpd="sng" algn="ctr">
              <a:solidFill>
                <a:schemeClr val="tx1"/>
              </a:solidFill>
              <a:prstDash val="solid"/>
              <a:round/>
              <a:headEnd type="none" w="med" len="med"/>
              <a:tailEnd type="triangle"/>
            </a:ln>
            <a:effectLst/>
          </p:spPr>
        </p:cxnSp>
      </p:grpSp>
      <p:sp>
        <p:nvSpPr>
          <p:cNvPr id="42" name="Text Box 57"/>
          <p:cNvSpPr txBox="1">
            <a:spLocks noChangeArrowheads="1"/>
          </p:cNvSpPr>
          <p:nvPr/>
        </p:nvSpPr>
        <p:spPr bwMode="auto">
          <a:xfrm>
            <a:off x="7375525" y="3556000"/>
            <a:ext cx="438150" cy="304800"/>
          </a:xfrm>
          <a:prstGeom prst="rect">
            <a:avLst/>
          </a:prstGeom>
          <a:noFill/>
          <a:ln w="25400">
            <a:noFill/>
            <a:miter lim="800000"/>
            <a:headEnd/>
            <a:tailEnd/>
          </a:ln>
        </p:spPr>
        <p:txBody>
          <a:bodyPr wrap="square">
            <a:spAutoFit/>
          </a:bodyPr>
          <a:lstStyle/>
          <a:p>
            <a:pPr>
              <a:spcBef>
                <a:spcPct val="50000"/>
              </a:spcBef>
            </a:pPr>
            <a:r>
              <a:rPr lang="en-CA" b="1" dirty="0">
                <a:latin typeface="Verdana" pitchFamily="34" charset="0"/>
              </a:rPr>
              <a:t>16</a:t>
            </a:r>
          </a:p>
        </p:txBody>
      </p:sp>
      <p:sp>
        <p:nvSpPr>
          <p:cNvPr id="82" name="TextBox 81"/>
          <p:cNvSpPr txBox="1"/>
          <p:nvPr/>
        </p:nvSpPr>
        <p:spPr>
          <a:xfrm>
            <a:off x="381000" y="5105400"/>
            <a:ext cx="1752600" cy="738664"/>
          </a:xfrm>
          <a:prstGeom prst="rect">
            <a:avLst/>
          </a:prstGeom>
          <a:noFill/>
        </p:spPr>
        <p:txBody>
          <a:bodyPr wrap="square" rtlCol="0">
            <a:spAutoFit/>
          </a:bodyPr>
          <a:lstStyle/>
          <a:p>
            <a:r>
              <a:rPr lang="en-US" b="1" dirty="0">
                <a:latin typeface="+mn-lt"/>
              </a:rPr>
              <a:t>The latest event time is the minimum of {4-2,4-4} = 0</a:t>
            </a:r>
          </a:p>
        </p:txBody>
      </p:sp>
      <p:cxnSp>
        <p:nvCxnSpPr>
          <p:cNvPr id="83" name="Straight Arrow Connector 82"/>
          <p:cNvCxnSpPr>
            <a:stCxn id="82" idx="0"/>
          </p:cNvCxnSpPr>
          <p:nvPr/>
        </p:nvCxnSpPr>
        <p:spPr bwMode="auto">
          <a:xfrm rot="5400000" flipH="1" flipV="1">
            <a:off x="773114" y="4359276"/>
            <a:ext cx="1230311" cy="261938"/>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939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0" grpId="0"/>
      <p:bldP spid="41" grpId="0"/>
      <p:bldP spid="43" grpId="0"/>
      <p:bldP spid="8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2274" name="Rectangle 2"/>
          <p:cNvSpPr>
            <a:spLocks noGrp="1" noChangeArrowheads="1"/>
          </p:cNvSpPr>
          <p:nvPr>
            <p:ph type="title"/>
          </p:nvPr>
        </p:nvSpPr>
        <p:spPr/>
        <p:txBody>
          <a:bodyPr/>
          <a:lstStyle/>
          <a:p>
            <a:pPr eaLnBrk="1" hangingPunct="1">
              <a:defRPr/>
            </a:pPr>
            <a:r>
              <a:rPr lang="en-CA" dirty="0"/>
              <a:t>Identifying the Critical Path</a:t>
            </a:r>
          </a:p>
        </p:txBody>
      </p:sp>
      <p:grpSp>
        <p:nvGrpSpPr>
          <p:cNvPr id="792579" name="Group 71"/>
          <p:cNvGrpSpPr>
            <a:grpSpLocks/>
          </p:cNvGrpSpPr>
          <p:nvPr/>
        </p:nvGrpSpPr>
        <p:grpSpPr bwMode="auto">
          <a:xfrm>
            <a:off x="750888" y="1066800"/>
            <a:ext cx="7631112" cy="3313113"/>
            <a:chOff x="473" y="816"/>
            <a:chExt cx="4807" cy="2087"/>
          </a:xfrm>
        </p:grpSpPr>
        <p:grpSp>
          <p:nvGrpSpPr>
            <p:cNvPr id="792584" name="Group 3"/>
            <p:cNvGrpSpPr>
              <a:grpSpLocks/>
            </p:cNvGrpSpPr>
            <p:nvPr/>
          </p:nvGrpSpPr>
          <p:grpSpPr bwMode="auto">
            <a:xfrm>
              <a:off x="1562" y="2222"/>
              <a:ext cx="725" cy="681"/>
              <a:chOff x="930" y="1797"/>
              <a:chExt cx="725" cy="681"/>
            </a:xfrm>
          </p:grpSpPr>
          <p:sp>
            <p:nvSpPr>
              <p:cNvPr id="792646" name="Oval 4"/>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2647" name="Line 5"/>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2648" name="Line 6"/>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grpSp>
          <p:nvGrpSpPr>
            <p:cNvPr id="792585" name="Group 7"/>
            <p:cNvGrpSpPr>
              <a:grpSpLocks/>
            </p:cNvGrpSpPr>
            <p:nvPr/>
          </p:nvGrpSpPr>
          <p:grpSpPr bwMode="auto">
            <a:xfrm>
              <a:off x="1562" y="816"/>
              <a:ext cx="725" cy="681"/>
              <a:chOff x="930" y="1797"/>
              <a:chExt cx="725" cy="681"/>
            </a:xfrm>
          </p:grpSpPr>
          <p:sp>
            <p:nvSpPr>
              <p:cNvPr id="792643" name="Oval 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2644" name="Line 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2645" name="Line 1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2586" name="Group 11"/>
            <p:cNvGrpSpPr>
              <a:grpSpLocks/>
            </p:cNvGrpSpPr>
            <p:nvPr/>
          </p:nvGrpSpPr>
          <p:grpSpPr bwMode="auto">
            <a:xfrm>
              <a:off x="3603" y="2177"/>
              <a:ext cx="725" cy="681"/>
              <a:chOff x="930" y="1797"/>
              <a:chExt cx="725" cy="681"/>
            </a:xfrm>
          </p:grpSpPr>
          <p:sp>
            <p:nvSpPr>
              <p:cNvPr id="792640" name="Oval 12"/>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2641" name="Line 13"/>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2642" name="Line 14"/>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2587" name="Group 15"/>
            <p:cNvGrpSpPr>
              <a:grpSpLocks/>
            </p:cNvGrpSpPr>
            <p:nvPr/>
          </p:nvGrpSpPr>
          <p:grpSpPr bwMode="auto">
            <a:xfrm>
              <a:off x="2560" y="1497"/>
              <a:ext cx="725" cy="681"/>
              <a:chOff x="930" y="1797"/>
              <a:chExt cx="725" cy="681"/>
            </a:xfrm>
          </p:grpSpPr>
          <p:sp>
            <p:nvSpPr>
              <p:cNvPr id="792637" name="Oval 16"/>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2638" name="Line 17"/>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2639" name="Line 18"/>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grpSp>
          <p:nvGrpSpPr>
            <p:cNvPr id="792588" name="Group 19"/>
            <p:cNvGrpSpPr>
              <a:grpSpLocks/>
            </p:cNvGrpSpPr>
            <p:nvPr/>
          </p:nvGrpSpPr>
          <p:grpSpPr bwMode="auto">
            <a:xfrm>
              <a:off x="3603" y="816"/>
              <a:ext cx="725" cy="681"/>
              <a:chOff x="930" y="1797"/>
              <a:chExt cx="725" cy="681"/>
            </a:xfrm>
          </p:grpSpPr>
          <p:sp>
            <p:nvSpPr>
              <p:cNvPr id="792634" name="Oval 20"/>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2635" name="Line 21"/>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2636" name="Line 22"/>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grpSp>
          <p:nvGrpSpPr>
            <p:cNvPr id="792589" name="Group 23"/>
            <p:cNvGrpSpPr>
              <a:grpSpLocks/>
            </p:cNvGrpSpPr>
            <p:nvPr/>
          </p:nvGrpSpPr>
          <p:grpSpPr bwMode="auto">
            <a:xfrm>
              <a:off x="4555" y="1542"/>
              <a:ext cx="725" cy="681"/>
              <a:chOff x="930" y="1797"/>
              <a:chExt cx="725" cy="681"/>
            </a:xfrm>
          </p:grpSpPr>
          <p:sp>
            <p:nvSpPr>
              <p:cNvPr id="792631" name="Oval 24"/>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2632" name="Line 25"/>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2633" name="Line 26"/>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grpSp>
          <p:nvGrpSpPr>
            <p:cNvPr id="792590" name="Group 27"/>
            <p:cNvGrpSpPr>
              <a:grpSpLocks/>
            </p:cNvGrpSpPr>
            <p:nvPr/>
          </p:nvGrpSpPr>
          <p:grpSpPr bwMode="auto">
            <a:xfrm>
              <a:off x="473" y="1497"/>
              <a:ext cx="725" cy="681"/>
              <a:chOff x="930" y="1797"/>
              <a:chExt cx="725" cy="681"/>
            </a:xfrm>
          </p:grpSpPr>
          <p:sp>
            <p:nvSpPr>
              <p:cNvPr id="792628" name="Oval 28"/>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2629" name="Line 29"/>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2630" name="Line 30"/>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sp>
          <p:nvSpPr>
            <p:cNvPr id="792591" name="Line 31"/>
            <p:cNvSpPr>
              <a:spLocks noChangeShapeType="1"/>
            </p:cNvSpPr>
            <p:nvPr/>
          </p:nvSpPr>
          <p:spPr bwMode="auto">
            <a:xfrm flipV="1">
              <a:off x="1154" y="1179"/>
              <a:ext cx="408" cy="454"/>
            </a:xfrm>
            <a:prstGeom prst="line">
              <a:avLst/>
            </a:prstGeom>
            <a:noFill/>
            <a:ln w="25400">
              <a:solidFill>
                <a:schemeClr val="tx1"/>
              </a:solidFill>
              <a:round/>
              <a:headEnd/>
              <a:tailEnd type="triangle" w="med" len="med"/>
            </a:ln>
          </p:spPr>
          <p:txBody>
            <a:bodyPr>
              <a:spAutoFit/>
            </a:bodyPr>
            <a:lstStyle/>
            <a:p>
              <a:endParaRPr lang="en-US"/>
            </a:p>
          </p:txBody>
        </p:sp>
        <p:sp>
          <p:nvSpPr>
            <p:cNvPr id="792592" name="Line 32"/>
            <p:cNvSpPr>
              <a:spLocks noChangeShapeType="1"/>
            </p:cNvSpPr>
            <p:nvPr/>
          </p:nvSpPr>
          <p:spPr bwMode="auto">
            <a:xfrm>
              <a:off x="1108" y="2041"/>
              <a:ext cx="454" cy="544"/>
            </a:xfrm>
            <a:prstGeom prst="line">
              <a:avLst/>
            </a:prstGeom>
            <a:noFill/>
            <a:ln w="25400">
              <a:solidFill>
                <a:schemeClr val="tx1"/>
              </a:solidFill>
              <a:round/>
              <a:headEnd/>
              <a:tailEnd type="triangle" w="med" len="med"/>
            </a:ln>
          </p:spPr>
          <p:txBody>
            <a:bodyPr>
              <a:spAutoFit/>
            </a:bodyPr>
            <a:lstStyle/>
            <a:p>
              <a:endParaRPr lang="en-US"/>
            </a:p>
          </p:txBody>
        </p:sp>
        <p:sp>
          <p:nvSpPr>
            <p:cNvPr id="792593" name="Line 33"/>
            <p:cNvSpPr>
              <a:spLocks noChangeShapeType="1"/>
            </p:cNvSpPr>
            <p:nvPr/>
          </p:nvSpPr>
          <p:spPr bwMode="auto">
            <a:xfrm flipV="1">
              <a:off x="2288" y="2041"/>
              <a:ext cx="362" cy="544"/>
            </a:xfrm>
            <a:prstGeom prst="line">
              <a:avLst/>
            </a:prstGeom>
            <a:noFill/>
            <a:ln w="25400">
              <a:solidFill>
                <a:schemeClr val="tx1"/>
              </a:solidFill>
              <a:round/>
              <a:headEnd/>
              <a:tailEnd type="triangle" w="med" len="med"/>
            </a:ln>
          </p:spPr>
          <p:txBody>
            <a:bodyPr>
              <a:spAutoFit/>
            </a:bodyPr>
            <a:lstStyle/>
            <a:p>
              <a:endParaRPr lang="en-US"/>
            </a:p>
          </p:txBody>
        </p:sp>
        <p:sp>
          <p:nvSpPr>
            <p:cNvPr id="792594" name="Line 34"/>
            <p:cNvSpPr>
              <a:spLocks noChangeShapeType="1"/>
            </p:cNvSpPr>
            <p:nvPr/>
          </p:nvSpPr>
          <p:spPr bwMode="auto">
            <a:xfrm>
              <a:off x="2288" y="1179"/>
              <a:ext cx="362" cy="454"/>
            </a:xfrm>
            <a:prstGeom prst="line">
              <a:avLst/>
            </a:prstGeom>
            <a:noFill/>
            <a:ln w="25400">
              <a:solidFill>
                <a:schemeClr val="tx1"/>
              </a:solidFill>
              <a:round/>
              <a:headEnd/>
              <a:tailEnd type="triangle" w="med" len="med"/>
            </a:ln>
          </p:spPr>
          <p:txBody>
            <a:bodyPr>
              <a:spAutoFit/>
            </a:bodyPr>
            <a:lstStyle/>
            <a:p>
              <a:endParaRPr lang="en-US"/>
            </a:p>
          </p:txBody>
        </p:sp>
        <p:sp>
          <p:nvSpPr>
            <p:cNvPr id="792595" name="Line 35"/>
            <p:cNvSpPr>
              <a:spLocks noChangeShapeType="1"/>
            </p:cNvSpPr>
            <p:nvPr/>
          </p:nvSpPr>
          <p:spPr bwMode="auto">
            <a:xfrm flipV="1">
              <a:off x="3240" y="1179"/>
              <a:ext cx="363" cy="499"/>
            </a:xfrm>
            <a:prstGeom prst="line">
              <a:avLst/>
            </a:prstGeom>
            <a:noFill/>
            <a:ln w="25400">
              <a:solidFill>
                <a:schemeClr val="tx1"/>
              </a:solidFill>
              <a:round/>
              <a:headEnd/>
              <a:tailEnd type="triangle" w="med" len="med"/>
            </a:ln>
          </p:spPr>
          <p:txBody>
            <a:bodyPr>
              <a:spAutoFit/>
            </a:bodyPr>
            <a:lstStyle/>
            <a:p>
              <a:endParaRPr lang="en-US"/>
            </a:p>
          </p:txBody>
        </p:sp>
        <p:sp>
          <p:nvSpPr>
            <p:cNvPr id="792596" name="Line 36"/>
            <p:cNvSpPr>
              <a:spLocks noChangeShapeType="1"/>
            </p:cNvSpPr>
            <p:nvPr/>
          </p:nvSpPr>
          <p:spPr bwMode="auto">
            <a:xfrm>
              <a:off x="3240" y="2041"/>
              <a:ext cx="363" cy="499"/>
            </a:xfrm>
            <a:prstGeom prst="line">
              <a:avLst/>
            </a:prstGeom>
            <a:noFill/>
            <a:ln w="25400">
              <a:solidFill>
                <a:schemeClr val="tx1"/>
              </a:solidFill>
              <a:round/>
              <a:headEnd/>
              <a:tailEnd type="triangle" w="med" len="med"/>
            </a:ln>
          </p:spPr>
          <p:txBody>
            <a:bodyPr>
              <a:spAutoFit/>
            </a:bodyPr>
            <a:lstStyle/>
            <a:p>
              <a:endParaRPr lang="en-US"/>
            </a:p>
          </p:txBody>
        </p:sp>
        <p:sp>
          <p:nvSpPr>
            <p:cNvPr id="792597" name="Line 37"/>
            <p:cNvSpPr>
              <a:spLocks noChangeShapeType="1"/>
            </p:cNvSpPr>
            <p:nvPr/>
          </p:nvSpPr>
          <p:spPr bwMode="auto">
            <a:xfrm>
              <a:off x="4329" y="1179"/>
              <a:ext cx="317" cy="454"/>
            </a:xfrm>
            <a:prstGeom prst="line">
              <a:avLst/>
            </a:prstGeom>
            <a:noFill/>
            <a:ln w="25400">
              <a:solidFill>
                <a:schemeClr val="tx1"/>
              </a:solidFill>
              <a:round/>
              <a:headEnd/>
              <a:tailEnd type="triangle" w="med" len="med"/>
            </a:ln>
          </p:spPr>
          <p:txBody>
            <a:bodyPr>
              <a:spAutoFit/>
            </a:bodyPr>
            <a:lstStyle/>
            <a:p>
              <a:endParaRPr lang="en-US"/>
            </a:p>
          </p:txBody>
        </p:sp>
        <p:sp>
          <p:nvSpPr>
            <p:cNvPr id="792598" name="Line 38"/>
            <p:cNvSpPr>
              <a:spLocks noChangeShapeType="1"/>
            </p:cNvSpPr>
            <p:nvPr/>
          </p:nvSpPr>
          <p:spPr bwMode="auto">
            <a:xfrm flipV="1">
              <a:off x="4329" y="2086"/>
              <a:ext cx="317" cy="454"/>
            </a:xfrm>
            <a:prstGeom prst="line">
              <a:avLst/>
            </a:prstGeom>
            <a:noFill/>
            <a:ln w="25400">
              <a:solidFill>
                <a:schemeClr val="tx1"/>
              </a:solidFill>
              <a:round/>
              <a:headEnd/>
              <a:tailEnd type="triangle" w="med" len="med"/>
            </a:ln>
          </p:spPr>
          <p:txBody>
            <a:bodyPr>
              <a:spAutoFit/>
            </a:bodyPr>
            <a:lstStyle/>
            <a:p>
              <a:endParaRPr lang="en-US"/>
            </a:p>
          </p:txBody>
        </p:sp>
        <p:sp>
          <p:nvSpPr>
            <p:cNvPr id="792599" name="Text Box 39"/>
            <p:cNvSpPr txBox="1">
              <a:spLocks noChangeArrowheads="1"/>
            </p:cNvSpPr>
            <p:nvPr/>
          </p:nvSpPr>
          <p:spPr bwMode="auto">
            <a:xfrm>
              <a:off x="745" y="1665"/>
              <a:ext cx="191" cy="192"/>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A</a:t>
              </a:r>
            </a:p>
          </p:txBody>
        </p:sp>
        <p:sp>
          <p:nvSpPr>
            <p:cNvPr id="792600" name="Text Box 40"/>
            <p:cNvSpPr txBox="1">
              <a:spLocks noChangeArrowheads="1"/>
            </p:cNvSpPr>
            <p:nvPr/>
          </p:nvSpPr>
          <p:spPr bwMode="auto">
            <a:xfrm>
              <a:off x="1834" y="987"/>
              <a:ext cx="191" cy="192"/>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B</a:t>
              </a:r>
            </a:p>
          </p:txBody>
        </p:sp>
        <p:sp>
          <p:nvSpPr>
            <p:cNvPr id="792601" name="Text Box 41"/>
            <p:cNvSpPr txBox="1">
              <a:spLocks noChangeArrowheads="1"/>
            </p:cNvSpPr>
            <p:nvPr/>
          </p:nvSpPr>
          <p:spPr bwMode="auto">
            <a:xfrm>
              <a:off x="1834" y="2390"/>
              <a:ext cx="179" cy="194"/>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C</a:t>
              </a:r>
            </a:p>
          </p:txBody>
        </p:sp>
        <p:sp>
          <p:nvSpPr>
            <p:cNvPr id="792602" name="Text Box 42"/>
            <p:cNvSpPr txBox="1">
              <a:spLocks noChangeArrowheads="1"/>
            </p:cNvSpPr>
            <p:nvPr/>
          </p:nvSpPr>
          <p:spPr bwMode="auto">
            <a:xfrm>
              <a:off x="2832" y="1665"/>
              <a:ext cx="197" cy="192"/>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D</a:t>
              </a:r>
            </a:p>
          </p:txBody>
        </p:sp>
        <p:sp>
          <p:nvSpPr>
            <p:cNvPr id="792603" name="Text Box 43"/>
            <p:cNvSpPr txBox="1">
              <a:spLocks noChangeArrowheads="1"/>
            </p:cNvSpPr>
            <p:nvPr/>
          </p:nvSpPr>
          <p:spPr bwMode="auto">
            <a:xfrm>
              <a:off x="3875" y="984"/>
              <a:ext cx="180" cy="194"/>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E</a:t>
              </a:r>
            </a:p>
          </p:txBody>
        </p:sp>
        <p:sp>
          <p:nvSpPr>
            <p:cNvPr id="792604" name="Text Box 44"/>
            <p:cNvSpPr txBox="1">
              <a:spLocks noChangeArrowheads="1"/>
            </p:cNvSpPr>
            <p:nvPr/>
          </p:nvSpPr>
          <p:spPr bwMode="auto">
            <a:xfrm>
              <a:off x="3875" y="2345"/>
              <a:ext cx="177" cy="194"/>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F</a:t>
              </a:r>
            </a:p>
          </p:txBody>
        </p:sp>
        <p:sp>
          <p:nvSpPr>
            <p:cNvPr id="792605" name="Text Box 45"/>
            <p:cNvSpPr txBox="1">
              <a:spLocks noChangeArrowheads="1"/>
            </p:cNvSpPr>
            <p:nvPr/>
          </p:nvSpPr>
          <p:spPr bwMode="auto">
            <a:xfrm>
              <a:off x="4828" y="1710"/>
              <a:ext cx="186" cy="194"/>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G</a:t>
              </a:r>
            </a:p>
          </p:txBody>
        </p:sp>
        <p:sp>
          <p:nvSpPr>
            <p:cNvPr id="792606" name="Text Box 46"/>
            <p:cNvSpPr txBox="1">
              <a:spLocks noChangeArrowheads="1"/>
            </p:cNvSpPr>
            <p:nvPr/>
          </p:nvSpPr>
          <p:spPr bwMode="auto">
            <a:xfrm>
              <a:off x="609" y="1888"/>
              <a:ext cx="196" cy="192"/>
            </a:xfrm>
            <a:prstGeom prst="rect">
              <a:avLst/>
            </a:prstGeom>
            <a:noFill/>
            <a:ln w="25400">
              <a:noFill/>
              <a:miter lim="800000"/>
              <a:headEnd/>
              <a:tailEnd/>
            </a:ln>
          </p:spPr>
          <p:txBody>
            <a:bodyPr wrap="none">
              <a:spAutoFit/>
            </a:bodyPr>
            <a:lstStyle/>
            <a:p>
              <a:pPr>
                <a:spcBef>
                  <a:spcPct val="50000"/>
                </a:spcBef>
              </a:pPr>
              <a:r>
                <a:rPr lang="en-CA" b="1" dirty="0">
                  <a:solidFill>
                    <a:schemeClr val="accent1">
                      <a:lumMod val="75000"/>
                    </a:schemeClr>
                  </a:solidFill>
                  <a:latin typeface="Verdana" pitchFamily="34" charset="0"/>
                </a:rPr>
                <a:t>0</a:t>
              </a:r>
            </a:p>
          </p:txBody>
        </p:sp>
        <p:sp>
          <p:nvSpPr>
            <p:cNvPr id="792607" name="Text Box 47"/>
            <p:cNvSpPr txBox="1">
              <a:spLocks noChangeArrowheads="1"/>
            </p:cNvSpPr>
            <p:nvPr/>
          </p:nvSpPr>
          <p:spPr bwMode="auto">
            <a:xfrm>
              <a:off x="881" y="1888"/>
              <a:ext cx="19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0</a:t>
              </a:r>
            </a:p>
          </p:txBody>
        </p:sp>
        <p:sp>
          <p:nvSpPr>
            <p:cNvPr id="792608" name="Text Box 48"/>
            <p:cNvSpPr txBox="1">
              <a:spLocks noChangeArrowheads="1"/>
            </p:cNvSpPr>
            <p:nvPr/>
          </p:nvSpPr>
          <p:spPr bwMode="auto">
            <a:xfrm>
              <a:off x="1698" y="120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sp>
          <p:nvSpPr>
            <p:cNvPr id="792609" name="Text Box 49"/>
            <p:cNvSpPr txBox="1">
              <a:spLocks noChangeArrowheads="1"/>
            </p:cNvSpPr>
            <p:nvPr/>
          </p:nvSpPr>
          <p:spPr bwMode="auto">
            <a:xfrm>
              <a:off x="1698" y="2614"/>
              <a:ext cx="19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4</a:t>
              </a:r>
            </a:p>
          </p:txBody>
        </p:sp>
        <p:sp>
          <p:nvSpPr>
            <p:cNvPr id="792610" name="Text Box 50"/>
            <p:cNvSpPr txBox="1">
              <a:spLocks noChangeArrowheads="1"/>
            </p:cNvSpPr>
            <p:nvPr/>
          </p:nvSpPr>
          <p:spPr bwMode="auto">
            <a:xfrm>
              <a:off x="1970" y="2614"/>
              <a:ext cx="19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4</a:t>
              </a:r>
            </a:p>
          </p:txBody>
        </p:sp>
        <p:sp>
          <p:nvSpPr>
            <p:cNvPr id="792611" name="Text Box 51"/>
            <p:cNvSpPr txBox="1">
              <a:spLocks noChangeArrowheads="1"/>
            </p:cNvSpPr>
            <p:nvPr/>
          </p:nvSpPr>
          <p:spPr bwMode="auto">
            <a:xfrm>
              <a:off x="1925" y="120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2612" name="Text Box 52"/>
            <p:cNvSpPr txBox="1">
              <a:spLocks noChangeArrowheads="1"/>
            </p:cNvSpPr>
            <p:nvPr/>
          </p:nvSpPr>
          <p:spPr bwMode="auto">
            <a:xfrm>
              <a:off x="2696" y="1888"/>
              <a:ext cx="19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7</a:t>
              </a:r>
            </a:p>
          </p:txBody>
        </p:sp>
        <p:sp>
          <p:nvSpPr>
            <p:cNvPr id="792613" name="Text Box 53"/>
            <p:cNvSpPr txBox="1">
              <a:spLocks noChangeArrowheads="1"/>
            </p:cNvSpPr>
            <p:nvPr/>
          </p:nvSpPr>
          <p:spPr bwMode="auto">
            <a:xfrm>
              <a:off x="2923" y="1888"/>
              <a:ext cx="19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7</a:t>
              </a:r>
            </a:p>
          </p:txBody>
        </p:sp>
        <p:sp>
          <p:nvSpPr>
            <p:cNvPr id="792614" name="Text Box 54"/>
            <p:cNvSpPr txBox="1">
              <a:spLocks noChangeArrowheads="1"/>
            </p:cNvSpPr>
            <p:nvPr/>
          </p:nvSpPr>
          <p:spPr bwMode="auto">
            <a:xfrm>
              <a:off x="3739" y="2569"/>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8</a:t>
              </a:r>
            </a:p>
          </p:txBody>
        </p:sp>
        <p:sp>
          <p:nvSpPr>
            <p:cNvPr id="792615" name="Text Box 55"/>
            <p:cNvSpPr txBox="1">
              <a:spLocks noChangeArrowheads="1"/>
            </p:cNvSpPr>
            <p:nvPr/>
          </p:nvSpPr>
          <p:spPr bwMode="auto">
            <a:xfrm>
              <a:off x="3966" y="2569"/>
              <a:ext cx="276" cy="192"/>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13</a:t>
              </a:r>
            </a:p>
          </p:txBody>
        </p:sp>
        <p:sp>
          <p:nvSpPr>
            <p:cNvPr id="792616" name="Text Box 56"/>
            <p:cNvSpPr txBox="1">
              <a:spLocks noChangeArrowheads="1"/>
            </p:cNvSpPr>
            <p:nvPr/>
          </p:nvSpPr>
          <p:spPr bwMode="auto">
            <a:xfrm>
              <a:off x="4918" y="1934"/>
              <a:ext cx="27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16</a:t>
              </a:r>
            </a:p>
          </p:txBody>
        </p:sp>
        <p:sp>
          <p:nvSpPr>
            <p:cNvPr id="792617" name="Text Box 57"/>
            <p:cNvSpPr txBox="1">
              <a:spLocks noChangeArrowheads="1"/>
            </p:cNvSpPr>
            <p:nvPr/>
          </p:nvSpPr>
          <p:spPr bwMode="auto">
            <a:xfrm>
              <a:off x="4646" y="1934"/>
              <a:ext cx="27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16</a:t>
              </a:r>
            </a:p>
          </p:txBody>
        </p:sp>
        <p:sp>
          <p:nvSpPr>
            <p:cNvPr id="792618" name="Text Box 58"/>
            <p:cNvSpPr txBox="1">
              <a:spLocks noChangeArrowheads="1"/>
            </p:cNvSpPr>
            <p:nvPr/>
          </p:nvSpPr>
          <p:spPr bwMode="auto">
            <a:xfrm>
              <a:off x="3966" y="1208"/>
              <a:ext cx="27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12</a:t>
              </a:r>
            </a:p>
          </p:txBody>
        </p:sp>
        <p:sp>
          <p:nvSpPr>
            <p:cNvPr id="792619" name="Text Box 59"/>
            <p:cNvSpPr txBox="1">
              <a:spLocks noChangeArrowheads="1"/>
            </p:cNvSpPr>
            <p:nvPr/>
          </p:nvSpPr>
          <p:spPr bwMode="auto">
            <a:xfrm>
              <a:off x="3694" y="1208"/>
              <a:ext cx="276" cy="192"/>
            </a:xfrm>
            <a:prstGeom prst="rect">
              <a:avLst/>
            </a:prstGeom>
            <a:noFill/>
            <a:ln w="25400">
              <a:noFill/>
              <a:miter lim="800000"/>
              <a:headEnd/>
              <a:tailEnd/>
            </a:ln>
          </p:spPr>
          <p:txBody>
            <a:bodyPr wrap="none">
              <a:spAutoFit/>
            </a:bodyPr>
            <a:lstStyle/>
            <a:p>
              <a:pPr>
                <a:spcBef>
                  <a:spcPct val="50000"/>
                </a:spcBef>
              </a:pPr>
              <a:r>
                <a:rPr lang="en-CA" b="1">
                  <a:solidFill>
                    <a:schemeClr val="accent1">
                      <a:lumMod val="75000"/>
                    </a:schemeClr>
                  </a:solidFill>
                  <a:latin typeface="Verdana" pitchFamily="34" charset="0"/>
                </a:rPr>
                <a:t>12</a:t>
              </a:r>
            </a:p>
          </p:txBody>
        </p:sp>
        <p:sp>
          <p:nvSpPr>
            <p:cNvPr id="792620" name="Text Box 60"/>
            <p:cNvSpPr txBox="1">
              <a:spLocks noChangeArrowheads="1"/>
            </p:cNvSpPr>
            <p:nvPr/>
          </p:nvSpPr>
          <p:spPr bwMode="auto">
            <a:xfrm>
              <a:off x="3331"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(5)</a:t>
              </a:r>
            </a:p>
          </p:txBody>
        </p:sp>
        <p:sp>
          <p:nvSpPr>
            <p:cNvPr id="792621" name="Text Box 61"/>
            <p:cNvSpPr txBox="1">
              <a:spLocks noChangeArrowheads="1"/>
            </p:cNvSpPr>
            <p:nvPr/>
          </p:nvSpPr>
          <p:spPr bwMode="auto">
            <a:xfrm>
              <a:off x="4283"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2622" name="Text Box 62"/>
            <p:cNvSpPr txBox="1">
              <a:spLocks noChangeArrowheads="1"/>
            </p:cNvSpPr>
            <p:nvPr/>
          </p:nvSpPr>
          <p:spPr bwMode="auto">
            <a:xfrm>
              <a:off x="4420"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2623" name="Text Box 63"/>
            <p:cNvSpPr txBox="1">
              <a:spLocks noChangeArrowheads="1"/>
            </p:cNvSpPr>
            <p:nvPr/>
          </p:nvSpPr>
          <p:spPr bwMode="auto">
            <a:xfrm>
              <a:off x="3152" y="2242"/>
              <a:ext cx="318" cy="192"/>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a:t>
              </a:r>
            </a:p>
          </p:txBody>
        </p:sp>
        <p:sp>
          <p:nvSpPr>
            <p:cNvPr id="792624" name="Text Box 64"/>
            <p:cNvSpPr txBox="1">
              <a:spLocks noChangeArrowheads="1"/>
            </p:cNvSpPr>
            <p:nvPr/>
          </p:nvSpPr>
          <p:spPr bwMode="auto">
            <a:xfrm>
              <a:off x="2288"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2625" name="Text Box 65"/>
            <p:cNvSpPr txBox="1">
              <a:spLocks noChangeArrowheads="1"/>
            </p:cNvSpPr>
            <p:nvPr/>
          </p:nvSpPr>
          <p:spPr bwMode="auto">
            <a:xfrm>
              <a:off x="2424"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2626" name="Text Box 66"/>
            <p:cNvSpPr txBox="1">
              <a:spLocks noChangeArrowheads="1"/>
            </p:cNvSpPr>
            <p:nvPr/>
          </p:nvSpPr>
          <p:spPr bwMode="auto">
            <a:xfrm>
              <a:off x="1108"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2627" name="Text Box 67"/>
            <p:cNvSpPr txBox="1">
              <a:spLocks noChangeArrowheads="1"/>
            </p:cNvSpPr>
            <p:nvPr/>
          </p:nvSpPr>
          <p:spPr bwMode="auto">
            <a:xfrm>
              <a:off x="1244"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grpSp>
      <p:sp>
        <p:nvSpPr>
          <p:cNvPr id="1462340" name="Text Box 68"/>
          <p:cNvSpPr txBox="1">
            <a:spLocks noChangeArrowheads="1"/>
          </p:cNvSpPr>
          <p:nvPr/>
        </p:nvSpPr>
        <p:spPr bwMode="auto">
          <a:xfrm>
            <a:off x="1174750" y="4662488"/>
            <a:ext cx="6978650" cy="1200329"/>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sz="1800" dirty="0">
                <a:latin typeface="+mn-lt"/>
              </a:rPr>
              <a:t>The critical path of this project consists of events </a:t>
            </a:r>
            <a:r>
              <a:rPr lang="en-US" sz="1800" i="1" dirty="0">
                <a:latin typeface="Cambria" panose="02040503050406030204" pitchFamily="18" charset="0"/>
              </a:rPr>
              <a:t>A</a:t>
            </a:r>
            <a:r>
              <a:rPr lang="en-US" sz="1800" dirty="0">
                <a:latin typeface="+mn-lt"/>
              </a:rPr>
              <a:t>, </a:t>
            </a:r>
            <a:r>
              <a:rPr lang="en-US" sz="1800" i="1" dirty="0">
                <a:latin typeface="Cambria" panose="02040503050406030204" pitchFamily="18" charset="0"/>
              </a:rPr>
              <a:t>C</a:t>
            </a:r>
            <a:r>
              <a:rPr lang="en-US" sz="1800" dirty="0">
                <a:latin typeface="+mn-lt"/>
              </a:rPr>
              <a:t>, </a:t>
            </a:r>
            <a:r>
              <a:rPr lang="en-US" sz="1800" i="1" dirty="0">
                <a:latin typeface="Cambria" panose="02040503050406030204" pitchFamily="18" charset="0"/>
              </a:rPr>
              <a:t>D</a:t>
            </a:r>
            <a:r>
              <a:rPr lang="en-US" sz="1800" dirty="0">
                <a:latin typeface="+mn-lt"/>
              </a:rPr>
              <a:t>, </a:t>
            </a:r>
            <a:r>
              <a:rPr lang="en-US" sz="1800" i="1" dirty="0">
                <a:latin typeface="Cambria" panose="02040503050406030204" pitchFamily="18" charset="0"/>
              </a:rPr>
              <a:t>E</a:t>
            </a:r>
            <a:r>
              <a:rPr lang="en-US" sz="1800" dirty="0">
                <a:latin typeface="+mn-lt"/>
              </a:rPr>
              <a:t>, and </a:t>
            </a:r>
            <a:r>
              <a:rPr lang="en-US" sz="1800" i="1" dirty="0">
                <a:latin typeface="Cambria" panose="02040503050406030204" pitchFamily="18" charset="0"/>
              </a:rPr>
              <a:t>G</a:t>
            </a:r>
          </a:p>
          <a:p>
            <a:pPr marL="285750" indent="-285750">
              <a:spcBef>
                <a:spcPct val="50000"/>
              </a:spcBef>
              <a:buFont typeface="Arial" panose="020B0604020202020204" pitchFamily="34" charset="0"/>
              <a:buChar char="•"/>
            </a:pPr>
            <a:r>
              <a:rPr lang="en-US" sz="1800" dirty="0">
                <a:latin typeface="+mn-lt"/>
              </a:rPr>
              <a:t>The critical path requires a total of 16 time units</a:t>
            </a:r>
          </a:p>
          <a:p>
            <a:pPr marL="285750" indent="-285750">
              <a:spcBef>
                <a:spcPct val="50000"/>
              </a:spcBef>
              <a:buFont typeface="Arial" panose="020B0604020202020204" pitchFamily="34" charset="0"/>
              <a:buChar char="•"/>
            </a:pPr>
            <a:r>
              <a:rPr lang="en-US" sz="1800" dirty="0">
                <a:latin typeface="+mn-lt"/>
              </a:rPr>
              <a:t>There is no slack on the critical path</a:t>
            </a:r>
          </a:p>
        </p:txBody>
      </p:sp>
      <p:sp>
        <p:nvSpPr>
          <p:cNvPr id="72" name="Date Placeholder 71"/>
          <p:cNvSpPr>
            <a:spLocks noGrp="1"/>
          </p:cNvSpPr>
          <p:nvPr>
            <p:ph type="dt" sz="quarter" idx="12"/>
          </p:nvPr>
        </p:nvSpPr>
        <p:spPr/>
        <p:txBody>
          <a:bodyPr/>
          <a:lstStyle/>
          <a:p>
            <a:pPr>
              <a:defRPr/>
            </a:pPr>
            <a:r>
              <a:rPr lang="en-US"/>
              <a:t>September 1, 2017</a:t>
            </a:r>
            <a:endParaRPr lang="en-CA" dirty="0"/>
          </a:p>
        </p:txBody>
      </p:sp>
      <p:sp>
        <p:nvSpPr>
          <p:cNvPr id="73" name="Slide Number Placeholder 72"/>
          <p:cNvSpPr>
            <a:spLocks noGrp="1"/>
          </p:cNvSpPr>
          <p:nvPr>
            <p:ph type="sldNum" sz="quarter" idx="11"/>
          </p:nvPr>
        </p:nvSpPr>
        <p:spPr/>
        <p:txBody>
          <a:bodyPr/>
          <a:lstStyle/>
          <a:p>
            <a:pPr>
              <a:defRPr/>
            </a:pPr>
            <a:fld id="{50AF8E26-36D3-46D6-B2FA-2BD708E2AE6F}" type="slidenum">
              <a:rPr lang="en-US"/>
              <a:pPr>
                <a:defRPr/>
              </a:pPr>
              <a:t>232</a:t>
            </a:fld>
            <a:endParaRPr lang="en-US" dirty="0"/>
          </a:p>
        </p:txBody>
      </p:sp>
    </p:spTree>
    <p:extLst>
      <p:ext uri="{BB962C8B-B14F-4D97-AF65-F5344CB8AC3E}">
        <p14:creationId xmlns:p14="http://schemas.microsoft.com/office/powerpoint/2010/main" val="208180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23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23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2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7394" name="Rectangle 2"/>
          <p:cNvSpPr>
            <a:spLocks noGrp="1" noChangeArrowheads="1"/>
          </p:cNvSpPr>
          <p:nvPr>
            <p:ph type="title"/>
          </p:nvPr>
        </p:nvSpPr>
        <p:spPr/>
        <p:txBody>
          <a:bodyPr/>
          <a:lstStyle/>
          <a:p>
            <a:pPr eaLnBrk="1" hangingPunct="1">
              <a:defRPr/>
            </a:pPr>
            <a:r>
              <a:rPr lang="en-CA"/>
              <a:t>Illustration of Slack Time</a:t>
            </a:r>
          </a:p>
        </p:txBody>
      </p:sp>
      <p:grpSp>
        <p:nvGrpSpPr>
          <p:cNvPr id="793603" name="Group 70"/>
          <p:cNvGrpSpPr>
            <a:grpSpLocks/>
          </p:cNvGrpSpPr>
          <p:nvPr/>
        </p:nvGrpSpPr>
        <p:grpSpPr bwMode="auto">
          <a:xfrm>
            <a:off x="750888" y="1066800"/>
            <a:ext cx="7631112" cy="3313113"/>
            <a:chOff x="473" y="816"/>
            <a:chExt cx="4807" cy="2087"/>
          </a:xfrm>
        </p:grpSpPr>
        <p:grpSp>
          <p:nvGrpSpPr>
            <p:cNvPr id="793608" name="Group 3"/>
            <p:cNvGrpSpPr>
              <a:grpSpLocks/>
            </p:cNvGrpSpPr>
            <p:nvPr/>
          </p:nvGrpSpPr>
          <p:grpSpPr bwMode="auto">
            <a:xfrm>
              <a:off x="1562" y="2222"/>
              <a:ext cx="725" cy="681"/>
              <a:chOff x="930" y="1797"/>
              <a:chExt cx="725" cy="681"/>
            </a:xfrm>
          </p:grpSpPr>
          <p:sp>
            <p:nvSpPr>
              <p:cNvPr id="793670" name="Oval 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71" name="Line 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72" name="Line 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3609" name="Group 7"/>
            <p:cNvGrpSpPr>
              <a:grpSpLocks/>
            </p:cNvGrpSpPr>
            <p:nvPr/>
          </p:nvGrpSpPr>
          <p:grpSpPr bwMode="auto">
            <a:xfrm>
              <a:off x="1562" y="816"/>
              <a:ext cx="725" cy="681"/>
              <a:chOff x="930" y="1797"/>
              <a:chExt cx="725" cy="681"/>
            </a:xfrm>
          </p:grpSpPr>
          <p:sp>
            <p:nvSpPr>
              <p:cNvPr id="793667" name="Oval 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68" name="Line 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69" name="Line 1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3610" name="Group 11"/>
            <p:cNvGrpSpPr>
              <a:grpSpLocks/>
            </p:cNvGrpSpPr>
            <p:nvPr/>
          </p:nvGrpSpPr>
          <p:grpSpPr bwMode="auto">
            <a:xfrm>
              <a:off x="3603" y="2177"/>
              <a:ext cx="725" cy="681"/>
              <a:chOff x="930" y="1797"/>
              <a:chExt cx="725" cy="681"/>
            </a:xfrm>
          </p:grpSpPr>
          <p:sp>
            <p:nvSpPr>
              <p:cNvPr id="793664" name="Oval 12"/>
              <p:cNvSpPr>
                <a:spLocks noChangeArrowheads="1"/>
              </p:cNvSpPr>
              <p:nvPr/>
            </p:nvSpPr>
            <p:spPr bwMode="auto">
              <a:xfrm>
                <a:off x="930" y="1797"/>
                <a:ext cx="725" cy="681"/>
              </a:xfrm>
              <a:prstGeom prst="ellipse">
                <a:avLst/>
              </a:prstGeom>
              <a:noFill/>
              <a:ln w="25400">
                <a:solidFill>
                  <a:schemeClr val="accent1">
                    <a:lumMod val="75000"/>
                  </a:schemeClr>
                </a:solidFill>
                <a:round/>
                <a:headEnd/>
                <a:tailEnd/>
              </a:ln>
            </p:spPr>
            <p:txBody>
              <a:bodyPr wrap="none" anchor="ctr">
                <a:spAutoFit/>
              </a:bodyPr>
              <a:lstStyle/>
              <a:p>
                <a:endParaRPr lang="en-CA"/>
              </a:p>
            </p:txBody>
          </p:sp>
          <p:sp>
            <p:nvSpPr>
              <p:cNvPr id="793665" name="Line 13"/>
              <p:cNvSpPr>
                <a:spLocks noChangeShapeType="1"/>
              </p:cNvSpPr>
              <p:nvPr/>
            </p:nvSpPr>
            <p:spPr bwMode="auto">
              <a:xfrm>
                <a:off x="930" y="2160"/>
                <a:ext cx="725" cy="0"/>
              </a:xfrm>
              <a:prstGeom prst="line">
                <a:avLst/>
              </a:prstGeom>
              <a:noFill/>
              <a:ln w="25400">
                <a:solidFill>
                  <a:schemeClr val="accent1">
                    <a:lumMod val="75000"/>
                  </a:schemeClr>
                </a:solidFill>
                <a:round/>
                <a:headEnd/>
                <a:tailEnd/>
              </a:ln>
            </p:spPr>
            <p:txBody>
              <a:bodyPr>
                <a:spAutoFit/>
              </a:bodyPr>
              <a:lstStyle/>
              <a:p>
                <a:endParaRPr lang="en-US"/>
              </a:p>
            </p:txBody>
          </p:sp>
          <p:sp>
            <p:nvSpPr>
              <p:cNvPr id="793666" name="Line 14"/>
              <p:cNvSpPr>
                <a:spLocks noChangeShapeType="1"/>
              </p:cNvSpPr>
              <p:nvPr/>
            </p:nvSpPr>
            <p:spPr bwMode="auto">
              <a:xfrm>
                <a:off x="1292" y="2160"/>
                <a:ext cx="0" cy="318"/>
              </a:xfrm>
              <a:prstGeom prst="line">
                <a:avLst/>
              </a:prstGeom>
              <a:noFill/>
              <a:ln w="25400">
                <a:solidFill>
                  <a:schemeClr val="accent1">
                    <a:lumMod val="75000"/>
                  </a:schemeClr>
                </a:solidFill>
                <a:round/>
                <a:headEnd/>
                <a:tailEnd/>
              </a:ln>
            </p:spPr>
            <p:txBody>
              <a:bodyPr>
                <a:spAutoFit/>
              </a:bodyPr>
              <a:lstStyle/>
              <a:p>
                <a:endParaRPr lang="en-US"/>
              </a:p>
            </p:txBody>
          </p:sp>
        </p:grpSp>
        <p:grpSp>
          <p:nvGrpSpPr>
            <p:cNvPr id="793611" name="Group 15"/>
            <p:cNvGrpSpPr>
              <a:grpSpLocks/>
            </p:cNvGrpSpPr>
            <p:nvPr/>
          </p:nvGrpSpPr>
          <p:grpSpPr bwMode="auto">
            <a:xfrm>
              <a:off x="2560" y="1497"/>
              <a:ext cx="725" cy="681"/>
              <a:chOff x="930" y="1797"/>
              <a:chExt cx="725" cy="681"/>
            </a:xfrm>
          </p:grpSpPr>
          <p:sp>
            <p:nvSpPr>
              <p:cNvPr id="793661" name="Oval 16"/>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62" name="Line 17"/>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63" name="Line 18"/>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3612" name="Group 19"/>
            <p:cNvGrpSpPr>
              <a:grpSpLocks/>
            </p:cNvGrpSpPr>
            <p:nvPr/>
          </p:nvGrpSpPr>
          <p:grpSpPr bwMode="auto">
            <a:xfrm>
              <a:off x="3603" y="816"/>
              <a:ext cx="725" cy="681"/>
              <a:chOff x="930" y="1797"/>
              <a:chExt cx="725" cy="681"/>
            </a:xfrm>
          </p:grpSpPr>
          <p:sp>
            <p:nvSpPr>
              <p:cNvPr id="793658" name="Oval 20"/>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59" name="Line 21"/>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60" name="Line 22"/>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3613" name="Group 23"/>
            <p:cNvGrpSpPr>
              <a:grpSpLocks/>
            </p:cNvGrpSpPr>
            <p:nvPr/>
          </p:nvGrpSpPr>
          <p:grpSpPr bwMode="auto">
            <a:xfrm>
              <a:off x="4555" y="1542"/>
              <a:ext cx="725" cy="681"/>
              <a:chOff x="930" y="1797"/>
              <a:chExt cx="725" cy="681"/>
            </a:xfrm>
          </p:grpSpPr>
          <p:sp>
            <p:nvSpPr>
              <p:cNvPr id="793655" name="Oval 24"/>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56" name="Line 25"/>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57" name="Line 26"/>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grpSp>
          <p:nvGrpSpPr>
            <p:cNvPr id="793614" name="Group 27"/>
            <p:cNvGrpSpPr>
              <a:grpSpLocks/>
            </p:cNvGrpSpPr>
            <p:nvPr/>
          </p:nvGrpSpPr>
          <p:grpSpPr bwMode="auto">
            <a:xfrm>
              <a:off x="473" y="1497"/>
              <a:ext cx="725" cy="681"/>
              <a:chOff x="930" y="1797"/>
              <a:chExt cx="725" cy="681"/>
            </a:xfrm>
          </p:grpSpPr>
          <p:sp>
            <p:nvSpPr>
              <p:cNvPr id="793652" name="Oval 28"/>
              <p:cNvSpPr>
                <a:spLocks noChangeArrowheads="1"/>
              </p:cNvSpPr>
              <p:nvPr/>
            </p:nvSpPr>
            <p:spPr bwMode="auto">
              <a:xfrm>
                <a:off x="930" y="1797"/>
                <a:ext cx="725" cy="681"/>
              </a:xfrm>
              <a:prstGeom prst="ellipse">
                <a:avLst/>
              </a:prstGeom>
              <a:noFill/>
              <a:ln w="25400">
                <a:solidFill>
                  <a:schemeClr val="tx1"/>
                </a:solidFill>
                <a:round/>
                <a:headEnd/>
                <a:tailEnd/>
              </a:ln>
            </p:spPr>
            <p:txBody>
              <a:bodyPr wrap="none" anchor="ctr">
                <a:spAutoFit/>
              </a:bodyPr>
              <a:lstStyle/>
              <a:p>
                <a:endParaRPr lang="en-CA"/>
              </a:p>
            </p:txBody>
          </p:sp>
          <p:sp>
            <p:nvSpPr>
              <p:cNvPr id="793653" name="Line 29"/>
              <p:cNvSpPr>
                <a:spLocks noChangeShapeType="1"/>
              </p:cNvSpPr>
              <p:nvPr/>
            </p:nvSpPr>
            <p:spPr bwMode="auto">
              <a:xfrm>
                <a:off x="930" y="2160"/>
                <a:ext cx="725" cy="0"/>
              </a:xfrm>
              <a:prstGeom prst="line">
                <a:avLst/>
              </a:prstGeom>
              <a:noFill/>
              <a:ln w="25400">
                <a:solidFill>
                  <a:schemeClr val="tx1"/>
                </a:solidFill>
                <a:round/>
                <a:headEnd/>
                <a:tailEnd/>
              </a:ln>
            </p:spPr>
            <p:txBody>
              <a:bodyPr>
                <a:spAutoFit/>
              </a:bodyPr>
              <a:lstStyle/>
              <a:p>
                <a:endParaRPr lang="en-US"/>
              </a:p>
            </p:txBody>
          </p:sp>
          <p:sp>
            <p:nvSpPr>
              <p:cNvPr id="793654" name="Line 30"/>
              <p:cNvSpPr>
                <a:spLocks noChangeShapeType="1"/>
              </p:cNvSpPr>
              <p:nvPr/>
            </p:nvSpPr>
            <p:spPr bwMode="auto">
              <a:xfrm>
                <a:off x="1292" y="2160"/>
                <a:ext cx="0" cy="318"/>
              </a:xfrm>
              <a:prstGeom prst="line">
                <a:avLst/>
              </a:prstGeom>
              <a:noFill/>
              <a:ln w="25400">
                <a:solidFill>
                  <a:schemeClr val="tx1"/>
                </a:solidFill>
                <a:round/>
                <a:headEnd/>
                <a:tailEnd/>
              </a:ln>
            </p:spPr>
            <p:txBody>
              <a:bodyPr>
                <a:spAutoFit/>
              </a:bodyPr>
              <a:lstStyle/>
              <a:p>
                <a:endParaRPr lang="en-US"/>
              </a:p>
            </p:txBody>
          </p:sp>
        </p:grpSp>
        <p:sp>
          <p:nvSpPr>
            <p:cNvPr id="793615" name="Line 31"/>
            <p:cNvSpPr>
              <a:spLocks noChangeShapeType="1"/>
            </p:cNvSpPr>
            <p:nvPr/>
          </p:nvSpPr>
          <p:spPr bwMode="auto">
            <a:xfrm flipV="1">
              <a:off x="1154" y="1179"/>
              <a:ext cx="408" cy="454"/>
            </a:xfrm>
            <a:prstGeom prst="line">
              <a:avLst/>
            </a:prstGeom>
            <a:noFill/>
            <a:ln w="25400">
              <a:solidFill>
                <a:schemeClr val="tx1"/>
              </a:solidFill>
              <a:round/>
              <a:headEnd/>
              <a:tailEnd type="triangle" w="med" len="med"/>
            </a:ln>
          </p:spPr>
          <p:txBody>
            <a:bodyPr>
              <a:spAutoFit/>
            </a:bodyPr>
            <a:lstStyle/>
            <a:p>
              <a:endParaRPr lang="en-US"/>
            </a:p>
          </p:txBody>
        </p:sp>
        <p:sp>
          <p:nvSpPr>
            <p:cNvPr id="793616" name="Line 32"/>
            <p:cNvSpPr>
              <a:spLocks noChangeShapeType="1"/>
            </p:cNvSpPr>
            <p:nvPr/>
          </p:nvSpPr>
          <p:spPr bwMode="auto">
            <a:xfrm>
              <a:off x="1108" y="2041"/>
              <a:ext cx="454" cy="544"/>
            </a:xfrm>
            <a:prstGeom prst="line">
              <a:avLst/>
            </a:prstGeom>
            <a:noFill/>
            <a:ln w="25400">
              <a:solidFill>
                <a:schemeClr val="tx1"/>
              </a:solidFill>
              <a:round/>
              <a:headEnd/>
              <a:tailEnd type="triangle" w="med" len="med"/>
            </a:ln>
          </p:spPr>
          <p:txBody>
            <a:bodyPr>
              <a:spAutoFit/>
            </a:bodyPr>
            <a:lstStyle/>
            <a:p>
              <a:endParaRPr lang="en-US"/>
            </a:p>
          </p:txBody>
        </p:sp>
        <p:sp>
          <p:nvSpPr>
            <p:cNvPr id="793617" name="Line 33"/>
            <p:cNvSpPr>
              <a:spLocks noChangeShapeType="1"/>
            </p:cNvSpPr>
            <p:nvPr/>
          </p:nvSpPr>
          <p:spPr bwMode="auto">
            <a:xfrm flipV="1">
              <a:off x="2288" y="2041"/>
              <a:ext cx="362" cy="544"/>
            </a:xfrm>
            <a:prstGeom prst="line">
              <a:avLst/>
            </a:prstGeom>
            <a:noFill/>
            <a:ln w="25400">
              <a:solidFill>
                <a:schemeClr val="tx1"/>
              </a:solidFill>
              <a:round/>
              <a:headEnd/>
              <a:tailEnd type="triangle" w="med" len="med"/>
            </a:ln>
          </p:spPr>
          <p:txBody>
            <a:bodyPr>
              <a:spAutoFit/>
            </a:bodyPr>
            <a:lstStyle/>
            <a:p>
              <a:endParaRPr lang="en-US"/>
            </a:p>
          </p:txBody>
        </p:sp>
        <p:sp>
          <p:nvSpPr>
            <p:cNvPr id="793618" name="Line 34"/>
            <p:cNvSpPr>
              <a:spLocks noChangeShapeType="1"/>
            </p:cNvSpPr>
            <p:nvPr/>
          </p:nvSpPr>
          <p:spPr bwMode="auto">
            <a:xfrm>
              <a:off x="2288" y="1179"/>
              <a:ext cx="362" cy="454"/>
            </a:xfrm>
            <a:prstGeom prst="line">
              <a:avLst/>
            </a:prstGeom>
            <a:noFill/>
            <a:ln w="25400">
              <a:solidFill>
                <a:schemeClr val="tx1"/>
              </a:solidFill>
              <a:round/>
              <a:headEnd/>
              <a:tailEnd type="triangle" w="med" len="med"/>
            </a:ln>
          </p:spPr>
          <p:txBody>
            <a:bodyPr>
              <a:spAutoFit/>
            </a:bodyPr>
            <a:lstStyle/>
            <a:p>
              <a:endParaRPr lang="en-US"/>
            </a:p>
          </p:txBody>
        </p:sp>
        <p:sp>
          <p:nvSpPr>
            <p:cNvPr id="793619" name="Line 35"/>
            <p:cNvSpPr>
              <a:spLocks noChangeShapeType="1"/>
            </p:cNvSpPr>
            <p:nvPr/>
          </p:nvSpPr>
          <p:spPr bwMode="auto">
            <a:xfrm flipV="1">
              <a:off x="3240" y="1179"/>
              <a:ext cx="363" cy="499"/>
            </a:xfrm>
            <a:prstGeom prst="line">
              <a:avLst/>
            </a:prstGeom>
            <a:noFill/>
            <a:ln w="25400">
              <a:solidFill>
                <a:schemeClr val="tx1"/>
              </a:solidFill>
              <a:round/>
              <a:headEnd/>
              <a:tailEnd type="triangle" w="med" len="med"/>
            </a:ln>
          </p:spPr>
          <p:txBody>
            <a:bodyPr>
              <a:spAutoFit/>
            </a:bodyPr>
            <a:lstStyle/>
            <a:p>
              <a:endParaRPr lang="en-US"/>
            </a:p>
          </p:txBody>
        </p:sp>
        <p:sp>
          <p:nvSpPr>
            <p:cNvPr id="793620" name="Line 36"/>
            <p:cNvSpPr>
              <a:spLocks noChangeShapeType="1"/>
            </p:cNvSpPr>
            <p:nvPr/>
          </p:nvSpPr>
          <p:spPr bwMode="auto">
            <a:xfrm>
              <a:off x="3240" y="2041"/>
              <a:ext cx="363" cy="499"/>
            </a:xfrm>
            <a:prstGeom prst="line">
              <a:avLst/>
            </a:prstGeom>
            <a:noFill/>
            <a:ln w="25400">
              <a:solidFill>
                <a:schemeClr val="tx1"/>
              </a:solidFill>
              <a:round/>
              <a:headEnd/>
              <a:tailEnd type="triangle" w="med" len="med"/>
            </a:ln>
          </p:spPr>
          <p:txBody>
            <a:bodyPr>
              <a:spAutoFit/>
            </a:bodyPr>
            <a:lstStyle/>
            <a:p>
              <a:endParaRPr lang="en-US"/>
            </a:p>
          </p:txBody>
        </p:sp>
        <p:sp>
          <p:nvSpPr>
            <p:cNvPr id="793621" name="Line 37"/>
            <p:cNvSpPr>
              <a:spLocks noChangeShapeType="1"/>
            </p:cNvSpPr>
            <p:nvPr/>
          </p:nvSpPr>
          <p:spPr bwMode="auto">
            <a:xfrm>
              <a:off x="4329" y="1179"/>
              <a:ext cx="317" cy="454"/>
            </a:xfrm>
            <a:prstGeom prst="line">
              <a:avLst/>
            </a:prstGeom>
            <a:noFill/>
            <a:ln w="25400">
              <a:solidFill>
                <a:schemeClr val="tx1"/>
              </a:solidFill>
              <a:round/>
              <a:headEnd/>
              <a:tailEnd type="triangle" w="med" len="med"/>
            </a:ln>
          </p:spPr>
          <p:txBody>
            <a:bodyPr>
              <a:spAutoFit/>
            </a:bodyPr>
            <a:lstStyle/>
            <a:p>
              <a:endParaRPr lang="en-US"/>
            </a:p>
          </p:txBody>
        </p:sp>
        <p:sp>
          <p:nvSpPr>
            <p:cNvPr id="793622" name="Line 38"/>
            <p:cNvSpPr>
              <a:spLocks noChangeShapeType="1"/>
            </p:cNvSpPr>
            <p:nvPr/>
          </p:nvSpPr>
          <p:spPr bwMode="auto">
            <a:xfrm flipV="1">
              <a:off x="4329" y="2086"/>
              <a:ext cx="317" cy="454"/>
            </a:xfrm>
            <a:prstGeom prst="line">
              <a:avLst/>
            </a:prstGeom>
            <a:noFill/>
            <a:ln w="25400">
              <a:solidFill>
                <a:schemeClr val="tx1"/>
              </a:solidFill>
              <a:round/>
              <a:headEnd/>
              <a:tailEnd type="triangle" w="med" len="med"/>
            </a:ln>
          </p:spPr>
          <p:txBody>
            <a:bodyPr>
              <a:spAutoFit/>
            </a:bodyPr>
            <a:lstStyle/>
            <a:p>
              <a:endParaRPr lang="en-US"/>
            </a:p>
          </p:txBody>
        </p:sp>
        <p:sp>
          <p:nvSpPr>
            <p:cNvPr id="793623" name="Text Box 39"/>
            <p:cNvSpPr txBox="1">
              <a:spLocks noChangeArrowheads="1"/>
            </p:cNvSpPr>
            <p:nvPr/>
          </p:nvSpPr>
          <p:spPr bwMode="auto">
            <a:xfrm>
              <a:off x="740" y="1665"/>
              <a:ext cx="191" cy="192"/>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A</a:t>
              </a:r>
            </a:p>
          </p:txBody>
        </p:sp>
        <p:sp>
          <p:nvSpPr>
            <p:cNvPr id="793624" name="Text Box 40"/>
            <p:cNvSpPr txBox="1">
              <a:spLocks noChangeArrowheads="1"/>
            </p:cNvSpPr>
            <p:nvPr/>
          </p:nvSpPr>
          <p:spPr bwMode="auto">
            <a:xfrm>
              <a:off x="1834" y="987"/>
              <a:ext cx="191" cy="192"/>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B</a:t>
              </a:r>
            </a:p>
          </p:txBody>
        </p:sp>
        <p:sp>
          <p:nvSpPr>
            <p:cNvPr id="793625" name="Text Box 41"/>
            <p:cNvSpPr txBox="1">
              <a:spLocks noChangeArrowheads="1"/>
            </p:cNvSpPr>
            <p:nvPr/>
          </p:nvSpPr>
          <p:spPr bwMode="auto">
            <a:xfrm>
              <a:off x="1834" y="2390"/>
              <a:ext cx="179" cy="194"/>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C</a:t>
              </a:r>
            </a:p>
          </p:txBody>
        </p:sp>
        <p:sp>
          <p:nvSpPr>
            <p:cNvPr id="793626" name="Text Box 42"/>
            <p:cNvSpPr txBox="1">
              <a:spLocks noChangeArrowheads="1"/>
            </p:cNvSpPr>
            <p:nvPr/>
          </p:nvSpPr>
          <p:spPr bwMode="auto">
            <a:xfrm>
              <a:off x="2832" y="1665"/>
              <a:ext cx="197" cy="192"/>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D</a:t>
              </a:r>
            </a:p>
          </p:txBody>
        </p:sp>
        <p:sp>
          <p:nvSpPr>
            <p:cNvPr id="793627" name="Text Box 43"/>
            <p:cNvSpPr txBox="1">
              <a:spLocks noChangeArrowheads="1"/>
            </p:cNvSpPr>
            <p:nvPr/>
          </p:nvSpPr>
          <p:spPr bwMode="auto">
            <a:xfrm>
              <a:off x="3875" y="984"/>
              <a:ext cx="180" cy="194"/>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E</a:t>
              </a:r>
            </a:p>
          </p:txBody>
        </p:sp>
        <p:sp>
          <p:nvSpPr>
            <p:cNvPr id="793628" name="Text Box 44"/>
            <p:cNvSpPr txBox="1">
              <a:spLocks noChangeArrowheads="1"/>
            </p:cNvSpPr>
            <p:nvPr/>
          </p:nvSpPr>
          <p:spPr bwMode="auto">
            <a:xfrm>
              <a:off x="3875" y="2345"/>
              <a:ext cx="177" cy="194"/>
            </a:xfrm>
            <a:prstGeom prst="rect">
              <a:avLst/>
            </a:prstGeom>
            <a:noFill/>
            <a:ln w="25400">
              <a:noFill/>
              <a:miter lim="800000"/>
              <a:headEnd/>
              <a:tailEnd/>
            </a:ln>
          </p:spPr>
          <p:txBody>
            <a:bodyPr wrap="none">
              <a:spAutoFit/>
            </a:bodyPr>
            <a:lstStyle/>
            <a:p>
              <a:pPr>
                <a:spcBef>
                  <a:spcPct val="50000"/>
                </a:spcBef>
              </a:pPr>
              <a:r>
                <a:rPr lang="en-CA" b="1" i="1" dirty="0">
                  <a:solidFill>
                    <a:schemeClr val="accent1">
                      <a:lumMod val="75000"/>
                    </a:schemeClr>
                  </a:solidFill>
                  <a:latin typeface="Cambria" panose="02040503050406030204" pitchFamily="18" charset="0"/>
                </a:rPr>
                <a:t>F</a:t>
              </a:r>
            </a:p>
          </p:txBody>
        </p:sp>
        <p:sp>
          <p:nvSpPr>
            <p:cNvPr id="793629" name="Text Box 45"/>
            <p:cNvSpPr txBox="1">
              <a:spLocks noChangeArrowheads="1"/>
            </p:cNvSpPr>
            <p:nvPr/>
          </p:nvSpPr>
          <p:spPr bwMode="auto">
            <a:xfrm>
              <a:off x="4828" y="1710"/>
              <a:ext cx="186" cy="194"/>
            </a:xfrm>
            <a:prstGeom prst="rect">
              <a:avLst/>
            </a:prstGeom>
            <a:noFill/>
            <a:ln w="25400">
              <a:noFill/>
              <a:miter lim="800000"/>
              <a:headEnd/>
              <a:tailEnd/>
            </a:ln>
          </p:spPr>
          <p:txBody>
            <a:bodyPr wrap="none">
              <a:spAutoFit/>
            </a:bodyPr>
            <a:lstStyle/>
            <a:p>
              <a:pPr>
                <a:spcBef>
                  <a:spcPct val="50000"/>
                </a:spcBef>
              </a:pPr>
              <a:r>
                <a:rPr lang="en-CA" b="1" i="1" dirty="0">
                  <a:latin typeface="Cambria" panose="02040503050406030204" pitchFamily="18" charset="0"/>
                </a:rPr>
                <a:t>G</a:t>
              </a:r>
            </a:p>
          </p:txBody>
        </p:sp>
        <p:sp>
          <p:nvSpPr>
            <p:cNvPr id="793630" name="Text Box 46"/>
            <p:cNvSpPr txBox="1">
              <a:spLocks noChangeArrowheads="1"/>
            </p:cNvSpPr>
            <p:nvPr/>
          </p:nvSpPr>
          <p:spPr bwMode="auto">
            <a:xfrm>
              <a:off x="609" y="188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0</a:t>
              </a:r>
            </a:p>
          </p:txBody>
        </p:sp>
        <p:sp>
          <p:nvSpPr>
            <p:cNvPr id="793631" name="Text Box 47"/>
            <p:cNvSpPr txBox="1">
              <a:spLocks noChangeArrowheads="1"/>
            </p:cNvSpPr>
            <p:nvPr/>
          </p:nvSpPr>
          <p:spPr bwMode="auto">
            <a:xfrm>
              <a:off x="881" y="188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0</a:t>
              </a:r>
            </a:p>
          </p:txBody>
        </p:sp>
        <p:sp>
          <p:nvSpPr>
            <p:cNvPr id="793632" name="Text Box 48"/>
            <p:cNvSpPr txBox="1">
              <a:spLocks noChangeArrowheads="1"/>
            </p:cNvSpPr>
            <p:nvPr/>
          </p:nvSpPr>
          <p:spPr bwMode="auto">
            <a:xfrm>
              <a:off x="1698" y="120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sp>
          <p:nvSpPr>
            <p:cNvPr id="793633" name="Text Box 49"/>
            <p:cNvSpPr txBox="1">
              <a:spLocks noChangeArrowheads="1"/>
            </p:cNvSpPr>
            <p:nvPr/>
          </p:nvSpPr>
          <p:spPr bwMode="auto">
            <a:xfrm>
              <a:off x="1698" y="2614"/>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3634" name="Text Box 50"/>
            <p:cNvSpPr txBox="1">
              <a:spLocks noChangeArrowheads="1"/>
            </p:cNvSpPr>
            <p:nvPr/>
          </p:nvSpPr>
          <p:spPr bwMode="auto">
            <a:xfrm>
              <a:off x="1970" y="2614"/>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3635" name="Text Box 51"/>
            <p:cNvSpPr txBox="1">
              <a:spLocks noChangeArrowheads="1"/>
            </p:cNvSpPr>
            <p:nvPr/>
          </p:nvSpPr>
          <p:spPr bwMode="auto">
            <a:xfrm>
              <a:off x="1925" y="120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3636" name="Text Box 52"/>
            <p:cNvSpPr txBox="1">
              <a:spLocks noChangeArrowheads="1"/>
            </p:cNvSpPr>
            <p:nvPr/>
          </p:nvSpPr>
          <p:spPr bwMode="auto">
            <a:xfrm>
              <a:off x="2696" y="188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7</a:t>
              </a:r>
            </a:p>
          </p:txBody>
        </p:sp>
        <p:sp>
          <p:nvSpPr>
            <p:cNvPr id="793637" name="Text Box 53"/>
            <p:cNvSpPr txBox="1">
              <a:spLocks noChangeArrowheads="1"/>
            </p:cNvSpPr>
            <p:nvPr/>
          </p:nvSpPr>
          <p:spPr bwMode="auto">
            <a:xfrm>
              <a:off x="2923" y="1888"/>
              <a:ext cx="19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7</a:t>
              </a:r>
            </a:p>
          </p:txBody>
        </p:sp>
        <p:sp>
          <p:nvSpPr>
            <p:cNvPr id="793638" name="Text Box 54"/>
            <p:cNvSpPr txBox="1">
              <a:spLocks noChangeArrowheads="1"/>
            </p:cNvSpPr>
            <p:nvPr/>
          </p:nvSpPr>
          <p:spPr bwMode="auto">
            <a:xfrm>
              <a:off x="3739" y="2569"/>
              <a:ext cx="196" cy="192"/>
            </a:xfrm>
            <a:prstGeom prst="rect">
              <a:avLst/>
            </a:prstGeom>
            <a:noFill/>
            <a:ln w="25400">
              <a:noFill/>
              <a:miter lim="800000"/>
              <a:headEnd/>
              <a:tailEnd/>
            </a:ln>
          </p:spPr>
          <p:txBody>
            <a:bodyPr wrap="none">
              <a:spAutoFit/>
            </a:bodyPr>
            <a:lstStyle/>
            <a:p>
              <a:pPr>
                <a:spcBef>
                  <a:spcPct val="50000"/>
                </a:spcBef>
              </a:pPr>
              <a:r>
                <a:rPr lang="en-CA" b="1" dirty="0">
                  <a:solidFill>
                    <a:schemeClr val="accent1">
                      <a:lumMod val="75000"/>
                    </a:schemeClr>
                  </a:solidFill>
                  <a:latin typeface="Verdana" pitchFamily="34" charset="0"/>
                </a:rPr>
                <a:t>8</a:t>
              </a:r>
            </a:p>
          </p:txBody>
        </p:sp>
        <p:sp>
          <p:nvSpPr>
            <p:cNvPr id="793639" name="Text Box 55"/>
            <p:cNvSpPr txBox="1">
              <a:spLocks noChangeArrowheads="1"/>
            </p:cNvSpPr>
            <p:nvPr/>
          </p:nvSpPr>
          <p:spPr bwMode="auto">
            <a:xfrm>
              <a:off x="3966" y="2569"/>
              <a:ext cx="276" cy="192"/>
            </a:xfrm>
            <a:prstGeom prst="rect">
              <a:avLst/>
            </a:prstGeom>
            <a:noFill/>
            <a:ln w="25400">
              <a:noFill/>
              <a:miter lim="800000"/>
              <a:headEnd/>
              <a:tailEnd/>
            </a:ln>
          </p:spPr>
          <p:txBody>
            <a:bodyPr wrap="none">
              <a:spAutoFit/>
            </a:bodyPr>
            <a:lstStyle/>
            <a:p>
              <a:pPr>
                <a:spcBef>
                  <a:spcPct val="50000"/>
                </a:spcBef>
              </a:pPr>
              <a:r>
                <a:rPr lang="en-CA" b="1" dirty="0">
                  <a:solidFill>
                    <a:schemeClr val="accent1">
                      <a:lumMod val="75000"/>
                    </a:schemeClr>
                  </a:solidFill>
                  <a:latin typeface="Verdana" pitchFamily="34" charset="0"/>
                </a:rPr>
                <a:t>13</a:t>
              </a:r>
            </a:p>
          </p:txBody>
        </p:sp>
        <p:sp>
          <p:nvSpPr>
            <p:cNvPr id="793640" name="Text Box 56"/>
            <p:cNvSpPr txBox="1">
              <a:spLocks noChangeArrowheads="1"/>
            </p:cNvSpPr>
            <p:nvPr/>
          </p:nvSpPr>
          <p:spPr bwMode="auto">
            <a:xfrm>
              <a:off x="4918" y="1934"/>
              <a:ext cx="27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16</a:t>
              </a:r>
            </a:p>
          </p:txBody>
        </p:sp>
        <p:sp>
          <p:nvSpPr>
            <p:cNvPr id="793641" name="Text Box 57"/>
            <p:cNvSpPr txBox="1">
              <a:spLocks noChangeArrowheads="1"/>
            </p:cNvSpPr>
            <p:nvPr/>
          </p:nvSpPr>
          <p:spPr bwMode="auto">
            <a:xfrm>
              <a:off x="4646" y="1934"/>
              <a:ext cx="27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16</a:t>
              </a:r>
            </a:p>
          </p:txBody>
        </p:sp>
        <p:sp>
          <p:nvSpPr>
            <p:cNvPr id="793642" name="Text Box 58"/>
            <p:cNvSpPr txBox="1">
              <a:spLocks noChangeArrowheads="1"/>
            </p:cNvSpPr>
            <p:nvPr/>
          </p:nvSpPr>
          <p:spPr bwMode="auto">
            <a:xfrm>
              <a:off x="3966" y="1208"/>
              <a:ext cx="27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12</a:t>
              </a:r>
            </a:p>
          </p:txBody>
        </p:sp>
        <p:sp>
          <p:nvSpPr>
            <p:cNvPr id="793643" name="Text Box 59"/>
            <p:cNvSpPr txBox="1">
              <a:spLocks noChangeArrowheads="1"/>
            </p:cNvSpPr>
            <p:nvPr/>
          </p:nvSpPr>
          <p:spPr bwMode="auto">
            <a:xfrm>
              <a:off x="3694" y="1208"/>
              <a:ext cx="276"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12</a:t>
              </a:r>
            </a:p>
          </p:txBody>
        </p:sp>
        <p:sp>
          <p:nvSpPr>
            <p:cNvPr id="793644" name="Text Box 60"/>
            <p:cNvSpPr txBox="1">
              <a:spLocks noChangeArrowheads="1"/>
            </p:cNvSpPr>
            <p:nvPr/>
          </p:nvSpPr>
          <p:spPr bwMode="auto">
            <a:xfrm>
              <a:off x="3331"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(5)</a:t>
              </a:r>
            </a:p>
          </p:txBody>
        </p:sp>
        <p:sp>
          <p:nvSpPr>
            <p:cNvPr id="793645" name="Text Box 61"/>
            <p:cNvSpPr txBox="1">
              <a:spLocks noChangeArrowheads="1"/>
            </p:cNvSpPr>
            <p:nvPr/>
          </p:nvSpPr>
          <p:spPr bwMode="auto">
            <a:xfrm>
              <a:off x="4283"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3646" name="Text Box 62"/>
            <p:cNvSpPr txBox="1">
              <a:spLocks noChangeArrowheads="1"/>
            </p:cNvSpPr>
            <p:nvPr/>
          </p:nvSpPr>
          <p:spPr bwMode="auto">
            <a:xfrm>
              <a:off x="4420"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3647" name="Text Box 63"/>
            <p:cNvSpPr txBox="1">
              <a:spLocks noChangeArrowheads="1"/>
            </p:cNvSpPr>
            <p:nvPr/>
          </p:nvSpPr>
          <p:spPr bwMode="auto">
            <a:xfrm>
              <a:off x="3157" y="2251"/>
              <a:ext cx="318" cy="192"/>
            </a:xfrm>
            <a:prstGeom prst="rect">
              <a:avLst/>
            </a:prstGeom>
            <a:noFill/>
            <a:ln w="25400">
              <a:noFill/>
              <a:miter lim="800000"/>
              <a:headEnd/>
              <a:tailEnd/>
            </a:ln>
          </p:spPr>
          <p:txBody>
            <a:bodyPr wrap="none">
              <a:spAutoFit/>
            </a:bodyPr>
            <a:lstStyle/>
            <a:p>
              <a:pPr>
                <a:spcBef>
                  <a:spcPct val="50000"/>
                </a:spcBef>
              </a:pPr>
              <a:r>
                <a:rPr lang="en-CA" b="1" dirty="0">
                  <a:latin typeface="Verdana" pitchFamily="34" charset="0"/>
                </a:rPr>
                <a:t>(1)</a:t>
              </a:r>
            </a:p>
          </p:txBody>
        </p:sp>
        <p:sp>
          <p:nvSpPr>
            <p:cNvPr id="793648" name="Text Box 64"/>
            <p:cNvSpPr txBox="1">
              <a:spLocks noChangeArrowheads="1"/>
            </p:cNvSpPr>
            <p:nvPr/>
          </p:nvSpPr>
          <p:spPr bwMode="auto">
            <a:xfrm>
              <a:off x="2288"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3649" name="Text Box 65"/>
            <p:cNvSpPr txBox="1">
              <a:spLocks noChangeArrowheads="1"/>
            </p:cNvSpPr>
            <p:nvPr/>
          </p:nvSpPr>
          <p:spPr bwMode="auto">
            <a:xfrm>
              <a:off x="2424"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(3)</a:t>
              </a:r>
            </a:p>
          </p:txBody>
        </p:sp>
        <p:sp>
          <p:nvSpPr>
            <p:cNvPr id="793650" name="Text Box 66"/>
            <p:cNvSpPr txBox="1">
              <a:spLocks noChangeArrowheads="1"/>
            </p:cNvSpPr>
            <p:nvPr/>
          </p:nvSpPr>
          <p:spPr bwMode="auto">
            <a:xfrm>
              <a:off x="1108" y="2297"/>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(4)</a:t>
              </a:r>
            </a:p>
          </p:txBody>
        </p:sp>
        <p:sp>
          <p:nvSpPr>
            <p:cNvPr id="793651" name="Text Box 67"/>
            <p:cNvSpPr txBox="1">
              <a:spLocks noChangeArrowheads="1"/>
            </p:cNvSpPr>
            <p:nvPr/>
          </p:nvSpPr>
          <p:spPr bwMode="auto">
            <a:xfrm>
              <a:off x="1244" y="1435"/>
              <a:ext cx="318" cy="192"/>
            </a:xfrm>
            <a:prstGeom prst="rect">
              <a:avLst/>
            </a:prstGeom>
            <a:noFill/>
            <a:ln w="25400">
              <a:noFill/>
              <a:miter lim="800000"/>
              <a:headEnd/>
              <a:tailEnd/>
            </a:ln>
          </p:spPr>
          <p:txBody>
            <a:bodyPr wrap="none">
              <a:spAutoFit/>
            </a:bodyPr>
            <a:lstStyle/>
            <a:p>
              <a:pPr>
                <a:spcBef>
                  <a:spcPct val="50000"/>
                </a:spcBef>
              </a:pPr>
              <a:r>
                <a:rPr lang="en-CA" b="1">
                  <a:latin typeface="Verdana" pitchFamily="34" charset="0"/>
                </a:rPr>
                <a:t>(2)</a:t>
              </a:r>
            </a:p>
          </p:txBody>
        </p:sp>
      </p:grpSp>
      <p:sp>
        <p:nvSpPr>
          <p:cNvPr id="72" name="Date Placeholder 71"/>
          <p:cNvSpPr>
            <a:spLocks noGrp="1"/>
          </p:cNvSpPr>
          <p:nvPr>
            <p:ph type="dt" sz="quarter" idx="12"/>
          </p:nvPr>
        </p:nvSpPr>
        <p:spPr/>
        <p:txBody>
          <a:bodyPr/>
          <a:lstStyle/>
          <a:p>
            <a:pPr>
              <a:defRPr/>
            </a:pPr>
            <a:r>
              <a:rPr lang="en-US"/>
              <a:t>September 1, 2017</a:t>
            </a:r>
            <a:endParaRPr lang="en-CA" dirty="0"/>
          </a:p>
        </p:txBody>
      </p:sp>
      <p:sp>
        <p:nvSpPr>
          <p:cNvPr id="73" name="Slide Number Placeholder 72"/>
          <p:cNvSpPr>
            <a:spLocks noGrp="1"/>
          </p:cNvSpPr>
          <p:nvPr>
            <p:ph type="sldNum" sz="quarter" idx="11"/>
          </p:nvPr>
        </p:nvSpPr>
        <p:spPr/>
        <p:txBody>
          <a:bodyPr/>
          <a:lstStyle/>
          <a:p>
            <a:pPr>
              <a:defRPr/>
            </a:pPr>
            <a:fld id="{364DEDF9-4365-4BEC-8BB2-3B179C278B03}" type="slidenum">
              <a:rPr lang="en-US"/>
              <a:pPr>
                <a:defRPr/>
              </a:pPr>
              <a:t>233</a:t>
            </a:fld>
            <a:endParaRPr lang="en-US" dirty="0"/>
          </a:p>
        </p:txBody>
      </p:sp>
      <p:sp>
        <p:nvSpPr>
          <p:cNvPr id="74" name="Text Box 69"/>
          <p:cNvSpPr txBox="1">
            <a:spLocks noChangeArrowheads="1"/>
          </p:cNvSpPr>
          <p:nvPr/>
        </p:nvSpPr>
        <p:spPr bwMode="auto">
          <a:xfrm>
            <a:off x="685800" y="4572000"/>
            <a:ext cx="7924800" cy="1477328"/>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sz="1800" dirty="0">
                <a:latin typeface="+mn-lt"/>
              </a:rPr>
              <a:t>Event </a:t>
            </a:r>
            <a:r>
              <a:rPr lang="en-US" sz="1800" i="1" dirty="0">
                <a:latin typeface="Cambria" panose="02040503050406030204" pitchFamily="18" charset="0"/>
              </a:rPr>
              <a:t>F</a:t>
            </a:r>
            <a:r>
              <a:rPr lang="en-US" sz="1800" dirty="0">
                <a:latin typeface="+mn-lt"/>
              </a:rPr>
              <a:t> has an earliest event time of 8 units and a latest event time of 13 units</a:t>
            </a:r>
          </a:p>
          <a:p>
            <a:pPr marL="285750" indent="-285750">
              <a:spcBef>
                <a:spcPct val="50000"/>
              </a:spcBef>
              <a:buFont typeface="Arial" panose="020B0604020202020204" pitchFamily="34" charset="0"/>
              <a:buChar char="•"/>
            </a:pPr>
            <a:r>
              <a:rPr lang="en-US" sz="1800" dirty="0">
                <a:latin typeface="+mn-lt"/>
              </a:rPr>
              <a:t>The activities that lead to event </a:t>
            </a:r>
            <a:r>
              <a:rPr lang="en-US" sz="1800" i="1" dirty="0">
                <a:latin typeface="Cambria" panose="02040503050406030204" pitchFamily="18" charset="0"/>
              </a:rPr>
              <a:t>F</a:t>
            </a:r>
            <a:r>
              <a:rPr lang="en-US" sz="1800" dirty="0">
                <a:latin typeface="+mn-lt"/>
              </a:rPr>
              <a:t> have a slack of 5 units</a:t>
            </a:r>
          </a:p>
          <a:p>
            <a:pPr marL="285750" indent="-285750">
              <a:spcBef>
                <a:spcPct val="50000"/>
              </a:spcBef>
              <a:buFont typeface="Arial" panose="020B0604020202020204" pitchFamily="34" charset="0"/>
              <a:buChar char="•"/>
            </a:pPr>
            <a:r>
              <a:rPr lang="en-US" sz="1800" dirty="0">
                <a:latin typeface="+mn-lt"/>
              </a:rPr>
              <a:t>The activity immediately after event </a:t>
            </a:r>
            <a:r>
              <a:rPr lang="en-US" sz="1800" i="1" dirty="0">
                <a:latin typeface="Cambria" panose="02040503050406030204" pitchFamily="18" charset="0"/>
              </a:rPr>
              <a:t>F</a:t>
            </a:r>
            <a:r>
              <a:rPr lang="en-US" sz="1800" dirty="0">
                <a:latin typeface="+mn-lt"/>
              </a:rPr>
              <a:t> could be delayed by 5 units without delaying the overall project</a:t>
            </a:r>
          </a:p>
        </p:txBody>
      </p:sp>
    </p:spTree>
    <p:extLst>
      <p:ext uri="{BB962C8B-B14F-4D97-AF65-F5344CB8AC3E}">
        <p14:creationId xmlns:p14="http://schemas.microsoft.com/office/powerpoint/2010/main" val="35875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Buffers</a:t>
            </a:r>
          </a:p>
        </p:txBody>
      </p:sp>
      <p:sp>
        <p:nvSpPr>
          <p:cNvPr id="3" name="Content Placeholder 2"/>
          <p:cNvSpPr>
            <a:spLocks noGrp="1"/>
          </p:cNvSpPr>
          <p:nvPr>
            <p:ph idx="1"/>
          </p:nvPr>
        </p:nvSpPr>
        <p:spPr/>
        <p:txBody>
          <a:bodyPr/>
          <a:lstStyle/>
          <a:p>
            <a:r>
              <a:rPr lang="en-CA" dirty="0"/>
              <a:t>A </a:t>
            </a:r>
            <a:r>
              <a:rPr lang="en-CA" b="1" dirty="0">
                <a:solidFill>
                  <a:schemeClr val="accent1">
                    <a:lumMod val="75000"/>
                  </a:schemeClr>
                </a:solidFill>
              </a:rPr>
              <a:t>buffer</a:t>
            </a:r>
            <a:r>
              <a:rPr lang="en-CA" dirty="0"/>
              <a:t> is an activity inserted into a project schedule to account for unexpected delays:</a:t>
            </a:r>
          </a:p>
          <a:p>
            <a:pPr lvl="1"/>
            <a:r>
              <a:rPr lang="en-CA" dirty="0"/>
              <a:t>Buffers are often useful on long projects to account for known delays such as vacation time and planned shutdowns for holidays</a:t>
            </a:r>
          </a:p>
          <a:p>
            <a:r>
              <a:rPr lang="en-CA" dirty="0"/>
              <a:t>Buffers should not be abused:</a:t>
            </a:r>
          </a:p>
          <a:p>
            <a:pPr lvl="1"/>
            <a:r>
              <a:rPr lang="en-CA" dirty="0"/>
              <a:t>Buffers should not be inserted to account for poor estimation</a:t>
            </a:r>
          </a:p>
          <a:p>
            <a:r>
              <a:rPr lang="en-CA" dirty="0"/>
              <a:t>If estimates are wrong, the correct way to deal with the situation is to revise the schedule and document the problem:</a:t>
            </a:r>
          </a:p>
          <a:p>
            <a:pPr lvl="1"/>
            <a:r>
              <a:rPr lang="en-CA" dirty="0"/>
              <a:t>Doing so ensures that future project schedules will be based on more accurate estimates</a:t>
            </a:r>
          </a:p>
          <a:p>
            <a:pPr lvl="1"/>
            <a:r>
              <a:rPr lang="en-CA" dirty="0"/>
              <a:t>Inserting buffers to correct poor estimates will only cause greater uncertainty in future project schedules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234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8971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Project Metrics</a:t>
            </a:r>
          </a:p>
        </p:txBody>
      </p:sp>
      <p:sp>
        <p:nvSpPr>
          <p:cNvPr id="3" name="Content Placeholder 2"/>
          <p:cNvSpPr>
            <a:spLocks noGrp="1"/>
          </p:cNvSpPr>
          <p:nvPr>
            <p:ph idx="1"/>
          </p:nvPr>
        </p:nvSpPr>
        <p:spPr/>
        <p:txBody>
          <a:bodyPr/>
          <a:lstStyle/>
          <a:p>
            <a:r>
              <a:rPr lang="en-CA" dirty="0"/>
              <a:t>The </a:t>
            </a:r>
            <a:r>
              <a:rPr lang="en-CA" b="1" dirty="0">
                <a:solidFill>
                  <a:schemeClr val="accent1">
                    <a:lumMod val="75000"/>
                  </a:schemeClr>
                </a:solidFill>
              </a:rPr>
              <a:t>baseline</a:t>
            </a:r>
            <a:r>
              <a:rPr lang="en-CA" dirty="0">
                <a:solidFill>
                  <a:srgbClr val="0066CC"/>
                </a:solidFill>
              </a:rPr>
              <a:t> </a:t>
            </a:r>
            <a:r>
              <a:rPr lang="en-CA" dirty="0"/>
              <a:t>project schedule is the version of the project schedule approved at the start of the project:</a:t>
            </a:r>
          </a:p>
          <a:p>
            <a:pPr lvl="1"/>
            <a:r>
              <a:rPr lang="en-CA" dirty="0"/>
              <a:t>It is understood that the schedule will evolve over time as activities are completed</a:t>
            </a:r>
          </a:p>
          <a:p>
            <a:pPr lvl="1"/>
            <a:r>
              <a:rPr lang="en-CA" dirty="0"/>
              <a:t>Some activities will encounter delays while other activities may proceed faster than expected</a:t>
            </a:r>
          </a:p>
          <a:p>
            <a:r>
              <a:rPr lang="en-CA" dirty="0"/>
              <a:t>The </a:t>
            </a:r>
            <a:r>
              <a:rPr lang="en-CA" b="1" dirty="0">
                <a:solidFill>
                  <a:schemeClr val="accent1">
                    <a:lumMod val="75000"/>
                  </a:schemeClr>
                </a:solidFill>
              </a:rPr>
              <a:t>variance</a:t>
            </a:r>
            <a:r>
              <a:rPr lang="en-CA" dirty="0">
                <a:solidFill>
                  <a:srgbClr val="0066CC"/>
                </a:solidFill>
              </a:rPr>
              <a:t> </a:t>
            </a:r>
            <a:r>
              <a:rPr lang="en-CA" dirty="0"/>
              <a:t>is a measure of the difference between the estimated effort in the baseline project schedule and the actual effort performed by the team:</a:t>
            </a:r>
          </a:p>
          <a:p>
            <a:pPr lvl="1"/>
            <a:r>
              <a:rPr lang="en-CA" dirty="0"/>
              <a:t>Variance is a very important metric to monitor as it is essentially a measure of the accuracy of the approved estimates of effort for project activities</a:t>
            </a:r>
          </a:p>
          <a:p>
            <a:pPr lvl="1"/>
            <a:r>
              <a:rPr lang="en-CA" dirty="0"/>
              <a:t>Variances on previous project activities should be carefully considered when estimating effort for upcoming project activities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5" name="Slide Number Placeholder 4"/>
          <p:cNvSpPr>
            <a:spLocks noGrp="1"/>
          </p:cNvSpPr>
          <p:nvPr>
            <p:ph type="sldNum" sz="quarter" idx="11"/>
          </p:nvPr>
        </p:nvSpPr>
        <p:spPr/>
        <p:txBody>
          <a:bodyPr/>
          <a:lstStyle/>
          <a:p>
            <a:pPr>
              <a:defRPr/>
            </a:pPr>
            <a:fld id="{B1E08DF1-DA6A-4168-99CF-7FBF68476B17}" type="slidenum">
              <a:rPr lang="en-US" smtClean="0"/>
              <a:pPr>
                <a:defRPr/>
              </a:pPr>
              <a:t>235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1086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8418" name="Rectangle 2"/>
          <p:cNvSpPr>
            <a:spLocks noGrp="1" noChangeArrowheads="1"/>
          </p:cNvSpPr>
          <p:nvPr>
            <p:ph type="title"/>
          </p:nvPr>
        </p:nvSpPr>
        <p:spPr/>
        <p:txBody>
          <a:bodyPr/>
          <a:lstStyle/>
          <a:p>
            <a:pPr eaLnBrk="1" hangingPunct="1">
              <a:defRPr/>
            </a:pPr>
            <a:r>
              <a:rPr lang="en-US"/>
              <a:t>Other Project Management Diagrams</a:t>
            </a:r>
          </a:p>
        </p:txBody>
      </p:sp>
      <p:sp>
        <p:nvSpPr>
          <p:cNvPr id="1468419" name="Rectangle 3"/>
          <p:cNvSpPr>
            <a:spLocks noGrp="1" noChangeArrowheads="1"/>
          </p:cNvSpPr>
          <p:nvPr>
            <p:ph type="body" idx="1"/>
          </p:nvPr>
        </p:nvSpPr>
        <p:spPr/>
        <p:txBody>
          <a:bodyPr/>
          <a:lstStyle/>
          <a:p>
            <a:pPr eaLnBrk="1" hangingPunct="1"/>
            <a:r>
              <a:rPr lang="en-US" dirty="0"/>
              <a:t>Several other project management diagrams exist</a:t>
            </a:r>
          </a:p>
          <a:p>
            <a:pPr eaLnBrk="1" hangingPunct="1"/>
            <a:r>
              <a:rPr lang="en-US" dirty="0"/>
              <a:t>PERT (Program Evaluation and Review Technique):</a:t>
            </a:r>
          </a:p>
          <a:p>
            <a:pPr lvl="1" eaLnBrk="1" hangingPunct="1"/>
            <a:r>
              <a:rPr lang="en-US" dirty="0"/>
              <a:t>A project is represented as a graph of events in a manner similar to the critical path method</a:t>
            </a:r>
          </a:p>
          <a:p>
            <a:pPr lvl="1" eaLnBrk="1" hangingPunct="1"/>
            <a:r>
              <a:rPr lang="en-US" dirty="0"/>
              <a:t>In 1958, the US Navy used PERT to reduce the design time of the Polaris missile by 18 months</a:t>
            </a:r>
          </a:p>
          <a:p>
            <a:pPr eaLnBrk="1" hangingPunct="1"/>
            <a:r>
              <a:rPr lang="en-US" dirty="0"/>
              <a:t>WBS (Work Breakdown Structures):</a:t>
            </a:r>
          </a:p>
          <a:p>
            <a:pPr lvl="1" eaLnBrk="1" hangingPunct="1"/>
            <a:r>
              <a:rPr lang="en-US" dirty="0"/>
              <a:t>A project is represented as a hierarchy of deliverables and tasks</a:t>
            </a:r>
          </a:p>
          <a:p>
            <a:pPr lvl="1" eaLnBrk="1" hangingPunct="1"/>
            <a:r>
              <a:rPr lang="en-US" dirty="0"/>
              <a:t>The US Government often requires WBS in their statements of work</a:t>
            </a:r>
          </a:p>
          <a:p>
            <a:pPr lvl="1" eaLnBrk="1" hangingPunct="1"/>
            <a:r>
              <a:rPr lang="en-US" dirty="0"/>
              <a:t>Work breakdown structures may be used in combination with Gantt Charts</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D3216310-BF0C-4E3C-B9B5-A7E4405066CF}" type="slidenum">
              <a:rPr lang="en-US"/>
              <a:pPr>
                <a:defRPr/>
              </a:pPr>
              <a:t>236</a:t>
            </a:fld>
            <a:endParaRPr lang="en-US" dirty="0"/>
          </a:p>
        </p:txBody>
      </p:sp>
    </p:spTree>
    <p:extLst>
      <p:ext uri="{BB962C8B-B14F-4D97-AF65-F5344CB8AC3E}">
        <p14:creationId xmlns:p14="http://schemas.microsoft.com/office/powerpoint/2010/main" val="35572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8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8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8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8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8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8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8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469442" name="Rectangle 2"/>
          <p:cNvSpPr>
            <a:spLocks noGrp="1" noChangeArrowheads="1"/>
          </p:cNvSpPr>
          <p:nvPr>
            <p:ph type="title"/>
          </p:nvPr>
        </p:nvSpPr>
        <p:spPr/>
        <p:txBody>
          <a:bodyPr/>
          <a:lstStyle/>
          <a:p>
            <a:pPr eaLnBrk="1" hangingPunct="1">
              <a:defRPr/>
            </a:pPr>
            <a:r>
              <a:rPr lang="en-US"/>
              <a:t>The Mythical Man-Month</a:t>
            </a:r>
          </a:p>
        </p:txBody>
      </p:sp>
      <p:sp>
        <p:nvSpPr>
          <p:cNvPr id="1469443" name="Rectangle 3"/>
          <p:cNvSpPr>
            <a:spLocks noGrp="1" noChangeArrowheads="1"/>
          </p:cNvSpPr>
          <p:nvPr>
            <p:ph type="body" idx="1"/>
          </p:nvPr>
        </p:nvSpPr>
        <p:spPr/>
        <p:txBody>
          <a:bodyPr/>
          <a:lstStyle/>
          <a:p>
            <a:pPr marL="381000" indent="-381000" eaLnBrk="1" hangingPunct="1"/>
            <a:r>
              <a:rPr lang="en-US" dirty="0"/>
              <a:t>In 1975, Fred Brooks authored a highly-acclaimed book called </a:t>
            </a:r>
            <a:r>
              <a:rPr lang="en-US" i="1" dirty="0"/>
              <a:t>The Mythical Man-Month: Essays on Software Engineering</a:t>
            </a:r>
          </a:p>
          <a:p>
            <a:pPr marL="381000" indent="-381000" eaLnBrk="1" hangingPunct="1"/>
            <a:r>
              <a:rPr lang="en-US" dirty="0"/>
              <a:t>This book examines software project management in the context of the development of OS/360</a:t>
            </a:r>
          </a:p>
          <a:p>
            <a:pPr marL="381000" indent="-381000" eaLnBrk="1" hangingPunct="1"/>
            <a:r>
              <a:rPr lang="en-US" dirty="0"/>
              <a:t>The book makes two interesting observations:</a:t>
            </a:r>
          </a:p>
          <a:p>
            <a:pPr marL="800100" lvl="1" indent="-342900" eaLnBrk="1" hangingPunct="1">
              <a:buFontTx/>
              <a:buAutoNum type="arabicPeriod"/>
            </a:pPr>
            <a:r>
              <a:rPr lang="en-US" dirty="0"/>
              <a:t>Adding manpower to a late software project makes it later</a:t>
            </a:r>
          </a:p>
          <a:p>
            <a:pPr marL="800100" lvl="1" indent="-342900" eaLnBrk="1" hangingPunct="1">
              <a:buFontTx/>
              <a:buAutoNum type="arabicPeriod"/>
            </a:pPr>
            <a:r>
              <a:rPr lang="en-US" dirty="0"/>
              <a:t>Writing an </a:t>
            </a:r>
            <a:r>
              <a:rPr lang="en-US" dirty="0" err="1"/>
              <a:t>Algol</a:t>
            </a:r>
            <a:r>
              <a:rPr lang="en-US" dirty="0"/>
              <a:t> compiler requires six months, regardless of the size of the development team</a:t>
            </a:r>
          </a:p>
          <a:p>
            <a:pPr marL="381000" indent="-381000" eaLnBrk="1" hangingPunct="1"/>
            <a:r>
              <a:rPr lang="en-US" dirty="0"/>
              <a:t>Some people refer to this book as the bible of software engineering</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C881B172-0CE0-4715-8ACF-9EDB8B1B0E19}" type="slidenum">
              <a:rPr lang="en-US"/>
              <a:pPr>
                <a:defRPr/>
              </a:pPr>
              <a:t>237</a:t>
            </a:fld>
            <a:endParaRPr lang="en-US" dirty="0"/>
          </a:p>
        </p:txBody>
      </p:sp>
    </p:spTree>
    <p:extLst>
      <p:ext uri="{BB962C8B-B14F-4D97-AF65-F5344CB8AC3E}">
        <p14:creationId xmlns:p14="http://schemas.microsoft.com/office/powerpoint/2010/main" val="110740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9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94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94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94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94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397762" name="Rectangle 2"/>
          <p:cNvSpPr>
            <a:spLocks noGrp="1" noChangeArrowheads="1"/>
          </p:cNvSpPr>
          <p:nvPr>
            <p:ph type="title"/>
          </p:nvPr>
        </p:nvSpPr>
        <p:spPr/>
        <p:txBody>
          <a:bodyPr/>
          <a:lstStyle/>
          <a:p>
            <a:pPr eaLnBrk="1" hangingPunct="1">
              <a:defRPr/>
            </a:pPr>
            <a:r>
              <a:rPr lang="en-US"/>
              <a:t>Time Management Wisdom</a:t>
            </a:r>
            <a:endParaRPr lang="en-CA"/>
          </a:p>
        </p:txBody>
      </p:sp>
      <p:sp>
        <p:nvSpPr>
          <p:cNvPr id="1397763" name="Rectangle 3"/>
          <p:cNvSpPr>
            <a:spLocks noGrp="1" noChangeArrowheads="1"/>
          </p:cNvSpPr>
          <p:nvPr>
            <p:ph type="body" idx="1"/>
          </p:nvPr>
        </p:nvSpPr>
        <p:spPr/>
        <p:txBody>
          <a:bodyPr/>
          <a:lstStyle/>
          <a:p>
            <a:pPr marL="0" indent="0" eaLnBrk="1" hangingPunct="1">
              <a:buNone/>
            </a:pPr>
            <a:r>
              <a:rPr lang="en-US" i="1" dirty="0">
                <a:solidFill>
                  <a:schemeClr val="accent1">
                    <a:lumMod val="75000"/>
                  </a:schemeClr>
                </a:solidFill>
                <a:latin typeface="+mj-lt"/>
              </a:rPr>
              <a:t>“Everyone needs deadlines.  Even the beavers.  They loaf around all summer, but when they are faced with the winter deadline, they work like fury.  If we didn’t have deadlines, we’d stagnate.” </a:t>
            </a:r>
          </a:p>
          <a:p>
            <a:pPr algn="r" eaLnBrk="1" hangingPunct="1">
              <a:buFontTx/>
              <a:buNone/>
            </a:pPr>
            <a:r>
              <a:rPr lang="en-US" b="1" dirty="0"/>
              <a:t>– </a:t>
            </a:r>
            <a:r>
              <a:rPr lang="en-US" b="1" i="1" dirty="0"/>
              <a:t>Walt Disney.</a:t>
            </a:r>
          </a:p>
          <a:p>
            <a:pPr eaLnBrk="1" hangingPunct="1"/>
            <a:r>
              <a:rPr lang="en-US" dirty="0"/>
              <a:t>Deadlines are often imposed by external factors:</a:t>
            </a:r>
          </a:p>
          <a:p>
            <a:pPr lvl="1" eaLnBrk="1" hangingPunct="1"/>
            <a:r>
              <a:rPr lang="en-US" dirty="0"/>
              <a:t>For example, course deadlines are influenced by other courses, the time required to mark assignments, and the deadlines imposed by the Registrar for grade submission</a:t>
            </a:r>
          </a:p>
          <a:p>
            <a:pPr lvl="1" eaLnBrk="1" hangingPunct="1"/>
            <a:r>
              <a:rPr lang="en-US" dirty="0"/>
              <a:t>Project managers must consider all known factors when setting project deadlines</a:t>
            </a:r>
          </a:p>
        </p:txBody>
      </p:sp>
      <p:sp>
        <p:nvSpPr>
          <p:cNvPr id="5" name="Date Placeholder 4"/>
          <p:cNvSpPr>
            <a:spLocks noGrp="1"/>
          </p:cNvSpPr>
          <p:nvPr>
            <p:ph type="dt" sz="quarter" idx="12"/>
          </p:nvPr>
        </p:nvSpPr>
        <p:spPr/>
        <p:txBody>
          <a:bodyPr/>
          <a:lstStyle/>
          <a:p>
            <a:pPr>
              <a:defRPr/>
            </a:pPr>
            <a:r>
              <a:rPr lang="en-US"/>
              <a:t>September 1, 2017</a:t>
            </a:r>
            <a:endParaRPr lang="en-CA" dirty="0"/>
          </a:p>
        </p:txBody>
      </p:sp>
      <p:sp>
        <p:nvSpPr>
          <p:cNvPr id="6" name="Slide Number Placeholder 5"/>
          <p:cNvSpPr>
            <a:spLocks noGrp="1"/>
          </p:cNvSpPr>
          <p:nvPr>
            <p:ph type="sldNum" sz="quarter" idx="11"/>
          </p:nvPr>
        </p:nvSpPr>
        <p:spPr/>
        <p:txBody>
          <a:bodyPr/>
          <a:lstStyle/>
          <a:p>
            <a:pPr>
              <a:defRPr/>
            </a:pPr>
            <a:fld id="{42EC7390-4DA8-4406-839F-184663AB9562}" type="slidenum">
              <a:rPr lang="en-US"/>
              <a:pPr>
                <a:defRPr/>
              </a:pPr>
              <a:t>238</a:t>
            </a:fld>
            <a:endParaRPr lang="en-US" dirty="0"/>
          </a:p>
        </p:txBody>
      </p:sp>
    </p:spTree>
    <p:extLst>
      <p:ext uri="{BB962C8B-B14F-4D97-AF65-F5344CB8AC3E}">
        <p14:creationId xmlns:p14="http://schemas.microsoft.com/office/powerpoint/2010/main" val="242187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776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776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77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19: Environmental Sustainability</a:t>
            </a:r>
            <a:r>
              <a:rPr lang="en-CA" b="1" dirty="0">
                <a:solidFill>
                  <a:schemeClr val="accent1">
                    <a:lumMod val="75000"/>
                  </a:schemeClr>
                </a:solidFill>
              </a:rPr>
              <a:t> (p. 289 – p. 310)</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239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8019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Overall Grade Calculation</a:t>
            </a:r>
          </a:p>
        </p:txBody>
      </p:sp>
      <p:sp>
        <p:nvSpPr>
          <p:cNvPr id="3" name="Content Placeholder 2"/>
          <p:cNvSpPr>
            <a:spLocks noGrp="1"/>
          </p:cNvSpPr>
          <p:nvPr>
            <p:ph idx="1"/>
          </p:nvPr>
        </p:nvSpPr>
        <p:spPr/>
        <p:txBody>
          <a:bodyPr/>
          <a:lstStyle/>
          <a:p>
            <a:r>
              <a:rPr lang="en-CA" dirty="0"/>
              <a:t>The final course grade appearing on your transcript will be based on a weighted average of the course deliverable grades using the course deliverable weights previously indicated</a:t>
            </a:r>
          </a:p>
          <a:p>
            <a:r>
              <a:rPr lang="en-CA" dirty="0"/>
              <a:t>The course is assigned a numeric grade</a:t>
            </a:r>
          </a:p>
          <a:p>
            <a:r>
              <a:rPr lang="en-CA" dirty="0"/>
              <a:t>The grade factors into your term average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1775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a:t>
            </a:r>
            <a:endParaRPr lang="en-CA" dirty="0"/>
          </a:p>
        </p:txBody>
      </p:sp>
      <p:sp>
        <p:nvSpPr>
          <p:cNvPr id="3" name="Subtitle 2"/>
          <p:cNvSpPr>
            <a:spLocks noGrp="1"/>
          </p:cNvSpPr>
          <p:nvPr>
            <p:ph type="subTitle" idx="1"/>
          </p:nvPr>
        </p:nvSpPr>
        <p:spPr/>
        <p:txBody>
          <a:bodyPr/>
          <a:lstStyle/>
          <a:p>
            <a:r>
              <a:rPr lang="en-US" dirty="0"/>
              <a:t>Sustainability</a:t>
            </a:r>
            <a:endParaRPr lang="en-CA" dirty="0"/>
          </a:p>
        </p:txBody>
      </p:sp>
    </p:spTree>
    <p:extLst>
      <p:ext uri="{BB962C8B-B14F-4D97-AF65-F5344CB8AC3E}">
        <p14:creationId xmlns:p14="http://schemas.microsoft.com/office/powerpoint/2010/main" val="21617119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Sustainable development</a:t>
            </a:r>
          </a:p>
          <a:p>
            <a:pPr lvl="1"/>
            <a:r>
              <a:rPr lang="en-CA" dirty="0"/>
              <a:t>Energy consumption, sustainability, and climate change</a:t>
            </a:r>
          </a:p>
          <a:p>
            <a:pPr lvl="1"/>
            <a:r>
              <a:rPr lang="en-CA" dirty="0"/>
              <a:t>The role of the engineer in ensuring sustainability</a:t>
            </a:r>
          </a:p>
          <a:p>
            <a:pPr lvl="1"/>
            <a:r>
              <a:rPr lang="en-CA" dirty="0"/>
              <a:t>Steps engineers and individuals can take to ensure sustainability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483747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 to Sustainability</a:t>
            </a:r>
          </a:p>
        </p:txBody>
      </p:sp>
      <p:sp>
        <p:nvSpPr>
          <p:cNvPr id="3" name="Content Placeholder 2"/>
          <p:cNvSpPr>
            <a:spLocks noGrp="1"/>
          </p:cNvSpPr>
          <p:nvPr>
            <p:ph idx="1"/>
          </p:nvPr>
        </p:nvSpPr>
        <p:spPr/>
        <p:txBody>
          <a:bodyPr/>
          <a:lstStyle/>
          <a:p>
            <a:pPr marL="0" indent="0">
              <a:buNone/>
            </a:pPr>
            <a:r>
              <a:rPr lang="en-CA" i="1" dirty="0"/>
              <a:t>“</a:t>
            </a:r>
            <a:r>
              <a:rPr lang="en-CA" b="1" i="1" dirty="0">
                <a:solidFill>
                  <a:schemeClr val="accent1"/>
                </a:solidFill>
              </a:rPr>
              <a:t>Sustainable development</a:t>
            </a:r>
            <a:r>
              <a:rPr lang="en-CA" b="1" i="1" dirty="0">
                <a:solidFill>
                  <a:srgbClr val="7030A0"/>
                </a:solidFill>
              </a:rPr>
              <a:t> </a:t>
            </a:r>
            <a:r>
              <a:rPr lang="en-CA" i="1" dirty="0"/>
              <a:t>is development that meets the needs of the present, without compromising the ability of future generations to meet their own needs” </a:t>
            </a:r>
            <a:r>
              <a:rPr lang="en-CA" dirty="0"/>
              <a:t>[1]</a:t>
            </a:r>
          </a:p>
          <a:p>
            <a:pPr marL="0" indent="0" defTabSz="360000">
              <a:buNone/>
              <a:tabLst>
                <a:tab pos="360000" algn="l"/>
              </a:tabLst>
            </a:pPr>
            <a:r>
              <a:rPr lang="en-CA" sz="1400" dirty="0"/>
              <a:t>[1]	World Commission on Environment and Development, Our Common Future, New York: Oxford, 1987. 	</a:t>
            </a:r>
            <a:r>
              <a:rPr lang="en-CA" sz="1400" dirty="0" err="1"/>
              <a:t>Brundtland</a:t>
            </a:r>
            <a:r>
              <a:rPr lang="en-CA" sz="1400" dirty="0"/>
              <a:t> Report, </a:t>
            </a:r>
            <a:r>
              <a:rPr lang="en-CA" sz="1400" dirty="0">
                <a:hlinkClick r:id="rId2"/>
              </a:rPr>
              <a:t>http://www.un-documents.net/wced-ocf.htm</a:t>
            </a:r>
            <a:r>
              <a:rPr lang="en-CA" sz="1400" dirty="0"/>
              <a:t> (March 9, 2008).</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0499946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Sustainability Can Be Controversial</a:t>
            </a:r>
          </a:p>
        </p:txBody>
      </p:sp>
      <p:sp>
        <p:nvSpPr>
          <p:cNvPr id="3" name="Content Placeholder 2"/>
          <p:cNvSpPr>
            <a:spLocks noGrp="1"/>
          </p:cNvSpPr>
          <p:nvPr>
            <p:ph idx="1"/>
          </p:nvPr>
        </p:nvSpPr>
        <p:spPr/>
        <p:txBody>
          <a:bodyPr/>
          <a:lstStyle/>
          <a:p>
            <a:r>
              <a:rPr lang="en-CA" dirty="0"/>
              <a:t>Electric Cars: </a:t>
            </a:r>
          </a:p>
          <a:p>
            <a:pPr lvl="1"/>
            <a:r>
              <a:rPr lang="en-CA" dirty="0"/>
              <a:t>Are electric cars better or worse for the environment than other types of cars?</a:t>
            </a:r>
          </a:p>
          <a:p>
            <a:r>
              <a:rPr lang="en-CA" dirty="0"/>
              <a:t>Wind Farms: </a:t>
            </a:r>
          </a:p>
          <a:p>
            <a:pPr lvl="1"/>
            <a:r>
              <a:rPr lang="en-CA" dirty="0"/>
              <a:t>Are wind farms safe for the environment?</a:t>
            </a:r>
          </a:p>
          <a:p>
            <a:r>
              <a:rPr lang="en-CA" dirty="0"/>
              <a:t>Global Climate Change: </a:t>
            </a:r>
          </a:p>
          <a:p>
            <a:pPr lvl="1"/>
            <a:r>
              <a:rPr lang="en-CA" dirty="0"/>
              <a:t>What is the root cause of global climate change?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
        <p:nvSpPr>
          <p:cNvPr id="4" name="TextBox 3"/>
          <p:cNvSpPr txBox="1"/>
          <p:nvPr/>
        </p:nvSpPr>
        <p:spPr>
          <a:xfrm>
            <a:off x="1676400" y="4495800"/>
            <a:ext cx="5943600" cy="738664"/>
          </a:xfrm>
          <a:prstGeom prst="rect">
            <a:avLst/>
          </a:prstGeom>
          <a:solidFill>
            <a:schemeClr val="bg2">
              <a:lumMod val="90000"/>
            </a:schemeClr>
          </a:solidFill>
          <a:ln w="50800" cmpd="dbl">
            <a:solidFill>
              <a:schemeClr val="tx1"/>
            </a:solidFill>
          </a:ln>
        </p:spPr>
        <p:txBody>
          <a:bodyPr wrap="square" rtlCol="0">
            <a:spAutoFit/>
          </a:bodyPr>
          <a:lstStyle/>
          <a:p>
            <a:r>
              <a:rPr lang="en-US" b="1" i="1" dirty="0">
                <a:latin typeface="Calibri" panose="020F0502020204030204" pitchFamily="34" charset="0"/>
                <a:ea typeface="Segoe UI Symbol" panose="020B0502040204020203" pitchFamily="34" charset="0"/>
              </a:rPr>
              <a:t>NOTE:</a:t>
            </a:r>
          </a:p>
          <a:p>
            <a:r>
              <a:rPr lang="en-US" dirty="0">
                <a:latin typeface="Calibri" panose="020F0502020204030204" pitchFamily="34" charset="0"/>
                <a:ea typeface="Segoe UI Symbol" panose="020B0502040204020203" pitchFamily="34" charset="0"/>
              </a:rPr>
              <a:t>When engineering any new product or technology, both the benefits and the negative environmental impacts need to be carefully considered…</a:t>
            </a:r>
            <a:endParaRPr lang="en-CA" dirty="0">
              <a:latin typeface="Calibri" panose="020F0502020204030204" pitchFamily="34" charset="0"/>
              <a:ea typeface="Segoe UI Symbol" panose="020B0502040204020203" pitchFamily="34" charset="0"/>
            </a:endParaRPr>
          </a:p>
        </p:txBody>
      </p:sp>
    </p:spTree>
    <p:extLst>
      <p:ext uri="{BB962C8B-B14F-4D97-AF65-F5344CB8AC3E}">
        <p14:creationId xmlns:p14="http://schemas.microsoft.com/office/powerpoint/2010/main" val="29434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Environmental Impacts of Electric Cars</a:t>
            </a:r>
            <a:endParaRPr lang="en-CA" dirty="0"/>
          </a:p>
        </p:txBody>
      </p:sp>
      <p:sp>
        <p:nvSpPr>
          <p:cNvPr id="3" name="Content Placeholder 2"/>
          <p:cNvSpPr>
            <a:spLocks noGrp="1"/>
          </p:cNvSpPr>
          <p:nvPr>
            <p:ph idx="1"/>
          </p:nvPr>
        </p:nvSpPr>
        <p:spPr/>
        <p:txBody>
          <a:bodyPr/>
          <a:lstStyle/>
          <a:p>
            <a:pPr marL="0" indent="0">
              <a:buNone/>
            </a:pPr>
            <a:r>
              <a:rPr lang="en-US" b="1" dirty="0"/>
              <a:t>Greenhouse Gas Emissions:</a:t>
            </a:r>
          </a:p>
          <a:p>
            <a:pPr lvl="1"/>
            <a:r>
              <a:rPr lang="en-US" dirty="0"/>
              <a:t>The greenhouse gas emissions of electric cars are not obvious</a:t>
            </a:r>
          </a:p>
          <a:p>
            <a:pPr lvl="1"/>
            <a:r>
              <a:rPr lang="en-US" dirty="0"/>
              <a:t>Greenhouse gases result from mining materials, processing materials, transporting materials, generating electricity to charge cars, and recycling materials</a:t>
            </a:r>
          </a:p>
          <a:p>
            <a:pPr marL="0" indent="0">
              <a:buNone/>
            </a:pPr>
            <a:r>
              <a:rPr lang="en-US" b="1" dirty="0"/>
              <a:t>Hazardous Waste:</a:t>
            </a:r>
          </a:p>
          <a:p>
            <a:pPr lvl="1"/>
            <a:r>
              <a:rPr lang="en-US" dirty="0"/>
              <a:t>Due to battery limitations, most electric cars have a shorter lifecycle than equivalent gasoline powered cars</a:t>
            </a:r>
          </a:p>
          <a:p>
            <a:pPr lvl="1"/>
            <a:r>
              <a:rPr lang="en-US" dirty="0"/>
              <a:t>Cars must be produced and recycled more frequently</a:t>
            </a:r>
          </a:p>
          <a:p>
            <a:pPr lvl="1"/>
            <a:r>
              <a:rPr lang="en-US" dirty="0"/>
              <a:t>Rare earth metals are difficult to recycle efficiently</a:t>
            </a:r>
          </a:p>
          <a:p>
            <a:pPr marL="0" indent="0" algn="ctr">
              <a:buNone/>
            </a:pPr>
            <a:r>
              <a:rPr lang="en-CA" sz="1400" dirty="0">
                <a:hlinkClick r:id="rId2"/>
              </a:rPr>
              <a:t>http://ieeexplore.ieee.org/stamp/stamp.jsp?tp=&amp;arnumber=6545121</a:t>
            </a:r>
            <a:endParaRPr lang="en-CA" sz="1400" dirty="0"/>
          </a:p>
          <a:p>
            <a:pPr marL="0" indent="0" algn="ctr">
              <a:buNone/>
            </a:pPr>
            <a:r>
              <a:rPr lang="en-CA" sz="1400" dirty="0">
                <a:hlinkClick r:id="rId3"/>
              </a:rPr>
              <a:t>https://www.wired.com/2016/03/teslas-electric-cars-might-not-green-think/</a:t>
            </a:r>
            <a:endParaRPr lang="en-CA" sz="1400"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31397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Environmental Impacts of Wind Power</a:t>
            </a:r>
            <a:endParaRPr lang="en-CA" dirty="0"/>
          </a:p>
        </p:txBody>
      </p:sp>
      <p:sp>
        <p:nvSpPr>
          <p:cNvPr id="3" name="Content Placeholder 2"/>
          <p:cNvSpPr>
            <a:spLocks noGrp="1"/>
          </p:cNvSpPr>
          <p:nvPr>
            <p:ph idx="1"/>
          </p:nvPr>
        </p:nvSpPr>
        <p:spPr/>
        <p:txBody>
          <a:bodyPr/>
          <a:lstStyle/>
          <a:p>
            <a:pPr marL="0" indent="0">
              <a:buNone/>
            </a:pPr>
            <a:r>
              <a:rPr lang="en-US" b="1" dirty="0"/>
              <a:t>Land Use:</a:t>
            </a:r>
          </a:p>
          <a:p>
            <a:pPr lvl="1"/>
            <a:r>
              <a:rPr lang="en-US" dirty="0"/>
              <a:t>Wind turbines must be spaced approximately 5 rotor diameters to 10 rotor diameters apart </a:t>
            </a:r>
          </a:p>
          <a:p>
            <a:pPr lvl="1"/>
            <a:r>
              <a:rPr lang="en-US" dirty="0"/>
              <a:t>Depending upon the location, 30 acres to 141 acres is required per megawatt of power output capacity</a:t>
            </a:r>
          </a:p>
          <a:p>
            <a:pPr marL="0" indent="0">
              <a:buNone/>
            </a:pPr>
            <a:r>
              <a:rPr lang="en-US" b="1" dirty="0"/>
              <a:t>Wildlife and Habitat:</a:t>
            </a:r>
          </a:p>
          <a:p>
            <a:pPr lvl="1"/>
            <a:r>
              <a:rPr lang="en-US" dirty="0"/>
              <a:t>There is evidence of bird and bat deaths from collisions with wind turbines</a:t>
            </a:r>
          </a:p>
          <a:p>
            <a:pPr lvl="1"/>
            <a:r>
              <a:rPr lang="en-US" dirty="0"/>
              <a:t>Deaths can also be caused due to changes in air pressure caused by the spinning turbines as well as from habitat disruption</a:t>
            </a:r>
          </a:p>
          <a:p>
            <a:pPr marL="0" indent="0">
              <a:buNone/>
            </a:pPr>
            <a:r>
              <a:rPr lang="en-US" b="1" dirty="0"/>
              <a:t>Public Health and Community:</a:t>
            </a:r>
          </a:p>
          <a:p>
            <a:pPr lvl="1"/>
            <a:r>
              <a:rPr lang="en-US" dirty="0"/>
              <a:t>Sound and visual impact are the two main public health and community concerns</a:t>
            </a:r>
          </a:p>
          <a:p>
            <a:pPr marL="0" indent="0" algn="ctr">
              <a:buNone/>
            </a:pPr>
            <a:r>
              <a:rPr lang="en-US" sz="1400" dirty="0">
                <a:hlinkClick r:id="rId2"/>
              </a:rPr>
              <a:t>http://www.ucsusa.org/clean-energy/renewable-energy/environmental-impacts-wind-power#.WahQubKGOUk</a:t>
            </a:r>
            <a:endParaRPr lang="en-US" sz="1400" dirty="0"/>
          </a:p>
          <a:p>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12875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Achieving Sustainability</a:t>
            </a:r>
            <a:endParaRPr lang="en-CA" dirty="0"/>
          </a:p>
        </p:txBody>
      </p:sp>
      <p:sp>
        <p:nvSpPr>
          <p:cNvPr id="3" name="Content Placeholder 2"/>
          <p:cNvSpPr>
            <a:spLocks noGrp="1"/>
          </p:cNvSpPr>
          <p:nvPr>
            <p:ph idx="1"/>
          </p:nvPr>
        </p:nvSpPr>
        <p:spPr/>
        <p:txBody>
          <a:bodyPr/>
          <a:lstStyle/>
          <a:p>
            <a:r>
              <a:rPr lang="en-US" dirty="0"/>
              <a:t>To achieve sustainability, society must find ways to do the following:</a:t>
            </a:r>
          </a:p>
          <a:p>
            <a:pPr lvl="1"/>
            <a:r>
              <a:rPr lang="en-US" dirty="0"/>
              <a:t>Effectively and safely dispose of waste products</a:t>
            </a:r>
          </a:p>
          <a:p>
            <a:pPr lvl="1"/>
            <a:r>
              <a:rPr lang="en-US" dirty="0"/>
              <a:t>Avoid the excessive consumption of resources</a:t>
            </a:r>
          </a:p>
          <a:p>
            <a:pPr lvl="1"/>
            <a:r>
              <a:rPr lang="en-US" dirty="0"/>
              <a:t>Manage population growth</a:t>
            </a:r>
          </a:p>
          <a:p>
            <a:r>
              <a:rPr lang="en-US" dirty="0"/>
              <a:t>Scientists are arguably responsible for identifying problems related to sustainability but engineers are arguably responsible for finding solutions to the problems</a:t>
            </a:r>
          </a:p>
          <a:p>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32132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Obstacles to Sustainability</a:t>
            </a:r>
          </a:p>
        </p:txBody>
      </p:sp>
      <p:sp>
        <p:nvSpPr>
          <p:cNvPr id="3" name="Content Placeholder 2"/>
          <p:cNvSpPr>
            <a:spLocks noGrp="1"/>
          </p:cNvSpPr>
          <p:nvPr>
            <p:ph idx="1"/>
          </p:nvPr>
        </p:nvSpPr>
        <p:spPr/>
        <p:txBody>
          <a:bodyPr/>
          <a:lstStyle/>
          <a:p>
            <a:r>
              <a:rPr lang="en-CA" dirty="0"/>
              <a:t>Sustainability usually comes at a cost</a:t>
            </a:r>
          </a:p>
          <a:p>
            <a:r>
              <a:rPr lang="en-CA" dirty="0"/>
              <a:t>Some of the obstacles to sustainability are the following:</a:t>
            </a:r>
          </a:p>
          <a:p>
            <a:pPr lvl="1"/>
            <a:r>
              <a:rPr lang="en-US" dirty="0"/>
              <a:t>Lack of understanding of the problem</a:t>
            </a:r>
            <a:endParaRPr lang="en-CA" dirty="0"/>
          </a:p>
          <a:p>
            <a:pPr lvl="1"/>
            <a:r>
              <a:rPr lang="en-CA" dirty="0"/>
              <a:t>Cost of solutions</a:t>
            </a:r>
          </a:p>
          <a:p>
            <a:pPr lvl="1"/>
            <a:r>
              <a:rPr lang="en-CA" dirty="0"/>
              <a:t>Design effort required to find solutions</a:t>
            </a:r>
          </a:p>
          <a:p>
            <a:pPr lvl="1"/>
            <a:r>
              <a:rPr lang="en-CA" dirty="0"/>
              <a:t>Differences of opinion on the solutions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4675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Awareness of the Need for Sustainability</a:t>
            </a:r>
            <a:endParaRPr lang="en-CA" dirty="0"/>
          </a:p>
        </p:txBody>
      </p:sp>
      <p:sp>
        <p:nvSpPr>
          <p:cNvPr id="3" name="Content Placeholder 2"/>
          <p:cNvSpPr>
            <a:spLocks noGrp="1"/>
          </p:cNvSpPr>
          <p:nvPr>
            <p:ph idx="1"/>
          </p:nvPr>
        </p:nvSpPr>
        <p:spPr/>
        <p:txBody>
          <a:bodyPr/>
          <a:lstStyle/>
          <a:p>
            <a:r>
              <a:rPr lang="en-US" dirty="0"/>
              <a:t>An increasing awareness of the need for sustainability has been created by the following publications, documentaries, and events:</a:t>
            </a:r>
          </a:p>
          <a:p>
            <a:pPr lvl="1"/>
            <a:r>
              <a:rPr lang="en-US" b="1" dirty="0">
                <a:solidFill>
                  <a:schemeClr val="accent1">
                    <a:lumMod val="75000"/>
                  </a:schemeClr>
                </a:solidFill>
              </a:rPr>
              <a:t>Silent Spring (1962): </a:t>
            </a:r>
            <a:r>
              <a:rPr lang="en-US" dirty="0"/>
              <a:t>Identified pesticides as hazardous to human and animal life</a:t>
            </a:r>
          </a:p>
          <a:p>
            <a:pPr lvl="1"/>
            <a:r>
              <a:rPr lang="en-US" b="1" dirty="0">
                <a:solidFill>
                  <a:schemeClr val="accent1">
                    <a:lumMod val="75000"/>
                  </a:schemeClr>
                </a:solidFill>
              </a:rPr>
              <a:t>Ehrlich’s Population Bomb (1968): </a:t>
            </a:r>
            <a:r>
              <a:rPr lang="en-US" dirty="0"/>
              <a:t>Linked population growth to sustainability</a:t>
            </a:r>
          </a:p>
          <a:p>
            <a:pPr lvl="1"/>
            <a:r>
              <a:rPr lang="en-US" b="1" dirty="0">
                <a:solidFill>
                  <a:schemeClr val="accent1">
                    <a:lumMod val="75000"/>
                  </a:schemeClr>
                </a:solidFill>
              </a:rPr>
              <a:t>The </a:t>
            </a:r>
            <a:r>
              <a:rPr lang="en-US" b="1" dirty="0" err="1">
                <a:solidFill>
                  <a:schemeClr val="accent1">
                    <a:lumMod val="75000"/>
                  </a:schemeClr>
                </a:solidFill>
              </a:rPr>
              <a:t>Brundtland</a:t>
            </a:r>
            <a:r>
              <a:rPr lang="en-US" b="1" dirty="0">
                <a:solidFill>
                  <a:schemeClr val="accent1">
                    <a:lumMod val="75000"/>
                  </a:schemeClr>
                </a:solidFill>
              </a:rPr>
              <a:t> Report (1987): </a:t>
            </a:r>
            <a:r>
              <a:rPr lang="en-US" dirty="0"/>
              <a:t>Defined the term “sustainable development”</a:t>
            </a:r>
          </a:p>
          <a:p>
            <a:pPr lvl="1"/>
            <a:r>
              <a:rPr lang="en-US" b="1" dirty="0">
                <a:solidFill>
                  <a:schemeClr val="accent1">
                    <a:lumMod val="75000"/>
                  </a:schemeClr>
                </a:solidFill>
              </a:rPr>
              <a:t>Montreal Protocol (1987): </a:t>
            </a:r>
            <a:r>
              <a:rPr lang="en-US" dirty="0"/>
              <a:t>Linked chlorofluorocarbons to ozone depletion</a:t>
            </a:r>
          </a:p>
          <a:p>
            <a:pPr lvl="1"/>
            <a:r>
              <a:rPr lang="en-US" b="1" dirty="0">
                <a:solidFill>
                  <a:schemeClr val="accent1">
                    <a:lumMod val="75000"/>
                  </a:schemeClr>
                </a:solidFill>
              </a:rPr>
              <a:t>Rio Summit (1992): </a:t>
            </a:r>
            <a:r>
              <a:rPr lang="en-US" dirty="0"/>
              <a:t>Called for a reduction in greenhouse gas emissions</a:t>
            </a:r>
          </a:p>
          <a:p>
            <a:pPr lvl="1"/>
            <a:r>
              <a:rPr lang="en-US" b="1" dirty="0">
                <a:solidFill>
                  <a:schemeClr val="accent1">
                    <a:lumMod val="75000"/>
                  </a:schemeClr>
                </a:solidFill>
              </a:rPr>
              <a:t>Kyoto Protocol (1997): </a:t>
            </a:r>
            <a:r>
              <a:rPr lang="en-US" dirty="0"/>
              <a:t>Established greenhouse gas emission targets</a:t>
            </a:r>
          </a:p>
          <a:p>
            <a:pPr lvl="1"/>
            <a:r>
              <a:rPr lang="en-US" b="1" dirty="0">
                <a:solidFill>
                  <a:schemeClr val="accent1">
                    <a:lumMod val="75000"/>
                  </a:schemeClr>
                </a:solidFill>
              </a:rPr>
              <a:t>An Inconvenient Truth (2006):</a:t>
            </a:r>
            <a:r>
              <a:rPr lang="en-US" b="1" dirty="0">
                <a:solidFill>
                  <a:schemeClr val="accent1"/>
                </a:solidFill>
              </a:rPr>
              <a:t> </a:t>
            </a:r>
            <a:r>
              <a:rPr lang="en-US" dirty="0"/>
              <a:t>Identified climate change as a significant problem</a:t>
            </a:r>
          </a:p>
          <a:p>
            <a:pPr lvl="1"/>
            <a:r>
              <a:rPr lang="en-US" b="1" dirty="0">
                <a:solidFill>
                  <a:schemeClr val="accent1">
                    <a:lumMod val="75000"/>
                  </a:schemeClr>
                </a:solidFill>
              </a:rPr>
              <a:t>Bali Roadmap (2007): </a:t>
            </a:r>
            <a:r>
              <a:rPr lang="en-US" dirty="0"/>
              <a:t>Created intensity-based greenhouse gas emission targets</a:t>
            </a:r>
          </a:p>
          <a:p>
            <a:pPr lvl="1"/>
            <a:r>
              <a:rPr lang="en-US" b="1" dirty="0">
                <a:solidFill>
                  <a:schemeClr val="accent1">
                    <a:lumMod val="75000"/>
                  </a:schemeClr>
                </a:solidFill>
              </a:rPr>
              <a:t>Paris Agreement (2015): </a:t>
            </a:r>
            <a:r>
              <a:rPr lang="en-US" dirty="0"/>
              <a:t>195 nations pledge to keep temperature rise below 2°C</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248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945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Consumption</a:t>
            </a:r>
            <a:endParaRPr lang="en-CA" dirty="0"/>
          </a:p>
        </p:txBody>
      </p:sp>
      <p:sp>
        <p:nvSpPr>
          <p:cNvPr id="4" name="Slide Number Placeholder 3"/>
          <p:cNvSpPr>
            <a:spLocks noGrp="1"/>
          </p:cNvSpPr>
          <p:nvPr>
            <p:ph type="sldNum" sz="quarter" idx="11"/>
          </p:nvPr>
        </p:nvSpPr>
        <p:spPr/>
        <p:txBody>
          <a:bodyPr/>
          <a:lstStyle/>
          <a:p>
            <a:pPr>
              <a:defRPr/>
            </a:pPr>
            <a:fld id="{89022FAB-E9B4-4184-AA05-727FDA5952A5}" type="slidenum">
              <a:rPr lang="en-US" smtClean="0"/>
              <a:pPr>
                <a:defRPr/>
              </a:pPr>
              <a:t>249</a:t>
            </a:fld>
            <a:endParaRPr lang="en-US"/>
          </a:p>
        </p:txBody>
      </p:sp>
      <p:sp>
        <p:nvSpPr>
          <p:cNvPr id="6" name="Date Placeholder 5"/>
          <p:cNvSpPr>
            <a:spLocks noGrp="1"/>
          </p:cNvSpPr>
          <p:nvPr>
            <p:ph type="dt" sz="half" idx="12"/>
          </p:nvPr>
        </p:nvSpPr>
        <p:spPr/>
        <p:txBody>
          <a:bodyPr/>
          <a:lstStyle/>
          <a:p>
            <a:pPr>
              <a:defRPr/>
            </a:pPr>
            <a:r>
              <a:rPr lang="en-US"/>
              <a:t>September 1, 2017</a:t>
            </a:r>
            <a:endParaRPr lang="en-CA"/>
          </a:p>
        </p:txBody>
      </p:sp>
      <p:sp>
        <p:nvSpPr>
          <p:cNvPr id="33" name="Footer Placeholder 32"/>
          <p:cNvSpPr>
            <a:spLocks noGrp="1"/>
          </p:cNvSpPr>
          <p:nvPr>
            <p:ph type="ftr" sz="quarter" idx="10"/>
          </p:nvPr>
        </p:nvSpPr>
        <p:spPr/>
        <p:txBody>
          <a:bodyPr/>
          <a:lstStyle/>
          <a:p>
            <a:pPr>
              <a:defRPr/>
            </a:pPr>
            <a:r>
              <a:rPr lang="en-CA"/>
              <a:t>ECE 190: Engineering Profession and Practice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86429"/>
            <a:ext cx="8228572" cy="4628571"/>
          </a:xfrm>
          <a:prstGeom prst="rect">
            <a:avLst/>
          </a:prstGeom>
        </p:spPr>
      </p:pic>
      <p:sp>
        <p:nvSpPr>
          <p:cNvPr id="5" name="TextBox 4"/>
          <p:cNvSpPr txBox="1"/>
          <p:nvPr/>
        </p:nvSpPr>
        <p:spPr>
          <a:xfrm>
            <a:off x="1752600" y="5791200"/>
            <a:ext cx="5715000" cy="307777"/>
          </a:xfrm>
          <a:prstGeom prst="rect">
            <a:avLst/>
          </a:prstGeom>
          <a:noFill/>
        </p:spPr>
        <p:txBody>
          <a:bodyPr wrap="square" rtlCol="0">
            <a:spAutoFit/>
          </a:bodyPr>
          <a:lstStyle/>
          <a:p>
            <a:pPr algn="ctr"/>
            <a:r>
              <a:rPr lang="en-CA" dirty="0">
                <a:latin typeface="Calibri" panose="020F0502020204030204" pitchFamily="34" charset="0"/>
                <a:ea typeface="Segoe UI Symbol" panose="020B0502040204020203" pitchFamily="34" charset="0"/>
                <a:hlinkClick r:id="rId3"/>
              </a:rPr>
              <a:t>https://fractionalflow.com/category/world-energy-consumption/</a:t>
            </a:r>
            <a:endParaRPr lang="en-CA" dirty="0">
              <a:latin typeface="Calibri" panose="020F0502020204030204" pitchFamily="34" charset="0"/>
              <a:ea typeface="Segoe UI Symbol" panose="020B0502040204020203" pitchFamily="34" charset="0"/>
            </a:endParaRPr>
          </a:p>
        </p:txBody>
      </p:sp>
    </p:spTree>
    <p:extLst>
      <p:ext uri="{BB962C8B-B14F-4D97-AF65-F5344CB8AC3E}">
        <p14:creationId xmlns:p14="http://schemas.microsoft.com/office/powerpoint/2010/main" val="17245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Academic Integrity</a:t>
            </a:r>
          </a:p>
        </p:txBody>
      </p:sp>
      <p:sp>
        <p:nvSpPr>
          <p:cNvPr id="3" name="Content Placeholder 2"/>
          <p:cNvSpPr>
            <a:spLocks noGrp="1"/>
          </p:cNvSpPr>
          <p:nvPr>
            <p:ph idx="1"/>
          </p:nvPr>
        </p:nvSpPr>
        <p:spPr/>
        <p:txBody>
          <a:bodyPr/>
          <a:lstStyle/>
          <a:p>
            <a:r>
              <a:rPr lang="en-CA" dirty="0"/>
              <a:t>To maintain a culture of academic integrity, members of the University of Waterloo community are expected to promote honesty, trust, fairness, respect and responsibility</a:t>
            </a:r>
          </a:p>
          <a:p>
            <a:r>
              <a:rPr lang="en-CA" dirty="0"/>
              <a:t>Refer to the Academic Integrity website (</a:t>
            </a:r>
            <a:r>
              <a:rPr lang="en-CA" i="1" u="sng" dirty="0">
                <a:hlinkClick r:id="rId2"/>
              </a:rPr>
              <a:t>https://uwaterloo.ca/academic-integrity/</a:t>
            </a:r>
            <a:r>
              <a:rPr lang="en-CA" dirty="0"/>
              <a:t>) for details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Oil Production and Discovery</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250</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
        <p:nvSpPr>
          <p:cNvPr id="4" name="TextBox 3"/>
          <p:cNvSpPr txBox="1"/>
          <p:nvPr/>
        </p:nvSpPr>
        <p:spPr>
          <a:xfrm>
            <a:off x="1752600" y="5712023"/>
            <a:ext cx="5562600" cy="307777"/>
          </a:xfrm>
          <a:prstGeom prst="rect">
            <a:avLst/>
          </a:prstGeom>
          <a:noFill/>
        </p:spPr>
        <p:txBody>
          <a:bodyPr wrap="square" rtlCol="0">
            <a:spAutoFit/>
          </a:bodyPr>
          <a:lstStyle/>
          <a:p>
            <a:pPr algn="ctr"/>
            <a:r>
              <a:rPr lang="en-CA" dirty="0">
                <a:latin typeface="Calibri" panose="020F0502020204030204" pitchFamily="34" charset="0"/>
                <a:hlinkClick r:id="rId2"/>
              </a:rPr>
              <a:t>http://www.testadepibou.com/pagesEN/Evolutions_ressources.html</a:t>
            </a:r>
            <a:endParaRPr lang="en-CA" dirty="0">
              <a:latin typeface="Calibri" panose="020F050202020403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068019"/>
            <a:ext cx="6144768" cy="4418381"/>
          </a:xfrm>
          <a:prstGeom prst="rect">
            <a:avLst/>
          </a:prstGeom>
        </p:spPr>
      </p:pic>
    </p:spTree>
    <p:extLst>
      <p:ext uri="{BB962C8B-B14F-4D97-AF65-F5344CB8AC3E}">
        <p14:creationId xmlns:p14="http://schemas.microsoft.com/office/powerpoint/2010/main" val="6487963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 is Being Made Every Day</a:t>
            </a:r>
            <a:endParaRPr lang="en-CA" dirty="0"/>
          </a:p>
        </p:txBody>
      </p:sp>
      <p:sp>
        <p:nvSpPr>
          <p:cNvPr id="6" name="Content Placeholder 5"/>
          <p:cNvSpPr>
            <a:spLocks noGrp="1"/>
          </p:cNvSpPr>
          <p:nvPr>
            <p:ph idx="1"/>
          </p:nvPr>
        </p:nvSpPr>
        <p:spPr/>
        <p:txBody>
          <a:bodyPr/>
          <a:lstStyle/>
          <a:p>
            <a:r>
              <a:rPr lang="en-US" dirty="0"/>
              <a:t>Renewable energy production is on the rise</a:t>
            </a:r>
          </a:p>
          <a:p>
            <a:pPr marL="0" indent="0" algn="ctr">
              <a:buNone/>
            </a:pPr>
            <a:r>
              <a:rPr lang="en-US" sz="1400" dirty="0">
                <a:hlinkClick r:id="rId2"/>
              </a:rPr>
              <a:t>https://data.oecd.org/energy/renewable-energy.htm</a:t>
            </a:r>
            <a:endParaRPr lang="en-US" sz="1400" dirty="0"/>
          </a:p>
          <a:p>
            <a:pPr marL="0" indent="0" algn="ctr">
              <a:buNone/>
            </a:pPr>
            <a:r>
              <a:rPr lang="en-US" sz="1400" dirty="0">
                <a:hlinkClick r:id="rId3"/>
              </a:rPr>
              <a:t>http://www.ren21.net/wp-content/uploads/2016/06/GSR_2016_Full_Report.pdf</a:t>
            </a:r>
            <a:endParaRPr lang="en-US" sz="1400" dirty="0"/>
          </a:p>
          <a:p>
            <a:r>
              <a:rPr lang="en-US" dirty="0"/>
              <a:t>Foreign governments are attempting to reduce air pollution</a:t>
            </a:r>
          </a:p>
          <a:p>
            <a:pPr marL="0" indent="0" algn="ctr">
              <a:buNone/>
            </a:pPr>
            <a:r>
              <a:rPr lang="en-US" sz="1400" dirty="0">
                <a:hlinkClick r:id="rId4"/>
              </a:rPr>
              <a:t>http://news.nationalgeographic.com/2017/05/china-air-pollution-solutions-environment-tangshan/</a:t>
            </a:r>
            <a:endParaRPr lang="en-US" sz="1400" dirty="0"/>
          </a:p>
          <a:p>
            <a:pPr marL="0" indent="0" algn="ctr">
              <a:buNone/>
            </a:pPr>
            <a:r>
              <a:rPr lang="en-US" sz="1400" dirty="0">
                <a:hlinkClick r:id="rId5"/>
              </a:rPr>
              <a:t>https://www.thestar.com/news/world/2017/01/19/beijing-spending-27-billion-to-clean-up-air-pollution.html</a:t>
            </a:r>
            <a:endParaRPr lang="en-US" sz="1400" dirty="0"/>
          </a:p>
          <a:p>
            <a:r>
              <a:rPr lang="en-US" dirty="0"/>
              <a:t>Manufacturers are designing products to be recycled</a:t>
            </a:r>
          </a:p>
          <a:p>
            <a:pPr marL="0" indent="0" algn="ctr">
              <a:buNone/>
            </a:pPr>
            <a:r>
              <a:rPr lang="en-US" sz="1400" dirty="0">
                <a:hlinkClick r:id="rId6"/>
              </a:rPr>
              <a:t>https://www.apple.com/ca/environment/</a:t>
            </a:r>
            <a:endParaRPr lang="en-US" sz="1400" dirty="0"/>
          </a:p>
          <a:p>
            <a:pPr marL="0" indent="0" algn="ctr">
              <a:buNone/>
            </a:pPr>
            <a:r>
              <a:rPr lang="en-US" sz="1400" dirty="0">
                <a:hlinkClick r:id="rId7"/>
              </a:rPr>
              <a:t>https://www.tesla.com/en_CA/blog/teslas-closed-loop-battery-recycling-program</a:t>
            </a:r>
            <a:endParaRPr lang="en-US" sz="1400"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
        <p:nvSpPr>
          <p:cNvPr id="4" name="Slide Number Placeholder 3"/>
          <p:cNvSpPr>
            <a:spLocks noGrp="1"/>
          </p:cNvSpPr>
          <p:nvPr>
            <p:ph type="sldNum" sz="quarter" idx="11"/>
          </p:nvPr>
        </p:nvSpPr>
        <p:spPr/>
        <p:txBody>
          <a:bodyPr/>
          <a:lstStyle/>
          <a:p>
            <a:pPr>
              <a:defRPr/>
            </a:pPr>
            <a:fld id="{89022FAB-E9B4-4184-AA05-727FDA5952A5}" type="slidenum">
              <a:rPr lang="en-US" smtClean="0"/>
              <a:pPr>
                <a:defRPr/>
              </a:pPr>
              <a:t>251</a:t>
            </a:fld>
            <a:endParaRPr lang="en-US"/>
          </a:p>
        </p:txBody>
      </p:sp>
      <p:sp>
        <p:nvSpPr>
          <p:cNvPr id="5" name="Date Placeholder 4"/>
          <p:cNvSpPr>
            <a:spLocks noGrp="1"/>
          </p:cNvSpPr>
          <p:nvPr>
            <p:ph type="dt" sz="half" idx="12"/>
          </p:nvPr>
        </p:nvSpPr>
        <p:spPr/>
        <p:txBody>
          <a:bodyPr/>
          <a:lstStyle/>
          <a:p>
            <a:pPr>
              <a:defRPr/>
            </a:pPr>
            <a:r>
              <a:rPr lang="en-US"/>
              <a:t>September 1, 2017</a:t>
            </a:r>
            <a:endParaRPr lang="en-CA"/>
          </a:p>
        </p:txBody>
      </p:sp>
    </p:spTree>
    <p:extLst>
      <p:ext uri="{BB962C8B-B14F-4D97-AF65-F5344CB8AC3E}">
        <p14:creationId xmlns:p14="http://schemas.microsoft.com/office/powerpoint/2010/main" val="23629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Engineer in Sustainability</a:t>
            </a:r>
            <a:endParaRPr lang="en-CA" dirty="0"/>
          </a:p>
        </p:txBody>
      </p:sp>
      <p:sp>
        <p:nvSpPr>
          <p:cNvPr id="3" name="Content Placeholder 2"/>
          <p:cNvSpPr>
            <a:spLocks noGrp="1"/>
          </p:cNvSpPr>
          <p:nvPr>
            <p:ph idx="1"/>
          </p:nvPr>
        </p:nvSpPr>
        <p:spPr/>
        <p:txBody>
          <a:bodyPr/>
          <a:lstStyle/>
          <a:p>
            <a:r>
              <a:rPr lang="en-US" dirty="0"/>
              <a:t>Engineers play a significant role with respect to environmental sustainability:</a:t>
            </a:r>
          </a:p>
          <a:p>
            <a:pPr lvl="1"/>
            <a:r>
              <a:rPr lang="en-US" dirty="0"/>
              <a:t>Engineers must understand the environmental consequences of their designs</a:t>
            </a:r>
          </a:p>
          <a:p>
            <a:pPr lvl="1"/>
            <a:r>
              <a:rPr lang="en-US" dirty="0"/>
              <a:t>Engineers must strive to preserve the environment</a:t>
            </a:r>
          </a:p>
          <a:p>
            <a:pPr lvl="1"/>
            <a:r>
              <a:rPr lang="en-US" dirty="0"/>
              <a:t>Engineers must anticipate rather than react to environmental issues</a:t>
            </a:r>
          </a:p>
          <a:p>
            <a:r>
              <a:rPr lang="en-US" dirty="0"/>
              <a:t>Compliance with environmental regulations is an absolute must however engineers should set a higher goal of achieving environmental sustainability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1199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Individuals Do?</a:t>
            </a:r>
            <a:endParaRPr lang="en-CA" dirty="0"/>
          </a:p>
        </p:txBody>
      </p:sp>
      <p:sp>
        <p:nvSpPr>
          <p:cNvPr id="3" name="Content Placeholder 2"/>
          <p:cNvSpPr>
            <a:spLocks noGrp="1"/>
          </p:cNvSpPr>
          <p:nvPr>
            <p:ph idx="1"/>
          </p:nvPr>
        </p:nvSpPr>
        <p:spPr/>
        <p:txBody>
          <a:bodyPr/>
          <a:lstStyle/>
          <a:p>
            <a:r>
              <a:rPr lang="en-US" dirty="0"/>
              <a:t>Here are a few simple things that individuals can do to improve environmental sustainability:</a:t>
            </a:r>
          </a:p>
          <a:p>
            <a:pPr lvl="1"/>
            <a:r>
              <a:rPr lang="en-US" dirty="0"/>
              <a:t>Use resources wisely (reduce, reuse, and recycle)</a:t>
            </a:r>
          </a:p>
          <a:p>
            <a:pPr lvl="1"/>
            <a:r>
              <a:rPr lang="en-US" dirty="0"/>
              <a:t>Carpool or take public transit</a:t>
            </a:r>
          </a:p>
          <a:p>
            <a:pPr lvl="1"/>
            <a:r>
              <a:rPr lang="en-US" dirty="0"/>
              <a:t>Participate in activities that cleanup the environment</a:t>
            </a:r>
          </a:p>
          <a:p>
            <a:pPr lvl="1"/>
            <a:r>
              <a:rPr lang="en-US" dirty="0"/>
              <a:t>Make energy efficient choices</a:t>
            </a:r>
          </a:p>
          <a:p>
            <a:pPr lvl="1"/>
            <a:r>
              <a:rPr lang="en-US" dirty="0"/>
              <a:t>Buy local products</a:t>
            </a:r>
          </a:p>
          <a:p>
            <a:pPr lvl="1"/>
            <a:r>
              <a:rPr lang="en-US" dirty="0"/>
              <a:t>Conduct research and development into environmental sustainability</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76418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Videos Related to Sustainability</a:t>
            </a:r>
            <a:endParaRPr lang="en-CA" dirty="0"/>
          </a:p>
        </p:txBody>
      </p:sp>
      <p:sp>
        <p:nvSpPr>
          <p:cNvPr id="3" name="Content Placeholder 2"/>
          <p:cNvSpPr>
            <a:spLocks noGrp="1"/>
          </p:cNvSpPr>
          <p:nvPr>
            <p:ph idx="1"/>
          </p:nvPr>
        </p:nvSpPr>
        <p:spPr/>
        <p:txBody>
          <a:bodyPr/>
          <a:lstStyle/>
          <a:p>
            <a:r>
              <a:rPr lang="en-US" dirty="0"/>
              <a:t>Here are some interesting videos on the subject of sustainability that students might wish to watch:</a:t>
            </a:r>
          </a:p>
          <a:p>
            <a:pPr marL="0" indent="0">
              <a:buNone/>
            </a:pPr>
            <a:r>
              <a:rPr lang="en-CA" dirty="0"/>
              <a:t>	</a:t>
            </a:r>
            <a:r>
              <a:rPr lang="en-CA" sz="1400" b="1" dirty="0"/>
              <a:t>A Way Forward: Facing Climate Change [7:43]</a:t>
            </a:r>
          </a:p>
          <a:p>
            <a:pPr marL="0" indent="0">
              <a:buNone/>
            </a:pPr>
            <a:r>
              <a:rPr lang="en-US" sz="1400" dirty="0"/>
              <a:t>	</a:t>
            </a:r>
            <a:r>
              <a:rPr lang="en-CA" sz="1400" u="sng" dirty="0">
                <a:hlinkClick r:id="rId2"/>
              </a:rPr>
              <a:t>http://video.nationalgeographic.com/video/way-forward-climate</a:t>
            </a:r>
            <a:endParaRPr lang="en-CA" sz="1400" dirty="0"/>
          </a:p>
          <a:p>
            <a:pPr marL="0" indent="0">
              <a:buNone/>
            </a:pPr>
            <a:endParaRPr lang="en-CA" sz="1400" dirty="0"/>
          </a:p>
          <a:p>
            <a:pPr marL="0" indent="0">
              <a:buNone/>
            </a:pPr>
            <a:r>
              <a:rPr lang="en-CA" sz="1400" dirty="0"/>
              <a:t>	</a:t>
            </a:r>
            <a:r>
              <a:rPr lang="en-CA" sz="1400" b="1" dirty="0"/>
              <a:t>Great Energy Challenge [1:40]</a:t>
            </a:r>
          </a:p>
          <a:p>
            <a:pPr marL="0" indent="0">
              <a:buNone/>
            </a:pPr>
            <a:r>
              <a:rPr lang="en-US" sz="1400" dirty="0"/>
              <a:t>	</a:t>
            </a:r>
            <a:r>
              <a:rPr lang="en-CA" sz="1400" u="sng" dirty="0">
                <a:hlinkClick r:id="rId3"/>
              </a:rPr>
              <a:t>http://video.nationalgeographic.com/video/great-energy-challenge</a:t>
            </a:r>
            <a:endParaRPr lang="en-CA" sz="1400" u="sng" dirty="0"/>
          </a:p>
          <a:p>
            <a:pPr marL="0" indent="0">
              <a:buNone/>
            </a:pPr>
            <a:endParaRPr lang="en-CA" sz="1400" dirty="0"/>
          </a:p>
          <a:p>
            <a:pPr marL="0" indent="0">
              <a:buNone/>
            </a:pPr>
            <a:r>
              <a:rPr lang="en-CA" sz="1400" dirty="0"/>
              <a:t>	</a:t>
            </a:r>
            <a:r>
              <a:rPr lang="en-CA" sz="1400" b="1" dirty="0" err="1"/>
              <a:t>Tuamotus</a:t>
            </a:r>
            <a:r>
              <a:rPr lang="en-CA" sz="1400" b="1" dirty="0"/>
              <a:t> [3:42]</a:t>
            </a:r>
          </a:p>
          <a:p>
            <a:pPr marL="0" indent="0">
              <a:buNone/>
            </a:pPr>
            <a:r>
              <a:rPr lang="en-US" sz="1400" dirty="0"/>
              <a:t>	</a:t>
            </a:r>
            <a:r>
              <a:rPr lang="en-CA" sz="1400" u="sng" dirty="0">
                <a:hlinkClick r:id="rId4"/>
              </a:rPr>
              <a:t>http://video.nationalgeographic.com/video/tuamotus</a:t>
            </a:r>
            <a:endParaRPr lang="en-CA" sz="1400" dirty="0"/>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1423487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20: The Engineer in Business</a:t>
            </a:r>
            <a:r>
              <a:rPr lang="en-CA" b="1" dirty="0">
                <a:solidFill>
                  <a:schemeClr val="accent1">
                    <a:lumMod val="75000"/>
                  </a:schemeClr>
                </a:solidFill>
              </a:rPr>
              <a:t> (p. 317 – p. 326)</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80196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16</a:t>
            </a:r>
            <a:endParaRPr lang="en-CA" dirty="0"/>
          </a:p>
        </p:txBody>
      </p:sp>
      <p:sp>
        <p:nvSpPr>
          <p:cNvPr id="3" name="Subtitle 2"/>
          <p:cNvSpPr>
            <a:spLocks noGrp="1"/>
          </p:cNvSpPr>
          <p:nvPr>
            <p:ph type="subTitle" idx="1"/>
          </p:nvPr>
        </p:nvSpPr>
        <p:spPr/>
        <p:txBody>
          <a:bodyPr/>
          <a:lstStyle/>
          <a:p>
            <a:r>
              <a:rPr lang="en-US" dirty="0"/>
              <a:t>CFE Session 4: Co-op Continuous Placement</a:t>
            </a:r>
            <a:endParaRPr lang="en-CA" dirty="0"/>
          </a:p>
        </p:txBody>
      </p:sp>
    </p:spTree>
    <p:extLst>
      <p:ext uri="{BB962C8B-B14F-4D97-AF65-F5344CB8AC3E}">
        <p14:creationId xmlns:p14="http://schemas.microsoft.com/office/powerpoint/2010/main" val="34208795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a:t>Searching for jobs in continuous placement</a:t>
            </a:r>
          </a:p>
          <a:p>
            <a:pPr lvl="1"/>
            <a:r>
              <a:rPr lang="en-US" dirty="0"/>
              <a:t>Participating in interviews</a:t>
            </a:r>
          </a:p>
          <a:p>
            <a:pPr lvl="1"/>
            <a:r>
              <a:rPr lang="en-US" dirty="0"/>
              <a:t>Ranking employers</a:t>
            </a:r>
          </a:p>
          <a:p>
            <a:pPr lvl="1"/>
            <a:r>
              <a:rPr lang="en-US" dirty="0"/>
              <a:t>Updating profiles in </a:t>
            </a:r>
            <a:r>
              <a:rPr lang="en-US" dirty="0" err="1"/>
              <a:t>WaterlooWorks</a:t>
            </a:r>
            <a:r>
              <a:rPr lang="en-US" dirty="0"/>
              <a:t> for continuous placement</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602275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20: The Engineer in Business</a:t>
            </a:r>
            <a:r>
              <a:rPr lang="en-CA" b="1" dirty="0">
                <a:solidFill>
                  <a:schemeClr val="accent1">
                    <a:lumMod val="75000"/>
                  </a:schemeClr>
                </a:solidFill>
              </a:rPr>
              <a:t> (p. 317 – p. 326)</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258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347728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17</a:t>
            </a:r>
            <a:endParaRPr lang="en-CA" dirty="0"/>
          </a:p>
        </p:txBody>
      </p:sp>
      <p:sp>
        <p:nvSpPr>
          <p:cNvPr id="3" name="Subtitle 2"/>
          <p:cNvSpPr>
            <a:spLocks noGrp="1"/>
          </p:cNvSpPr>
          <p:nvPr>
            <p:ph type="subTitle" idx="1"/>
          </p:nvPr>
        </p:nvSpPr>
        <p:spPr/>
        <p:txBody>
          <a:bodyPr/>
          <a:lstStyle/>
          <a:p>
            <a:r>
              <a:rPr lang="en-US" dirty="0"/>
              <a:t>Business and Entrepreneurship</a:t>
            </a:r>
            <a:endParaRPr lang="en-CA" dirty="0"/>
          </a:p>
        </p:txBody>
      </p:sp>
    </p:spTree>
    <p:extLst>
      <p:ext uri="{BB962C8B-B14F-4D97-AF65-F5344CB8AC3E}">
        <p14:creationId xmlns:p14="http://schemas.microsoft.com/office/powerpoint/2010/main" val="897923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Grievance</a:t>
            </a:r>
          </a:p>
        </p:txBody>
      </p:sp>
      <p:sp>
        <p:nvSpPr>
          <p:cNvPr id="3" name="Content Placeholder 2"/>
          <p:cNvSpPr>
            <a:spLocks noGrp="1"/>
          </p:cNvSpPr>
          <p:nvPr>
            <p:ph idx="1"/>
          </p:nvPr>
        </p:nvSpPr>
        <p:spPr/>
        <p:txBody>
          <a:bodyPr/>
          <a:lstStyle/>
          <a:p>
            <a:r>
              <a:rPr lang="en-CA" dirty="0"/>
              <a:t>A student who believes that a decision affecting some aspect of his/her university life has been unfair or unreasonable may have grounds for initiating a grievance</a:t>
            </a:r>
          </a:p>
          <a:p>
            <a:r>
              <a:rPr lang="en-CA" dirty="0"/>
              <a:t>Read Policy 70 </a:t>
            </a:r>
            <a:r>
              <a:rPr lang="en-CA" i="1" dirty="0"/>
              <a:t>(</a:t>
            </a:r>
            <a:r>
              <a:rPr lang="en-CA" i="1" u="sng" dirty="0">
                <a:hlinkClick r:id="rId2"/>
              </a:rPr>
              <a:t>https://uwaterloo.ca/secretariat-general-counsel/policies-procedures-guidelines/policy-70</a:t>
            </a:r>
            <a:r>
              <a:rPr lang="en-CA" dirty="0"/>
              <a:t>)</a:t>
            </a:r>
            <a:r>
              <a:rPr lang="en-CA" i="1" dirty="0"/>
              <a:t> </a:t>
            </a:r>
          </a:p>
          <a:p>
            <a:r>
              <a:rPr lang="en-CA" dirty="0"/>
              <a:t>When in doubt please be certain to contact the department’s administrative assistant who will provide further assistance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Classification of businesses and business structures</a:t>
            </a:r>
          </a:p>
          <a:p>
            <a:pPr lvl="1"/>
            <a:r>
              <a:rPr lang="en-US" dirty="0"/>
              <a:t>Successful business concepts</a:t>
            </a:r>
            <a:endParaRPr lang="en-CA" dirty="0"/>
          </a:p>
          <a:p>
            <a:pPr lvl="1"/>
            <a:r>
              <a:rPr lang="en-US" dirty="0"/>
              <a:t>Starting a business</a:t>
            </a:r>
          </a:p>
          <a:p>
            <a:pPr lvl="1"/>
            <a:r>
              <a:rPr lang="en-US" dirty="0"/>
              <a:t>Entrepreneurship resources</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260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13389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Rectangle 2"/>
          <p:cNvSpPr>
            <a:spLocks noGrp="1" noChangeArrowheads="1"/>
          </p:cNvSpPr>
          <p:nvPr>
            <p:ph type="title"/>
          </p:nvPr>
        </p:nvSpPr>
        <p:spPr/>
        <p:txBody>
          <a:bodyPr/>
          <a:lstStyle/>
          <a:p>
            <a:pPr eaLnBrk="1" hangingPunct="1">
              <a:defRPr/>
            </a:pPr>
            <a:r>
              <a:rPr lang="en-CA"/>
              <a:t>Legal Business Structures</a:t>
            </a:r>
          </a:p>
        </p:txBody>
      </p:sp>
      <p:sp>
        <p:nvSpPr>
          <p:cNvPr id="1157123" name="Rectangle 3"/>
          <p:cNvSpPr>
            <a:spLocks noGrp="1" noChangeArrowheads="1"/>
          </p:cNvSpPr>
          <p:nvPr>
            <p:ph type="body" idx="1"/>
          </p:nvPr>
        </p:nvSpPr>
        <p:spPr/>
        <p:txBody>
          <a:bodyPr/>
          <a:lstStyle/>
          <a:p>
            <a:pPr marL="381000" indent="-381000" eaLnBrk="1" hangingPunct="1"/>
            <a:r>
              <a:rPr lang="en-CA" altLang="en-US" dirty="0"/>
              <a:t>Businesses are classified into the following legal business structures:</a:t>
            </a:r>
          </a:p>
          <a:p>
            <a:pPr marL="800100" lvl="1" indent="-342900" eaLnBrk="1" hangingPunct="1">
              <a:buFontTx/>
              <a:buAutoNum type="arabicPeriod"/>
            </a:pPr>
            <a:r>
              <a:rPr lang="en-CA" altLang="en-US" sz="1800" dirty="0"/>
              <a:t>Unincorporated Sole Proprietorship</a:t>
            </a:r>
          </a:p>
          <a:p>
            <a:pPr marL="800100" lvl="1" indent="-342900" eaLnBrk="1" hangingPunct="1">
              <a:buFontTx/>
              <a:buAutoNum type="arabicPeriod"/>
            </a:pPr>
            <a:r>
              <a:rPr lang="en-CA" altLang="en-US" sz="1800" dirty="0"/>
              <a:t>Partnership</a:t>
            </a:r>
          </a:p>
          <a:p>
            <a:pPr marL="800100" lvl="1" indent="-342900" eaLnBrk="1" hangingPunct="1">
              <a:buFontTx/>
              <a:buAutoNum type="arabicPeriod"/>
            </a:pPr>
            <a:r>
              <a:rPr lang="en-CA" altLang="en-US" sz="1800" dirty="0"/>
              <a:t>Incorporated Business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533494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71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7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p:txBody>
          <a:bodyPr/>
          <a:lstStyle/>
          <a:p>
            <a:pPr eaLnBrk="1" hangingPunct="1">
              <a:defRPr/>
            </a:pPr>
            <a:r>
              <a:rPr lang="en-CA" dirty="0"/>
              <a:t>Unincorporated Sole Proprietorship</a:t>
            </a:r>
          </a:p>
        </p:txBody>
      </p:sp>
      <p:sp>
        <p:nvSpPr>
          <p:cNvPr id="1158147" name="Rectangle 3"/>
          <p:cNvSpPr>
            <a:spLocks noGrp="1" noChangeArrowheads="1"/>
          </p:cNvSpPr>
          <p:nvPr>
            <p:ph type="body" idx="1"/>
          </p:nvPr>
        </p:nvSpPr>
        <p:spPr/>
        <p:txBody>
          <a:bodyPr/>
          <a:lstStyle/>
          <a:p>
            <a:pPr eaLnBrk="1" hangingPunct="1"/>
            <a:r>
              <a:rPr lang="en-CA" altLang="en-US" dirty="0"/>
              <a:t>All assets and liabilities are personal and unlimited:</a:t>
            </a:r>
          </a:p>
          <a:p>
            <a:pPr lvl="1" eaLnBrk="1" hangingPunct="1"/>
            <a:r>
              <a:rPr lang="en-CA" altLang="en-US" sz="1800" dirty="0"/>
              <a:t>If the business loses money, the proprietor is responsible for all liabilities of the sole proprietorship</a:t>
            </a:r>
          </a:p>
          <a:p>
            <a:pPr lvl="1" eaLnBrk="1" hangingPunct="1"/>
            <a:r>
              <a:rPr lang="en-CA" altLang="en-US" sz="1800" dirty="0"/>
              <a:t>Proprietor assumes all risk associated with business operation</a:t>
            </a:r>
          </a:p>
          <a:p>
            <a:pPr eaLnBrk="1" hangingPunct="1"/>
            <a:r>
              <a:rPr lang="en-CA" altLang="en-US" dirty="0"/>
              <a:t>Proprietor finances business using personal wealth, personal debt (e.g., mortgage or loan), or personal connections</a:t>
            </a:r>
          </a:p>
          <a:p>
            <a:pPr eaLnBrk="1" hangingPunct="1"/>
            <a:r>
              <a:rPr lang="en-CA" altLang="en-US" dirty="0"/>
              <a:t>For taxation, the profits and losses of the proprietorship are combined with the personal income of the proprietor</a:t>
            </a:r>
          </a:p>
          <a:p>
            <a:pPr eaLnBrk="1" hangingPunct="1"/>
            <a:r>
              <a:rPr lang="en-CA" altLang="en-US" dirty="0"/>
              <a:t>Control is maintained by the proprietor</a:t>
            </a:r>
          </a:p>
          <a:p>
            <a:pPr eaLnBrk="1" hangingPunct="1"/>
            <a:r>
              <a:rPr lang="en-CA" altLang="en-US" dirty="0"/>
              <a:t>The business name must be registered with a provincial agency if the name of the business is different than the name of the proprietor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326251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81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81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814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814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8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p:txBody>
          <a:bodyPr/>
          <a:lstStyle/>
          <a:p>
            <a:pPr eaLnBrk="1" hangingPunct="1">
              <a:defRPr/>
            </a:pPr>
            <a:r>
              <a:rPr lang="en-CA"/>
              <a:t>Partnership</a:t>
            </a:r>
          </a:p>
        </p:txBody>
      </p:sp>
      <p:sp>
        <p:nvSpPr>
          <p:cNvPr id="1159171" name="Rectangle 3"/>
          <p:cNvSpPr>
            <a:spLocks noGrp="1" noChangeArrowheads="1"/>
          </p:cNvSpPr>
          <p:nvPr>
            <p:ph type="body" idx="1"/>
          </p:nvPr>
        </p:nvSpPr>
        <p:spPr/>
        <p:txBody>
          <a:bodyPr/>
          <a:lstStyle/>
          <a:p>
            <a:pPr eaLnBrk="1" hangingPunct="1"/>
            <a:r>
              <a:rPr lang="en-CA" altLang="en-US" dirty="0"/>
              <a:t>Two or more proprietors may form a partnership</a:t>
            </a:r>
          </a:p>
          <a:p>
            <a:pPr eaLnBrk="1" hangingPunct="1"/>
            <a:r>
              <a:rPr lang="en-CA" altLang="en-US" dirty="0"/>
              <a:t>Each partner is legally responsible for all liabilities of the partnership</a:t>
            </a:r>
          </a:p>
          <a:p>
            <a:pPr eaLnBrk="1" hangingPunct="1"/>
            <a:r>
              <a:rPr lang="en-CA" altLang="en-US" dirty="0"/>
              <a:t>For the purpose of taxation, the profits and losses of the partnership are included (proportionally) in the personal income of the partners:</a:t>
            </a:r>
          </a:p>
          <a:p>
            <a:pPr lvl="1" eaLnBrk="1" hangingPunct="1"/>
            <a:r>
              <a:rPr lang="en-CA" altLang="en-US" dirty="0"/>
              <a:t>However, partnerships with more than five partners have additional tax reporting requirements</a:t>
            </a:r>
          </a:p>
          <a:p>
            <a:pPr eaLnBrk="1" hangingPunct="1"/>
            <a:r>
              <a:rPr lang="en-US" altLang="en-US" dirty="0"/>
              <a:t>Partnerships are automatically dissolved if any partner dies or becomes bankrupt, unless a partnership agreement states otherwise</a:t>
            </a:r>
            <a:endParaRPr lang="en-CA" alt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01874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91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26" name="Rectangle 2"/>
          <p:cNvSpPr>
            <a:spLocks noGrp="1" noChangeArrowheads="1"/>
          </p:cNvSpPr>
          <p:nvPr>
            <p:ph type="title"/>
          </p:nvPr>
        </p:nvSpPr>
        <p:spPr/>
        <p:txBody>
          <a:bodyPr/>
          <a:lstStyle/>
          <a:p>
            <a:pPr eaLnBrk="1" hangingPunct="1">
              <a:defRPr/>
            </a:pPr>
            <a:r>
              <a:rPr lang="en-CA"/>
              <a:t>Partnership Agreement</a:t>
            </a:r>
          </a:p>
        </p:txBody>
      </p:sp>
      <p:sp>
        <p:nvSpPr>
          <p:cNvPr id="1537027" name="Rectangle 3"/>
          <p:cNvSpPr>
            <a:spLocks noGrp="1" noChangeArrowheads="1"/>
          </p:cNvSpPr>
          <p:nvPr>
            <p:ph type="body" idx="1"/>
          </p:nvPr>
        </p:nvSpPr>
        <p:spPr/>
        <p:txBody>
          <a:bodyPr/>
          <a:lstStyle/>
          <a:p>
            <a:pPr eaLnBrk="1" hangingPunct="1"/>
            <a:r>
              <a:rPr lang="en-CA" altLang="en-US" dirty="0"/>
              <a:t>A partnership agreement is optional</a:t>
            </a:r>
          </a:p>
          <a:p>
            <a:pPr eaLnBrk="1" hangingPunct="1"/>
            <a:r>
              <a:rPr lang="en-CA" altLang="en-US" dirty="0"/>
              <a:t>A partnership agreement establishes the rights, responsibilities, and obligations of each partner:</a:t>
            </a:r>
          </a:p>
          <a:p>
            <a:pPr lvl="1" eaLnBrk="1" hangingPunct="1"/>
            <a:r>
              <a:rPr lang="en-CA" altLang="en-US" sz="1800" dirty="0"/>
              <a:t>Some partners are silent</a:t>
            </a:r>
          </a:p>
          <a:p>
            <a:pPr lvl="1" eaLnBrk="1" hangingPunct="1"/>
            <a:r>
              <a:rPr lang="en-CA" altLang="en-US" sz="1800" dirty="0"/>
              <a:t>Others may participate in the daily operation of the business</a:t>
            </a:r>
          </a:p>
          <a:p>
            <a:pPr lvl="1" eaLnBrk="1" hangingPunct="1"/>
            <a:r>
              <a:rPr lang="en-CA" altLang="en-US" sz="1800" dirty="0"/>
              <a:t>All partners are legally responsible for liabilities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871766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70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0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70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7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p:txBody>
          <a:bodyPr/>
          <a:lstStyle/>
          <a:p>
            <a:pPr eaLnBrk="1" hangingPunct="1">
              <a:defRPr/>
            </a:pPr>
            <a:r>
              <a:rPr lang="en-CA" dirty="0"/>
              <a:t>Incorporated Business</a:t>
            </a:r>
          </a:p>
        </p:txBody>
      </p:sp>
      <p:sp>
        <p:nvSpPr>
          <p:cNvPr id="1160195" name="Rectangle 3"/>
          <p:cNvSpPr>
            <a:spLocks noGrp="1" noChangeArrowheads="1"/>
          </p:cNvSpPr>
          <p:nvPr>
            <p:ph type="body" idx="1"/>
          </p:nvPr>
        </p:nvSpPr>
        <p:spPr/>
        <p:txBody>
          <a:bodyPr/>
          <a:lstStyle/>
          <a:p>
            <a:pPr eaLnBrk="1" hangingPunct="1"/>
            <a:r>
              <a:rPr lang="en-CA" altLang="en-US" dirty="0"/>
              <a:t>A corporation is a separate legal entity registered provincially or federally</a:t>
            </a:r>
          </a:p>
          <a:p>
            <a:pPr eaLnBrk="1" hangingPunct="1"/>
            <a:r>
              <a:rPr lang="en-CA" altLang="en-US" dirty="0"/>
              <a:t>Corporations are legally responsible for debts and taxes</a:t>
            </a:r>
          </a:p>
          <a:p>
            <a:pPr eaLnBrk="1" hangingPunct="1"/>
            <a:r>
              <a:rPr lang="en-CA" altLang="en-US" dirty="0"/>
              <a:t>Shares represent corporate ownership</a:t>
            </a:r>
          </a:p>
          <a:p>
            <a:pPr lvl="1" eaLnBrk="1" hangingPunct="1"/>
            <a:r>
              <a:rPr lang="en-CA" altLang="en-US" sz="1800" dirty="0"/>
              <a:t>All corporations have shares</a:t>
            </a:r>
          </a:p>
          <a:p>
            <a:pPr lvl="1" eaLnBrk="1" hangingPunct="1"/>
            <a:r>
              <a:rPr lang="en-CA" altLang="en-US" sz="1800" dirty="0"/>
              <a:t>A single person may own all shares</a:t>
            </a:r>
          </a:p>
          <a:p>
            <a:pPr lvl="1" eaLnBrk="1" hangingPunct="1"/>
            <a:r>
              <a:rPr lang="en-CA" altLang="en-US" sz="1800" dirty="0"/>
              <a:t>Different classes of shares may exist (e.g., voting, non-voting, etc.)</a:t>
            </a:r>
          </a:p>
          <a:p>
            <a:pPr eaLnBrk="1" hangingPunct="1"/>
            <a:r>
              <a:rPr lang="en-CA" altLang="en-US" dirty="0"/>
              <a:t>Incorporating a business is an expensive proposition</a:t>
            </a:r>
          </a:p>
          <a:p>
            <a:pPr lvl="1" eaLnBrk="1" hangingPunct="1"/>
            <a:r>
              <a:rPr lang="en-CA" altLang="en-US" sz="1800" dirty="0"/>
              <a:t>Incorporation fees are larger than registration fees for partnerships and unincorporated sole proprietorships</a:t>
            </a:r>
          </a:p>
          <a:p>
            <a:pPr lvl="1" eaLnBrk="1" hangingPunct="1"/>
            <a:r>
              <a:rPr lang="en-CA" altLang="en-US" sz="1800" dirty="0"/>
              <a:t>Reporting of income and losses can be expensive</a:t>
            </a:r>
          </a:p>
          <a:p>
            <a:pPr lvl="1" eaLnBrk="1" hangingPunct="1"/>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77263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01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01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6019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6019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60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Rectangle 2"/>
          <p:cNvSpPr>
            <a:spLocks noGrp="1" noChangeArrowheads="1"/>
          </p:cNvSpPr>
          <p:nvPr>
            <p:ph type="title"/>
          </p:nvPr>
        </p:nvSpPr>
        <p:spPr/>
        <p:txBody>
          <a:bodyPr/>
          <a:lstStyle/>
          <a:p>
            <a:pPr eaLnBrk="1" hangingPunct="1">
              <a:defRPr/>
            </a:pPr>
            <a:r>
              <a:rPr lang="en-CA" sz="2400" dirty="0"/>
              <a:t>Advantages and Disadvantages of Incorporation</a:t>
            </a:r>
          </a:p>
        </p:txBody>
      </p:sp>
      <p:sp>
        <p:nvSpPr>
          <p:cNvPr id="1161219" name="Rectangle 3"/>
          <p:cNvSpPr>
            <a:spLocks noGrp="1" noChangeArrowheads="1"/>
          </p:cNvSpPr>
          <p:nvPr>
            <p:ph type="body" sz="half" idx="1"/>
          </p:nvPr>
        </p:nvSpPr>
        <p:spPr/>
        <p:txBody>
          <a:bodyPr/>
          <a:lstStyle/>
          <a:p>
            <a:pPr eaLnBrk="1" hangingPunct="1">
              <a:buFontTx/>
              <a:buNone/>
            </a:pPr>
            <a:r>
              <a:rPr lang="en-CA" altLang="en-US" sz="1800" b="1" dirty="0">
                <a:solidFill>
                  <a:schemeClr val="accent1">
                    <a:lumMod val="75000"/>
                  </a:schemeClr>
                </a:solidFill>
              </a:rPr>
              <a:t>Advantages</a:t>
            </a:r>
          </a:p>
          <a:p>
            <a:pPr lvl="1" eaLnBrk="1" hangingPunct="1"/>
            <a:r>
              <a:rPr lang="en-CA" altLang="en-US" sz="1600" dirty="0"/>
              <a:t>Incorporation separates ownership of the business from the liability for debts</a:t>
            </a:r>
          </a:p>
          <a:p>
            <a:pPr lvl="1" eaLnBrk="1" hangingPunct="1"/>
            <a:r>
              <a:rPr lang="en-CA" altLang="en-US" sz="1600" dirty="0"/>
              <a:t>Corporate tax laws differ from personal income tax laws</a:t>
            </a:r>
          </a:p>
          <a:p>
            <a:pPr lvl="1" eaLnBrk="1" hangingPunct="1"/>
            <a:r>
              <a:rPr lang="en-CA" altLang="en-US" sz="1600" dirty="0"/>
              <a:t>Ownership may be split amongst thousands of investors</a:t>
            </a:r>
          </a:p>
          <a:p>
            <a:pPr lvl="1" eaLnBrk="1" hangingPunct="1"/>
            <a:r>
              <a:rPr lang="en-CA" altLang="en-US" sz="1600" dirty="0"/>
              <a:t>Organization may be privately-owned or publicly-traded</a:t>
            </a:r>
          </a:p>
        </p:txBody>
      </p:sp>
      <p:sp>
        <p:nvSpPr>
          <p:cNvPr id="1161220" name="Rectangle 4"/>
          <p:cNvSpPr>
            <a:spLocks noGrp="1" noChangeArrowheads="1"/>
          </p:cNvSpPr>
          <p:nvPr>
            <p:ph type="body" sz="half" idx="2"/>
          </p:nvPr>
        </p:nvSpPr>
        <p:spPr/>
        <p:txBody>
          <a:bodyPr/>
          <a:lstStyle/>
          <a:p>
            <a:pPr eaLnBrk="1" hangingPunct="1">
              <a:buFontTx/>
              <a:buNone/>
            </a:pPr>
            <a:r>
              <a:rPr lang="en-CA" altLang="en-US" sz="1800" b="1" dirty="0">
                <a:solidFill>
                  <a:schemeClr val="accent1">
                    <a:lumMod val="75000"/>
                  </a:schemeClr>
                </a:solidFill>
              </a:rPr>
              <a:t>Disadvantages</a:t>
            </a:r>
          </a:p>
          <a:p>
            <a:pPr lvl="1" eaLnBrk="1" hangingPunct="1"/>
            <a:r>
              <a:rPr lang="en-CA" altLang="en-US" sz="1600" dirty="0"/>
              <a:t>Incorporation increases the cost of business registration</a:t>
            </a:r>
          </a:p>
          <a:p>
            <a:pPr lvl="1" eaLnBrk="1" hangingPunct="1"/>
            <a:r>
              <a:rPr lang="en-CA" altLang="en-US" sz="1600" dirty="0"/>
              <a:t>Additional financial reporting is required</a:t>
            </a:r>
          </a:p>
          <a:p>
            <a:pPr lvl="1" eaLnBrk="1" hangingPunct="1"/>
            <a:r>
              <a:rPr lang="en-CA" altLang="en-US" sz="1600" dirty="0"/>
              <a:t>Publicly-traded corporations must publish audited financial statements annually</a:t>
            </a:r>
          </a:p>
          <a:p>
            <a:pPr lvl="1" eaLnBrk="1" hangingPunct="1"/>
            <a:endParaRPr lang="en-CA" altLang="en-US" sz="1600" dirty="0"/>
          </a:p>
          <a:p>
            <a:pPr lvl="1" eaLnBrk="1" hangingPunct="1"/>
            <a:endParaRPr lang="en-CA" altLang="en-US" sz="1600" dirty="0"/>
          </a:p>
        </p:txBody>
      </p:sp>
      <p:sp>
        <p:nvSpPr>
          <p:cNvPr id="3" name="Slide Number Placeholder 2"/>
          <p:cNvSpPr>
            <a:spLocks noGrp="1"/>
          </p:cNvSpPr>
          <p:nvPr>
            <p:ph type="sldNum" sz="quarter" idx="11"/>
          </p:nvPr>
        </p:nvSpPr>
        <p:spPr/>
        <p:txBody>
          <a:bodyPr/>
          <a:lstStyle/>
          <a:p>
            <a:pPr>
              <a:defRPr/>
            </a:pPr>
            <a:fld id="{D87C2277-AF9F-43F8-BB3A-5FDDC694E9A3}" type="slidenum">
              <a:rPr lang="en-US" smtClean="0"/>
              <a:pPr>
                <a:defRPr/>
              </a:pPr>
              <a:t>266</a:t>
            </a:fld>
            <a:endParaRPr lang="en-US"/>
          </a:p>
        </p:txBody>
      </p:sp>
      <p:sp>
        <p:nvSpPr>
          <p:cNvPr id="4" name="Date Placeholder 3"/>
          <p:cNvSpPr>
            <a:spLocks noGrp="1"/>
          </p:cNvSpPr>
          <p:nvPr>
            <p:ph type="dt" sz="half" idx="12"/>
          </p:nvPr>
        </p:nvSpPr>
        <p:spPr/>
        <p:txBody>
          <a:bodyPr/>
          <a:lstStyle/>
          <a:p>
            <a:pPr>
              <a:defRPr/>
            </a:pPr>
            <a:r>
              <a:rPr lang="en-US"/>
              <a:t>September 1, 2017</a:t>
            </a:r>
            <a:endParaRPr lang="en-CA"/>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445604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12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12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12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12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220" grpId="0" uiExpand="1"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pPr eaLnBrk="1" hangingPunct="1">
              <a:defRPr/>
            </a:pPr>
            <a:r>
              <a:rPr lang="en-CA"/>
              <a:t>Steps to Incorporation</a:t>
            </a:r>
          </a:p>
        </p:txBody>
      </p:sp>
      <p:sp>
        <p:nvSpPr>
          <p:cNvPr id="1163267" name="Rectangle 3"/>
          <p:cNvSpPr>
            <a:spLocks noGrp="1" noChangeArrowheads="1"/>
          </p:cNvSpPr>
          <p:nvPr>
            <p:ph type="body" idx="1"/>
          </p:nvPr>
        </p:nvSpPr>
        <p:spPr/>
        <p:txBody>
          <a:bodyPr/>
          <a:lstStyle/>
          <a:p>
            <a:pPr marL="381000" indent="-381000" eaLnBrk="1" hangingPunct="1"/>
            <a:r>
              <a:rPr lang="en-CA" altLang="en-US" dirty="0"/>
              <a:t>Once a business plan has been developed, the following steps are required to incorporate a business:</a:t>
            </a:r>
          </a:p>
          <a:p>
            <a:pPr marL="800100" lvl="1" indent="-342900" eaLnBrk="1" hangingPunct="1">
              <a:buFontTx/>
              <a:buAutoNum type="arabicPeriod"/>
            </a:pPr>
            <a:r>
              <a:rPr lang="en-CA" altLang="en-US" sz="1800" dirty="0"/>
              <a:t>Determine company type and structure</a:t>
            </a:r>
          </a:p>
          <a:p>
            <a:pPr marL="800100" lvl="1" indent="-342900" eaLnBrk="1" hangingPunct="1">
              <a:buFontTx/>
              <a:buAutoNum type="arabicPeriod"/>
            </a:pPr>
            <a:r>
              <a:rPr lang="en-CA" altLang="en-US" sz="1800" dirty="0"/>
              <a:t>Determine an operating name</a:t>
            </a:r>
          </a:p>
          <a:p>
            <a:pPr marL="800100" lvl="1" indent="-342900" eaLnBrk="1" hangingPunct="1">
              <a:buFontTx/>
              <a:buAutoNum type="arabicPeriod"/>
            </a:pPr>
            <a:r>
              <a:rPr lang="en-CA" altLang="en-US" sz="1800" dirty="0"/>
              <a:t>Determine a legal name (a numbered company in the Province of Ontario)</a:t>
            </a:r>
          </a:p>
          <a:p>
            <a:pPr marL="800100" lvl="1" indent="-342900" eaLnBrk="1" hangingPunct="1">
              <a:buFontTx/>
              <a:buAutoNum type="arabicPeriod"/>
            </a:pPr>
            <a:r>
              <a:rPr lang="en-CA" altLang="en-US" sz="1800" dirty="0"/>
              <a:t>Complete and file </a:t>
            </a:r>
            <a:r>
              <a:rPr lang="en-CA" altLang="en-US" sz="1800" b="1" dirty="0">
                <a:solidFill>
                  <a:schemeClr val="accent1">
                    <a:lumMod val="75000"/>
                  </a:schemeClr>
                </a:solidFill>
              </a:rPr>
              <a:t>Articles of Incorporation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339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3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pPr eaLnBrk="1" hangingPunct="1">
              <a:defRPr/>
            </a:pPr>
            <a:r>
              <a:rPr lang="en-CA"/>
              <a:t>Corporate Structure</a:t>
            </a:r>
          </a:p>
        </p:txBody>
      </p:sp>
      <p:sp>
        <p:nvSpPr>
          <p:cNvPr id="1164291" name="Rectangle 3"/>
          <p:cNvSpPr>
            <a:spLocks noGrp="1" noChangeArrowheads="1"/>
          </p:cNvSpPr>
          <p:nvPr>
            <p:ph type="body" idx="1"/>
          </p:nvPr>
        </p:nvSpPr>
        <p:spPr/>
        <p:txBody>
          <a:bodyPr/>
          <a:lstStyle/>
          <a:p>
            <a:pPr eaLnBrk="1" hangingPunct="1"/>
            <a:r>
              <a:rPr lang="en-CA" altLang="en-US" dirty="0"/>
              <a:t>Officers are responsible for ensuring the daily operation of the corporation:</a:t>
            </a:r>
          </a:p>
          <a:p>
            <a:pPr lvl="1" eaLnBrk="1" hangingPunct="1"/>
            <a:r>
              <a:rPr lang="en-CA" altLang="en-US" sz="1800" dirty="0"/>
              <a:t>Officers are legally able to bind the corporation to contracts</a:t>
            </a:r>
          </a:p>
          <a:p>
            <a:pPr lvl="1" eaLnBrk="1" hangingPunct="1"/>
            <a:r>
              <a:rPr lang="en-CA" altLang="en-US" sz="1800" dirty="0"/>
              <a:t>Officers need not be company employees</a:t>
            </a:r>
          </a:p>
          <a:p>
            <a:pPr lvl="1" eaLnBrk="1" hangingPunct="1"/>
            <a:r>
              <a:rPr lang="en-CA" altLang="en-US" sz="1800" dirty="0"/>
              <a:t>Examples of officers include Presidents, Vice-Presidents, Treasurers, and Corporate Secretaries</a:t>
            </a:r>
          </a:p>
          <a:p>
            <a:pPr eaLnBrk="1" hangingPunct="1"/>
            <a:r>
              <a:rPr lang="en-CA" altLang="en-US" dirty="0"/>
              <a:t>Directors are responsible for setting the strategic direction of the corporation:</a:t>
            </a:r>
          </a:p>
          <a:p>
            <a:pPr lvl="1" eaLnBrk="1" hangingPunct="1"/>
            <a:r>
              <a:rPr lang="en-CA" altLang="en-US" sz="1800" dirty="0"/>
              <a:t>Directors are nominated by </a:t>
            </a:r>
            <a:r>
              <a:rPr lang="en-CA" altLang="en-US" dirty="0"/>
              <a:t>the officers of the corporation and elected by the shareholders of the corporation</a:t>
            </a:r>
            <a:endParaRPr lang="en-CA" altLang="en-US" sz="1800" dirty="0"/>
          </a:p>
          <a:p>
            <a:pPr lvl="1" eaLnBrk="1" hangingPunct="1"/>
            <a:r>
              <a:rPr lang="en-CA" altLang="en-US" sz="1800" dirty="0"/>
              <a:t>Directors elect a </a:t>
            </a:r>
            <a:r>
              <a:rPr lang="en-CA" altLang="en-US" sz="1800" b="1" dirty="0">
                <a:solidFill>
                  <a:schemeClr val="accent1">
                    <a:lumMod val="75000"/>
                  </a:schemeClr>
                </a:solidFill>
              </a:rPr>
              <a:t>Chairman of the Board</a:t>
            </a:r>
            <a:r>
              <a:rPr lang="en-CA" altLang="en-US" sz="1800" dirty="0">
                <a:solidFill>
                  <a:schemeClr val="accent1"/>
                </a:solidFill>
              </a:rPr>
              <a:t> </a:t>
            </a:r>
            <a:r>
              <a:rPr lang="en-CA" altLang="en-US" sz="1800" dirty="0"/>
              <a:t>to chair meetings</a:t>
            </a:r>
            <a:endParaRPr lang="en-CA" altLang="en-US" sz="1800" dirty="0">
              <a:solidFill>
                <a:srgbClr val="7030A0"/>
              </a:solidFill>
            </a:endParaRPr>
          </a:p>
          <a:p>
            <a:pPr lvl="1" eaLnBrk="1" hangingPunct="1"/>
            <a:r>
              <a:rPr lang="en-CA" altLang="en-US" sz="1800" dirty="0"/>
              <a:t>Boards often consist of a mixture of company employees, investors, and successful leaders of industry</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72173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42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4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4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42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429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6429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64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ChangeArrowheads="1"/>
          </p:cNvSpPr>
          <p:nvPr>
            <p:ph type="title"/>
          </p:nvPr>
        </p:nvSpPr>
        <p:spPr/>
        <p:txBody>
          <a:bodyPr/>
          <a:lstStyle/>
          <a:p>
            <a:pPr eaLnBrk="1" hangingPunct="1">
              <a:defRPr/>
            </a:pPr>
            <a:r>
              <a:rPr lang="en-CA"/>
              <a:t>Shareholders</a:t>
            </a:r>
          </a:p>
        </p:txBody>
      </p:sp>
      <p:sp>
        <p:nvSpPr>
          <p:cNvPr id="1165315" name="Rectangle 3"/>
          <p:cNvSpPr>
            <a:spLocks noGrp="1" noChangeArrowheads="1"/>
          </p:cNvSpPr>
          <p:nvPr>
            <p:ph type="body" idx="1"/>
          </p:nvPr>
        </p:nvSpPr>
        <p:spPr/>
        <p:txBody>
          <a:bodyPr/>
          <a:lstStyle/>
          <a:p>
            <a:pPr eaLnBrk="1" hangingPunct="1"/>
            <a:r>
              <a:rPr lang="en-CA" altLang="en-US" dirty="0"/>
              <a:t>Corporations are not owned… only shares are owned</a:t>
            </a:r>
          </a:p>
          <a:p>
            <a:pPr eaLnBrk="1" hangingPunct="1"/>
            <a:r>
              <a:rPr lang="en-CA" altLang="en-US" dirty="0"/>
              <a:t>Shareholders can participate in Annual General Meetings (AGMs) and General Meetings (GMs):</a:t>
            </a:r>
          </a:p>
          <a:p>
            <a:pPr lvl="1" eaLnBrk="1" hangingPunct="1"/>
            <a:r>
              <a:rPr lang="en-CA" altLang="en-US" sz="1800" dirty="0"/>
              <a:t>Agenda for AGMs and GMs must be announced to shareholders in advance</a:t>
            </a:r>
          </a:p>
          <a:p>
            <a:pPr lvl="1" eaLnBrk="1" hangingPunct="1"/>
            <a:r>
              <a:rPr lang="en-CA" altLang="en-US" sz="1800" dirty="0"/>
              <a:t>Shareholders </a:t>
            </a:r>
            <a:r>
              <a:rPr lang="en-CA" altLang="en-US" dirty="0"/>
              <a:t>with voting shares </a:t>
            </a:r>
            <a:r>
              <a:rPr lang="en-CA" altLang="en-US" sz="1800" dirty="0"/>
              <a:t>may vote on motions</a:t>
            </a:r>
          </a:p>
          <a:p>
            <a:pPr lvl="1" eaLnBrk="1" hangingPunct="1"/>
            <a:r>
              <a:rPr lang="en-CA" altLang="en-US" dirty="0"/>
              <a:t>Shareholders votes are weighted based on the </a:t>
            </a:r>
            <a:r>
              <a:rPr lang="en-CA" altLang="en-US" sz="1800" dirty="0"/>
              <a:t>number of voting shares </a:t>
            </a:r>
            <a:r>
              <a:rPr lang="en-CA" altLang="en-US" dirty="0"/>
              <a:t>they hold</a:t>
            </a:r>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269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35757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53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53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53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5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Discipline</a:t>
            </a:r>
          </a:p>
        </p:txBody>
      </p:sp>
      <p:sp>
        <p:nvSpPr>
          <p:cNvPr id="3" name="Content Placeholder 2"/>
          <p:cNvSpPr>
            <a:spLocks noGrp="1"/>
          </p:cNvSpPr>
          <p:nvPr>
            <p:ph idx="1"/>
          </p:nvPr>
        </p:nvSpPr>
        <p:spPr/>
        <p:txBody>
          <a:bodyPr/>
          <a:lstStyle/>
          <a:p>
            <a:r>
              <a:rPr lang="en-CA" dirty="0"/>
              <a:t>A student is expected to know what constitutes academic integrity to avoid committing an academic offence, and to take responsibility for his/her actions</a:t>
            </a:r>
          </a:p>
          <a:p>
            <a:r>
              <a:rPr lang="en-CA" dirty="0"/>
              <a:t>A student who is unsure whether an action constitutes an offence, or who needs help in learning how to avoid offences (e.g., plagiarism, cheating) or about “rules” for group work/collaboration should seek guidance from the course instructor, academic advisor, or the undergraduate Associate Dean</a:t>
            </a:r>
          </a:p>
          <a:p>
            <a:r>
              <a:rPr lang="en-CA" dirty="0"/>
              <a:t>For information on categories of offences and types of penalties, students should refer to Policy 71 (</a:t>
            </a:r>
            <a:r>
              <a:rPr lang="en-CA" i="1" u="sng" dirty="0">
                <a:hlinkClick r:id="rId2"/>
              </a:rPr>
              <a:t>https://uwaterloo.ca/secretariat-general-counsel/policies-procedures-guidelines/policy-71</a:t>
            </a:r>
            <a:r>
              <a:rPr lang="en-CA" dirty="0"/>
              <a:t>) Student Discipline</a:t>
            </a:r>
          </a:p>
          <a:p>
            <a:r>
              <a:rPr lang="en-CA" dirty="0"/>
              <a:t>For typical penalties check Guidelines for the Assessment of Penalties, (</a:t>
            </a:r>
            <a:r>
              <a:rPr lang="en-CA" i="1" u="sng" dirty="0">
                <a:hlinkClick r:id="rId3"/>
              </a:rPr>
              <a:t>https://uwaterloo.ca/secretariat-general-counsel/policies-procedures-guidelines/guidelines/guidelines-assessment-penalties</a:t>
            </a:r>
            <a:r>
              <a:rPr lang="en-CA" dirty="0"/>
              <a:t>)</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eaLnBrk="1" hangingPunct="1">
              <a:defRPr/>
            </a:pPr>
            <a:r>
              <a:rPr lang="en-CA" dirty="0"/>
              <a:t>Keys for Starting a Successful Business</a:t>
            </a:r>
          </a:p>
        </p:txBody>
      </p:sp>
      <p:sp>
        <p:nvSpPr>
          <p:cNvPr id="1168387" name="Rectangle 3"/>
          <p:cNvSpPr>
            <a:spLocks noGrp="1" noChangeArrowheads="1"/>
          </p:cNvSpPr>
          <p:nvPr>
            <p:ph type="body" idx="1"/>
          </p:nvPr>
        </p:nvSpPr>
        <p:spPr/>
        <p:txBody>
          <a:bodyPr/>
          <a:lstStyle/>
          <a:p>
            <a:pPr eaLnBrk="1" hangingPunct="1"/>
            <a:r>
              <a:rPr lang="en-CA" altLang="en-US" dirty="0"/>
              <a:t>The keys for a successful business are the following:</a:t>
            </a:r>
          </a:p>
          <a:p>
            <a:pPr marL="882900" lvl="1" indent="-342900" eaLnBrk="1" hangingPunct="1">
              <a:buFont typeface="+mj-lt"/>
              <a:buAutoNum type="arabicPeriod"/>
            </a:pPr>
            <a:r>
              <a:rPr lang="en-CA" altLang="en-US" sz="1800" dirty="0"/>
              <a:t>The business concept</a:t>
            </a:r>
          </a:p>
          <a:p>
            <a:pPr marL="882900" lvl="1" indent="-342900" eaLnBrk="1" hangingPunct="1">
              <a:buFont typeface="+mj-lt"/>
              <a:buAutoNum type="arabicPeriod"/>
            </a:pPr>
            <a:r>
              <a:rPr lang="en-CA" altLang="en-US" sz="1800" dirty="0"/>
              <a:t>Understanding the market</a:t>
            </a:r>
          </a:p>
          <a:p>
            <a:pPr marL="882900" lvl="1" indent="-342900" eaLnBrk="1" hangingPunct="1">
              <a:buFont typeface="+mj-lt"/>
              <a:buAutoNum type="arabicPeriod"/>
            </a:pPr>
            <a:r>
              <a:rPr lang="en-CA" altLang="en-US" sz="1800" dirty="0"/>
              <a:t>Industry health and trends</a:t>
            </a:r>
          </a:p>
          <a:p>
            <a:pPr marL="882900" lvl="1" indent="-342900" eaLnBrk="1" hangingPunct="1">
              <a:buFont typeface="+mj-lt"/>
              <a:buAutoNum type="arabicPeriod"/>
            </a:pPr>
            <a:r>
              <a:rPr lang="en-CA" altLang="en-US" sz="1800" dirty="0"/>
              <a:t>Consistent business focus and clear strategic position</a:t>
            </a:r>
          </a:p>
          <a:p>
            <a:pPr marL="882900" lvl="1" indent="-342900" eaLnBrk="1" hangingPunct="1">
              <a:buFont typeface="+mj-lt"/>
              <a:buAutoNum type="arabicPeriod"/>
            </a:pPr>
            <a:r>
              <a:rPr lang="en-CA" altLang="en-US" sz="1800" dirty="0"/>
              <a:t>Capable management</a:t>
            </a:r>
          </a:p>
          <a:p>
            <a:pPr marL="882900" lvl="1" indent="-342900" eaLnBrk="1" hangingPunct="1">
              <a:buFont typeface="+mj-lt"/>
              <a:buAutoNum type="arabicPeriod"/>
            </a:pPr>
            <a:r>
              <a:rPr lang="en-CA" altLang="en-US" sz="1800" dirty="0"/>
              <a:t>Ability to attract, motivate, and retain employees</a:t>
            </a:r>
          </a:p>
          <a:p>
            <a:pPr marL="882900" lvl="1" indent="-342900" eaLnBrk="1" hangingPunct="1">
              <a:buFont typeface="+mj-lt"/>
              <a:buAutoNum type="arabicPeriod"/>
            </a:pPr>
            <a:r>
              <a:rPr lang="en-CA" altLang="en-US" sz="1800" dirty="0"/>
              <a:t>Financial control</a:t>
            </a:r>
          </a:p>
          <a:p>
            <a:pPr marL="882900" lvl="1" indent="-342900" eaLnBrk="1" hangingPunct="1">
              <a:buFont typeface="+mj-lt"/>
              <a:buAutoNum type="arabicPeriod"/>
            </a:pPr>
            <a:r>
              <a:rPr lang="en-CA" altLang="en-US" sz="1800" dirty="0"/>
              <a:t>Anticipating and adapting to change</a:t>
            </a:r>
          </a:p>
          <a:p>
            <a:pPr marL="882900" lvl="1" indent="-342900" eaLnBrk="1" hangingPunct="1">
              <a:buFont typeface="+mj-lt"/>
              <a:buAutoNum type="arabicPeriod"/>
            </a:pPr>
            <a:r>
              <a:rPr lang="en-CA" altLang="en-US" sz="1800" dirty="0"/>
              <a:t>Company values and integrity</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39268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8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83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83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83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838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6838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6838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68387">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6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pPr eaLnBrk="1" hangingPunct="1">
              <a:defRPr/>
            </a:pPr>
            <a:r>
              <a:rPr lang="en-CA"/>
              <a:t>Successful Business Concepts</a:t>
            </a:r>
          </a:p>
        </p:txBody>
      </p:sp>
      <p:sp>
        <p:nvSpPr>
          <p:cNvPr id="1170435" name="Rectangle 3"/>
          <p:cNvSpPr>
            <a:spLocks noGrp="1" noChangeArrowheads="1"/>
          </p:cNvSpPr>
          <p:nvPr>
            <p:ph type="body" idx="1"/>
          </p:nvPr>
        </p:nvSpPr>
        <p:spPr/>
        <p:txBody>
          <a:bodyPr/>
          <a:lstStyle/>
          <a:p>
            <a:pPr marL="381000" indent="-381000" eaLnBrk="1" hangingPunct="1"/>
            <a:r>
              <a:rPr lang="en-CA" altLang="en-US"/>
              <a:t>Successful businesses incorporate at least one of the following concepts:</a:t>
            </a:r>
          </a:p>
          <a:p>
            <a:pPr marL="800100" lvl="1" indent="-342900" eaLnBrk="1" hangingPunct="1">
              <a:buFontTx/>
              <a:buAutoNum type="arabicPeriod"/>
            </a:pPr>
            <a:r>
              <a:rPr lang="en-CA" altLang="en-US" sz="1800"/>
              <a:t>Something new</a:t>
            </a:r>
          </a:p>
          <a:p>
            <a:pPr marL="800100" lvl="1" indent="-342900" eaLnBrk="1" hangingPunct="1">
              <a:buFontTx/>
              <a:buAutoNum type="arabicPeriod"/>
            </a:pPr>
            <a:r>
              <a:rPr lang="en-CA" altLang="en-US" sz="1800"/>
              <a:t>Something better</a:t>
            </a:r>
          </a:p>
          <a:p>
            <a:pPr marL="800100" lvl="1" indent="-342900" eaLnBrk="1" hangingPunct="1">
              <a:buFontTx/>
              <a:buAutoNum type="arabicPeriod"/>
            </a:pPr>
            <a:r>
              <a:rPr lang="en-CA" altLang="en-US" sz="1800"/>
              <a:t>An underserved or new market</a:t>
            </a:r>
          </a:p>
          <a:p>
            <a:pPr marL="800100" lvl="1" indent="-342900" eaLnBrk="1" hangingPunct="1">
              <a:buFontTx/>
              <a:buAutoNum type="arabicPeriod"/>
            </a:pPr>
            <a:r>
              <a:rPr lang="en-CA" altLang="en-US" sz="1800"/>
              <a:t>A new delivery system or distribution channel</a:t>
            </a:r>
          </a:p>
          <a:p>
            <a:pPr marL="800100" lvl="1" indent="-342900" eaLnBrk="1" hangingPunct="1">
              <a:buFontTx/>
              <a:buAutoNum type="arabicPeriod"/>
            </a:pPr>
            <a:r>
              <a:rPr lang="en-CA" altLang="en-US" sz="1800"/>
              <a:t>Increased integration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84997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04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0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70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704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70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pPr eaLnBrk="1" hangingPunct="1">
              <a:defRPr/>
            </a:pPr>
            <a:r>
              <a:rPr lang="en-CA"/>
              <a:t>The Creativity Spectrum</a:t>
            </a:r>
          </a:p>
        </p:txBody>
      </p:sp>
      <p:sp>
        <p:nvSpPr>
          <p:cNvPr id="1169411" name="Rectangle 3"/>
          <p:cNvSpPr>
            <a:spLocks noGrp="1" noChangeArrowheads="1"/>
          </p:cNvSpPr>
          <p:nvPr>
            <p:ph type="body" idx="1"/>
          </p:nvPr>
        </p:nvSpPr>
        <p:spPr/>
        <p:txBody>
          <a:bodyPr/>
          <a:lstStyle/>
          <a:p>
            <a:pPr marL="381000" indent="-381000" eaLnBrk="1" hangingPunct="1">
              <a:buFontTx/>
              <a:buAutoNum type="arabicPeriod"/>
            </a:pPr>
            <a:r>
              <a:rPr lang="en-CA" altLang="en-US" b="1" dirty="0">
                <a:solidFill>
                  <a:schemeClr val="accent1">
                    <a:lumMod val="75000"/>
                  </a:schemeClr>
                </a:solidFill>
              </a:rPr>
              <a:t>Inventor</a:t>
            </a:r>
            <a:r>
              <a:rPr lang="en-CA" altLang="en-US" dirty="0">
                <a:solidFill>
                  <a:schemeClr val="accent1"/>
                </a:solidFill>
              </a:rPr>
              <a:t> </a:t>
            </a:r>
            <a:r>
              <a:rPr lang="en-CA" altLang="en-US" dirty="0"/>
              <a:t>→ Uses unrelated elements to solve previously unsolved problems</a:t>
            </a:r>
          </a:p>
          <a:p>
            <a:pPr marL="381000" indent="-381000" eaLnBrk="1" hangingPunct="1">
              <a:buFontTx/>
              <a:buAutoNum type="arabicPeriod"/>
            </a:pPr>
            <a:r>
              <a:rPr lang="en-CA" altLang="en-US" b="1" dirty="0">
                <a:solidFill>
                  <a:schemeClr val="accent1">
                    <a:lumMod val="75000"/>
                  </a:schemeClr>
                </a:solidFill>
              </a:rPr>
              <a:t>Innovator</a:t>
            </a:r>
            <a:r>
              <a:rPr lang="en-CA" altLang="en-US" dirty="0"/>
              <a:t> → Implements new concepts or improves existing designs</a:t>
            </a:r>
          </a:p>
          <a:p>
            <a:pPr marL="381000" indent="-381000" eaLnBrk="1" hangingPunct="1">
              <a:buFontTx/>
              <a:buAutoNum type="arabicPeriod"/>
            </a:pPr>
            <a:r>
              <a:rPr lang="en-CA" altLang="en-US" b="1" dirty="0">
                <a:solidFill>
                  <a:schemeClr val="accent1">
                    <a:lumMod val="75000"/>
                  </a:schemeClr>
                </a:solidFill>
              </a:rPr>
              <a:t>Entrepreneur</a:t>
            </a:r>
            <a:r>
              <a:rPr lang="en-CA" altLang="en-US" dirty="0">
                <a:solidFill>
                  <a:schemeClr val="accent1"/>
                </a:solidFill>
              </a:rPr>
              <a:t> </a:t>
            </a:r>
            <a:r>
              <a:rPr lang="en-CA" altLang="en-US" dirty="0"/>
              <a:t>→ Establishes a company to fill a business void</a:t>
            </a:r>
          </a:p>
          <a:p>
            <a:pPr marL="381000" indent="-381000" eaLnBrk="1" hangingPunct="1">
              <a:buFontTx/>
              <a:buAutoNum type="arabicPeriod"/>
            </a:pPr>
            <a:r>
              <a:rPr lang="en-CA" altLang="en-US" b="1" dirty="0">
                <a:solidFill>
                  <a:schemeClr val="accent1">
                    <a:lumMod val="75000"/>
                  </a:schemeClr>
                </a:solidFill>
              </a:rPr>
              <a:t>Manager</a:t>
            </a:r>
            <a:r>
              <a:rPr lang="en-CA" altLang="en-US" dirty="0">
                <a:solidFill>
                  <a:schemeClr val="accent1"/>
                </a:solidFill>
              </a:rPr>
              <a:t> </a:t>
            </a:r>
            <a:r>
              <a:rPr lang="en-CA" altLang="en-US" dirty="0"/>
              <a:t>→ Directs a company by creating policies and strategies</a:t>
            </a:r>
          </a:p>
          <a:p>
            <a:pPr marL="381000" indent="-381000" eaLnBrk="1" hangingPunct="1">
              <a:buFontTx/>
              <a:buAutoNum type="arabicPeriod"/>
            </a:pPr>
            <a:r>
              <a:rPr lang="en-CA" altLang="en-US" b="1" dirty="0">
                <a:solidFill>
                  <a:schemeClr val="accent1">
                    <a:lumMod val="75000"/>
                  </a:schemeClr>
                </a:solidFill>
              </a:rPr>
              <a:t>Administrator</a:t>
            </a:r>
            <a:r>
              <a:rPr lang="en-CA" altLang="en-US" dirty="0">
                <a:solidFill>
                  <a:schemeClr val="accent1"/>
                </a:solidFill>
              </a:rPr>
              <a:t> </a:t>
            </a:r>
            <a:r>
              <a:rPr lang="en-CA" altLang="en-US" dirty="0"/>
              <a:t>→ Implements policies and strategies</a:t>
            </a:r>
          </a:p>
        </p:txBody>
      </p:sp>
      <p:sp>
        <p:nvSpPr>
          <p:cNvPr id="1169412" name="Rectangle 4"/>
          <p:cNvSpPr>
            <a:spLocks noChangeArrowheads="1"/>
          </p:cNvSpPr>
          <p:nvPr/>
        </p:nvSpPr>
        <p:spPr bwMode="auto">
          <a:xfrm>
            <a:off x="2057400" y="4626858"/>
            <a:ext cx="5028407" cy="630942"/>
          </a:xfrm>
          <a:prstGeom prst="rect">
            <a:avLst/>
          </a:prstGeom>
          <a:solidFill>
            <a:schemeClr val="bg2">
              <a:lumMod val="90000"/>
              <a:alpha val="50000"/>
            </a:schemeClr>
          </a:solidFill>
          <a:ln w="50800" cmpd="dbl">
            <a:solidFill>
              <a:schemeClr val="tx1"/>
            </a:solidFill>
            <a:miter lim="800000"/>
            <a:headEnd/>
            <a:tailEnd/>
          </a:ln>
        </p:spPr>
        <p:txBody>
          <a:bodyPr wrap="square" anchor="ct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lnSpc>
                <a:spcPct val="125000"/>
              </a:lnSpc>
              <a:spcBef>
                <a:spcPts val="0"/>
              </a:spcBef>
            </a:pPr>
            <a:r>
              <a:rPr lang="en-CA" altLang="en-US" b="1" i="1" dirty="0">
                <a:latin typeface="Calibri" panose="020F0502020204030204" pitchFamily="34" charset="0"/>
              </a:rPr>
              <a:t>NOTE:</a:t>
            </a:r>
          </a:p>
          <a:p>
            <a:pPr eaLnBrk="1" hangingPunct="1">
              <a:lnSpc>
                <a:spcPct val="125000"/>
              </a:lnSpc>
              <a:spcBef>
                <a:spcPts val="0"/>
              </a:spcBef>
            </a:pPr>
            <a:r>
              <a:rPr lang="en-CA" altLang="en-US" dirty="0">
                <a:latin typeface="Calibri" panose="020F0502020204030204" pitchFamily="34" charset="0"/>
              </a:rPr>
              <a:t>One person is unlikely to possess all of these skills and capabilities.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272</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97227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9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9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94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9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9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412"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ChangeArrowheads="1"/>
          </p:cNvSpPr>
          <p:nvPr>
            <p:ph type="title"/>
          </p:nvPr>
        </p:nvSpPr>
        <p:spPr/>
        <p:txBody>
          <a:bodyPr/>
          <a:lstStyle/>
          <a:p>
            <a:pPr eaLnBrk="1" hangingPunct="1">
              <a:defRPr/>
            </a:pPr>
            <a:r>
              <a:rPr lang="en-CA"/>
              <a:t>The Business Plan</a:t>
            </a:r>
          </a:p>
        </p:txBody>
      </p:sp>
      <p:sp>
        <p:nvSpPr>
          <p:cNvPr id="1172483" name="Rectangle 3"/>
          <p:cNvSpPr>
            <a:spLocks noGrp="1" noChangeArrowheads="1"/>
          </p:cNvSpPr>
          <p:nvPr>
            <p:ph type="body" idx="1"/>
          </p:nvPr>
        </p:nvSpPr>
        <p:spPr/>
        <p:txBody>
          <a:bodyPr/>
          <a:lstStyle/>
          <a:p>
            <a:pPr marL="381000" indent="-381000" eaLnBrk="1" hangingPunct="1">
              <a:lnSpc>
                <a:spcPct val="90000"/>
              </a:lnSpc>
            </a:pPr>
            <a:r>
              <a:rPr lang="en-CA" altLang="en-US" dirty="0"/>
              <a:t>Business plans are written to serve two purposes:</a:t>
            </a:r>
          </a:p>
          <a:p>
            <a:pPr marL="800100" lvl="1" indent="-342900" eaLnBrk="1" hangingPunct="1">
              <a:lnSpc>
                <a:spcPct val="90000"/>
              </a:lnSpc>
              <a:buFontTx/>
              <a:buAutoNum type="arabicPeriod"/>
            </a:pPr>
            <a:r>
              <a:rPr lang="en-CA" altLang="en-US" sz="1800" dirty="0"/>
              <a:t>To examine the problems, pitfalls, and opportunities that exist</a:t>
            </a:r>
          </a:p>
          <a:p>
            <a:pPr marL="800100" lvl="1" indent="-342900" eaLnBrk="1" hangingPunct="1">
              <a:lnSpc>
                <a:spcPct val="90000"/>
              </a:lnSpc>
              <a:buFontTx/>
              <a:buAutoNum type="arabicPeriod"/>
            </a:pPr>
            <a:r>
              <a:rPr lang="en-CA" altLang="en-US" sz="1800" dirty="0"/>
              <a:t>To raise capital, attract key personnel, impress customers, and appease suppliers</a:t>
            </a:r>
          </a:p>
          <a:p>
            <a:pPr marL="381000" indent="-381000" eaLnBrk="1" hangingPunct="1">
              <a:lnSpc>
                <a:spcPct val="90000"/>
              </a:lnSpc>
            </a:pPr>
            <a:r>
              <a:rPr lang="en-CA" altLang="en-US" dirty="0"/>
              <a:t>Business plans provide a roadmap for success:</a:t>
            </a:r>
          </a:p>
          <a:p>
            <a:pPr marL="800100" lvl="1" indent="-342900" eaLnBrk="1" hangingPunct="1">
              <a:lnSpc>
                <a:spcPct val="90000"/>
              </a:lnSpc>
            </a:pPr>
            <a:r>
              <a:rPr lang="en-CA" altLang="en-US" sz="1800" dirty="0"/>
              <a:t>Plans may expose weaknesses in logic or timing</a:t>
            </a:r>
          </a:p>
          <a:p>
            <a:pPr marL="800100" lvl="1" indent="-342900" eaLnBrk="1" hangingPunct="1">
              <a:lnSpc>
                <a:spcPct val="90000"/>
              </a:lnSpc>
            </a:pPr>
            <a:r>
              <a:rPr lang="en-CA" altLang="en-US" sz="1800" dirty="0"/>
              <a:t>Plans may identify keys to success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63060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24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2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724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724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72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lstStyle/>
          <a:p>
            <a:pPr eaLnBrk="1" hangingPunct="1">
              <a:defRPr/>
            </a:pPr>
            <a:r>
              <a:rPr lang="en-CA" dirty="0"/>
              <a:t>The Business Plan Structure</a:t>
            </a:r>
          </a:p>
        </p:txBody>
      </p:sp>
      <p:sp>
        <p:nvSpPr>
          <p:cNvPr id="1173507" name="Rectangle 3"/>
          <p:cNvSpPr>
            <a:spLocks noGrp="1" noChangeArrowheads="1"/>
          </p:cNvSpPr>
          <p:nvPr>
            <p:ph type="body" idx="1"/>
          </p:nvPr>
        </p:nvSpPr>
        <p:spPr/>
        <p:txBody>
          <a:bodyPr/>
          <a:lstStyle/>
          <a:p>
            <a:pPr eaLnBrk="1" hangingPunct="1"/>
            <a:r>
              <a:rPr lang="en-CA" altLang="en-US" dirty="0"/>
              <a:t>A business plan typically has the following structure:</a:t>
            </a:r>
          </a:p>
          <a:p>
            <a:pPr marL="882900" lvl="1" indent="-342900" eaLnBrk="1" hangingPunct="1">
              <a:spcBef>
                <a:spcPts val="1200"/>
              </a:spcBef>
              <a:spcAft>
                <a:spcPts val="0"/>
              </a:spcAft>
              <a:buFont typeface="+mj-lt"/>
              <a:buAutoNum type="arabicPeriod"/>
            </a:pPr>
            <a:r>
              <a:rPr lang="en-US" b="1" dirty="0">
                <a:solidFill>
                  <a:schemeClr val="accent1">
                    <a:lumMod val="75000"/>
                  </a:schemeClr>
                </a:solidFill>
              </a:rPr>
              <a:t>Introduction</a:t>
            </a:r>
            <a:endParaRPr lang="en-CA" altLang="en-US" b="1" dirty="0"/>
          </a:p>
          <a:p>
            <a:pPr lvl="2" eaLnBrk="1" hangingPunct="1"/>
            <a:r>
              <a:rPr lang="en-CA" altLang="en-US" sz="1400" dirty="0"/>
              <a:t>Front matter (e.g., title page, abstract, privacy statement, etc.)</a:t>
            </a:r>
          </a:p>
          <a:p>
            <a:pPr lvl="2" eaLnBrk="1" hangingPunct="1"/>
            <a:r>
              <a:rPr lang="en-CA" altLang="en-US" sz="1400" dirty="0"/>
              <a:t>Executive summary (3 pages maximum)</a:t>
            </a:r>
          </a:p>
          <a:p>
            <a:pPr lvl="2" eaLnBrk="1" hangingPunct="1"/>
            <a:r>
              <a:rPr lang="en-CA" altLang="en-US" sz="1400" dirty="0"/>
              <a:t>Concept description</a:t>
            </a:r>
          </a:p>
          <a:p>
            <a:pPr lvl="2" eaLnBrk="1" hangingPunct="1"/>
            <a:r>
              <a:rPr lang="en-CA" altLang="en-US" sz="1400" dirty="0"/>
              <a:t>Industry background</a:t>
            </a:r>
          </a:p>
          <a:p>
            <a:pPr marL="882900" lvl="1" indent="-342900" eaLnBrk="1" hangingPunct="1">
              <a:spcBef>
                <a:spcPts val="1200"/>
              </a:spcBef>
              <a:spcAft>
                <a:spcPts val="0"/>
              </a:spcAft>
              <a:buFont typeface="+mj-lt"/>
              <a:buAutoNum type="arabicPeriod"/>
            </a:pPr>
            <a:r>
              <a:rPr lang="en-US" altLang="en-US" sz="1800" b="1" dirty="0">
                <a:solidFill>
                  <a:schemeClr val="accent1">
                    <a:lumMod val="75000"/>
                  </a:schemeClr>
                </a:solidFill>
              </a:rPr>
              <a:t>Plan</a:t>
            </a:r>
            <a:endParaRPr lang="en-CA" altLang="en-US" sz="1800" b="1" dirty="0">
              <a:solidFill>
                <a:schemeClr val="accent1">
                  <a:lumMod val="75000"/>
                </a:schemeClr>
              </a:solidFill>
            </a:endParaRPr>
          </a:p>
          <a:p>
            <a:pPr lvl="2" eaLnBrk="1" hangingPunct="1"/>
            <a:r>
              <a:rPr lang="en-CA" altLang="en-US" sz="1400" dirty="0"/>
              <a:t>Production plan</a:t>
            </a:r>
          </a:p>
          <a:p>
            <a:pPr lvl="2" eaLnBrk="1" hangingPunct="1"/>
            <a:r>
              <a:rPr lang="en-CA" altLang="en-US" sz="1400" dirty="0"/>
              <a:t>Marketing plan</a:t>
            </a:r>
          </a:p>
          <a:p>
            <a:pPr lvl="2" eaLnBrk="1" hangingPunct="1"/>
            <a:r>
              <a:rPr lang="en-CA" altLang="en-US" sz="1400" dirty="0"/>
              <a:t>Corporate plan</a:t>
            </a:r>
          </a:p>
          <a:p>
            <a:pPr lvl="2" eaLnBrk="1" hangingPunct="1"/>
            <a:r>
              <a:rPr lang="en-CA" altLang="en-US" sz="1400" dirty="0"/>
              <a:t>Financial plan</a:t>
            </a:r>
          </a:p>
          <a:p>
            <a:pPr marL="882900" lvl="1" indent="-342900" eaLnBrk="1" hangingPunct="1">
              <a:spcBef>
                <a:spcPts val="1200"/>
              </a:spcBef>
              <a:spcAft>
                <a:spcPts val="0"/>
              </a:spcAft>
              <a:buFont typeface="+mj-lt"/>
              <a:buAutoNum type="arabicPeriod"/>
            </a:pPr>
            <a:r>
              <a:rPr lang="en-US" altLang="en-US" sz="1800" b="1" dirty="0">
                <a:solidFill>
                  <a:schemeClr val="accent1">
                    <a:lumMod val="75000"/>
                  </a:schemeClr>
                </a:solidFill>
              </a:rPr>
              <a:t>Risk Analysis</a:t>
            </a:r>
            <a:endParaRPr lang="en-CA" altLang="en-US" sz="1800" b="1" dirty="0">
              <a:solidFill>
                <a:schemeClr val="accent1">
                  <a:lumMod val="75000"/>
                </a:schemeClr>
              </a:solidFill>
            </a:endParaRPr>
          </a:p>
          <a:p>
            <a:pPr lvl="2" eaLnBrk="1" hangingPunct="1"/>
            <a:r>
              <a:rPr lang="en-CA" altLang="en-US" sz="1400" dirty="0"/>
              <a:t>Risk assessment</a:t>
            </a:r>
          </a:p>
          <a:p>
            <a:pPr lvl="2" eaLnBrk="1" hangingPunct="1"/>
            <a:r>
              <a:rPr lang="en-CA" altLang="en-US" sz="1400" dirty="0"/>
              <a:t>Worst-case and best-case summary</a:t>
            </a:r>
          </a:p>
          <a:p>
            <a:pPr lvl="2" eaLnBrk="1" hangingPunct="1"/>
            <a:r>
              <a:rPr lang="en-CA" altLang="en-US" sz="1400" dirty="0"/>
              <a:t>Appendices (e.g., patents, research material, etc.)</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
        <p:nvSpPr>
          <p:cNvPr id="7" name="Footer Placeholder 6"/>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3013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350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350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350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350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35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350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350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7350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350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350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73507">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3507">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350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Rectangle 2"/>
          <p:cNvSpPr>
            <a:spLocks noGrp="1" noChangeArrowheads="1"/>
          </p:cNvSpPr>
          <p:nvPr>
            <p:ph type="title"/>
          </p:nvPr>
        </p:nvSpPr>
        <p:spPr/>
        <p:txBody>
          <a:bodyPr/>
          <a:lstStyle/>
          <a:p>
            <a:pPr eaLnBrk="1" hangingPunct="1">
              <a:defRPr/>
            </a:pPr>
            <a:r>
              <a:rPr lang="en-CA"/>
              <a:t>Entrepreneurship Resources at UW</a:t>
            </a:r>
          </a:p>
        </p:txBody>
      </p:sp>
      <p:sp>
        <p:nvSpPr>
          <p:cNvPr id="1176579" name="Rectangle 3"/>
          <p:cNvSpPr>
            <a:spLocks noGrp="1" noChangeArrowheads="1"/>
          </p:cNvSpPr>
          <p:nvPr>
            <p:ph type="body" idx="1"/>
          </p:nvPr>
        </p:nvSpPr>
        <p:spPr/>
        <p:txBody>
          <a:bodyPr/>
          <a:lstStyle/>
          <a:p>
            <a:pPr marL="0" indent="0" eaLnBrk="1" hangingPunct="1">
              <a:buNone/>
            </a:pPr>
            <a:r>
              <a:rPr lang="en-CA" altLang="en-US" b="1" dirty="0"/>
              <a:t>Entrepreneurs Association of the University of Waterloo:</a:t>
            </a:r>
          </a:p>
          <a:p>
            <a:pPr lvl="1" eaLnBrk="1" hangingPunct="1"/>
            <a:r>
              <a:rPr lang="en-CA" altLang="en-US" sz="1800" dirty="0"/>
              <a:t>Teaches students about starting companies and provides networking opportunities with leaders of industry</a:t>
            </a:r>
          </a:p>
          <a:p>
            <a:pPr marL="0" indent="0" eaLnBrk="1" hangingPunct="1">
              <a:buNone/>
            </a:pPr>
            <a:r>
              <a:rPr lang="en-CA" altLang="en-US" b="1" dirty="0"/>
              <a:t>Enterprise Co-op:</a:t>
            </a:r>
          </a:p>
          <a:p>
            <a:pPr lvl="1" eaLnBrk="1" hangingPunct="1"/>
            <a:r>
              <a:rPr lang="en-CA" altLang="en-US" sz="1800" dirty="0"/>
              <a:t>Funds and mentors co-op students to start ventures on their work terms</a:t>
            </a:r>
          </a:p>
          <a:p>
            <a:pPr marL="0" indent="0" eaLnBrk="1" hangingPunct="1">
              <a:buNone/>
            </a:pPr>
            <a:r>
              <a:rPr lang="en-CA" altLang="en-US" sz="2000" b="1" dirty="0"/>
              <a:t>Velocity Residence:</a:t>
            </a:r>
          </a:p>
          <a:p>
            <a:pPr lvl="1" eaLnBrk="1" hangingPunct="1"/>
            <a:r>
              <a:rPr lang="en-CA" altLang="en-US" sz="1800" dirty="0"/>
              <a:t>Provides students with an opportunity to live in an innovative and entrepreneurial environment on campus</a:t>
            </a:r>
          </a:p>
          <a:p>
            <a:pPr marL="0" indent="0" eaLnBrk="1" hangingPunct="1">
              <a:buNone/>
            </a:pPr>
            <a:r>
              <a:rPr lang="en-CA" altLang="en-US" b="1" dirty="0"/>
              <a:t>Velocity Garage:</a:t>
            </a:r>
          </a:p>
          <a:p>
            <a:pPr lvl="1" eaLnBrk="1" hangingPunct="1"/>
            <a:r>
              <a:rPr lang="en-CA" altLang="en-US" sz="1800" dirty="0"/>
              <a:t>Provides space for new ventures to develop</a:t>
            </a:r>
            <a:r>
              <a:rPr lang="en-CA" altLang="en-US" dirty="0"/>
              <a:t> and test ideas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275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0154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6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657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65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657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65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6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Engineer of the Future Trust</a:t>
            </a:r>
          </a:p>
        </p:txBody>
      </p:sp>
      <p:sp>
        <p:nvSpPr>
          <p:cNvPr id="3" name="Content Placeholder 2"/>
          <p:cNvSpPr>
            <a:spLocks noGrp="1"/>
          </p:cNvSpPr>
          <p:nvPr>
            <p:ph idx="1"/>
          </p:nvPr>
        </p:nvSpPr>
        <p:spPr/>
        <p:txBody>
          <a:bodyPr/>
          <a:lstStyle/>
          <a:p>
            <a:r>
              <a:rPr lang="en-CA" dirty="0"/>
              <a:t>The Dean of Engineering has established the Engineer of the Future Trust to support early stage ventures by engineering students at the University of Waterloo</a:t>
            </a:r>
          </a:p>
          <a:p>
            <a:r>
              <a:rPr lang="en-CA" dirty="0"/>
              <a:t>A student is eligible to apply for funding if the following requirements are satisfied:</a:t>
            </a:r>
          </a:p>
          <a:p>
            <a:pPr lvl="1"/>
            <a:r>
              <a:rPr lang="en-CA" dirty="0"/>
              <a:t>The Student must be a registered undergraduate Faculty of Engineering student or recent (within 1 year) graduate of the Faculty of Engineering</a:t>
            </a:r>
          </a:p>
          <a:p>
            <a:pPr lvl="1"/>
            <a:r>
              <a:rPr lang="en-CA" dirty="0"/>
              <a:t>If applying on behalf of a capstone design team, at least 50% of the team must be registered undergraduate students in the Faculty of Engineering.</a:t>
            </a:r>
          </a:p>
          <a:p>
            <a:r>
              <a:rPr lang="en-CA" dirty="0"/>
              <a:t>Project funding may range from $1,000 to $5,000 and above, based on the merit of the proposal</a:t>
            </a:r>
          </a:p>
          <a:p>
            <a:endParaRPr lang="en-CA" dirty="0"/>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276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5983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Entrepreneurship Resources Outside the University</a:t>
            </a:r>
            <a:endParaRPr lang="en-CA" dirty="0"/>
          </a:p>
        </p:txBody>
      </p:sp>
      <p:sp>
        <p:nvSpPr>
          <p:cNvPr id="3" name="Content Placeholder 2"/>
          <p:cNvSpPr>
            <a:spLocks noGrp="1"/>
          </p:cNvSpPr>
          <p:nvPr>
            <p:ph idx="1"/>
          </p:nvPr>
        </p:nvSpPr>
        <p:spPr/>
        <p:txBody>
          <a:bodyPr/>
          <a:lstStyle/>
          <a:p>
            <a:r>
              <a:rPr lang="en-CA" dirty="0"/>
              <a:t>A few valuable entrepreneurship resources outside the university that students should learn about include the following:</a:t>
            </a:r>
          </a:p>
          <a:p>
            <a:pPr lvl="1"/>
            <a:r>
              <a:rPr lang="en-US" dirty="0">
                <a:hlinkClick r:id="rId2"/>
              </a:rPr>
              <a:t>Y </a:t>
            </a:r>
            <a:r>
              <a:rPr lang="en-US" dirty="0" err="1">
                <a:hlinkClick r:id="rId2"/>
              </a:rPr>
              <a:t>Combinator</a:t>
            </a:r>
            <a:endParaRPr lang="en-US" dirty="0"/>
          </a:p>
          <a:p>
            <a:pPr lvl="1"/>
            <a:r>
              <a:rPr lang="en-US" dirty="0">
                <a:hlinkClick r:id="rId3"/>
              </a:rPr>
              <a:t>Accelerator Centre</a:t>
            </a:r>
            <a:endParaRPr lang="en-US" dirty="0"/>
          </a:p>
          <a:p>
            <a:pPr lvl="2"/>
            <a:r>
              <a:rPr lang="en-US" dirty="0"/>
              <a:t>Waterloo Accelerator Centre</a:t>
            </a:r>
          </a:p>
          <a:p>
            <a:pPr lvl="2"/>
            <a:r>
              <a:rPr lang="en-US" dirty="0"/>
              <a:t>Stratford Accelerator Centre</a:t>
            </a:r>
          </a:p>
          <a:p>
            <a:pPr lvl="2"/>
            <a:r>
              <a:rPr lang="en-US" dirty="0" err="1"/>
              <a:t>Communitech</a:t>
            </a:r>
            <a:r>
              <a:rPr lang="en-US" dirty="0"/>
              <a:t> Hub</a:t>
            </a:r>
          </a:p>
          <a:p>
            <a:pPr lvl="1"/>
            <a:r>
              <a:rPr lang="en-CA" dirty="0">
                <a:hlinkClick r:id="rId4"/>
              </a:rPr>
              <a:t>Kickstarter</a:t>
            </a:r>
            <a:endParaRPr lang="en-US" dirty="0"/>
          </a:p>
          <a:p>
            <a:pPr lvl="1"/>
            <a:r>
              <a:rPr lang="en-US" dirty="0" err="1">
                <a:hlinkClick r:id="rId5"/>
              </a:rPr>
              <a:t>Indiegogo</a:t>
            </a:r>
            <a:endParaRPr lang="en-US" dirty="0"/>
          </a:p>
          <a:p>
            <a:r>
              <a:rPr lang="en-CA" dirty="0"/>
              <a:t>Many companies founded by University of Waterloo students have been funded through Y </a:t>
            </a:r>
            <a:r>
              <a:rPr lang="en-CA" dirty="0" err="1"/>
              <a:t>Combinator</a:t>
            </a:r>
            <a:r>
              <a:rPr lang="en-CA" dirty="0"/>
              <a:t> including the following:</a:t>
            </a:r>
          </a:p>
          <a:p>
            <a:pPr lvl="1"/>
            <a:r>
              <a:rPr lang="en-CA" dirty="0" err="1"/>
              <a:t>BufferBox</a:t>
            </a:r>
            <a:r>
              <a:rPr lang="en-CA" dirty="0"/>
              <a:t>, </a:t>
            </a:r>
            <a:r>
              <a:rPr lang="en-CA" dirty="0" err="1"/>
              <a:t>Vidyard</a:t>
            </a:r>
            <a:r>
              <a:rPr lang="en-CA" dirty="0"/>
              <a:t>, Pebble, and </a:t>
            </a:r>
            <a:r>
              <a:rPr lang="en-CA" dirty="0" err="1"/>
              <a:t>Thalmic</a:t>
            </a:r>
            <a:r>
              <a:rPr lang="en-CA" dirty="0"/>
              <a:t> Labs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277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961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21: Intellectual Property </a:t>
            </a:r>
            <a:r>
              <a:rPr lang="en-CA" b="1" dirty="0">
                <a:solidFill>
                  <a:schemeClr val="accent1">
                    <a:lumMod val="75000"/>
                  </a:schemeClr>
                </a:solidFill>
              </a:rPr>
              <a:t>(p. 329 – p. 341)</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278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347728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18</a:t>
            </a:r>
            <a:endParaRPr lang="en-CA" dirty="0"/>
          </a:p>
        </p:txBody>
      </p:sp>
      <p:sp>
        <p:nvSpPr>
          <p:cNvPr id="3" name="Subtitle 2"/>
          <p:cNvSpPr>
            <a:spLocks noGrp="1"/>
          </p:cNvSpPr>
          <p:nvPr>
            <p:ph type="subTitle" idx="1"/>
          </p:nvPr>
        </p:nvSpPr>
        <p:spPr>
          <a:xfrm>
            <a:off x="838200" y="3048000"/>
            <a:ext cx="7543800" cy="1752600"/>
          </a:xfrm>
        </p:spPr>
        <p:txBody>
          <a:bodyPr/>
          <a:lstStyle/>
          <a:p>
            <a:r>
              <a:rPr lang="en-US" dirty="0" err="1"/>
              <a:t>WatPD</a:t>
            </a:r>
            <a:r>
              <a:rPr lang="en-US" dirty="0"/>
              <a:t> (</a:t>
            </a:r>
            <a:r>
              <a:rPr lang="en-US" dirty="0">
                <a:solidFill>
                  <a:schemeClr val="accent1">
                    <a:lumMod val="75000"/>
                  </a:schemeClr>
                </a:solidFill>
              </a:rPr>
              <a:t>LEC 001 </a:t>
            </a:r>
            <a:r>
              <a:rPr lang="en-US" dirty="0"/>
              <a:t>and </a:t>
            </a:r>
            <a:r>
              <a:rPr lang="en-US" dirty="0">
                <a:solidFill>
                  <a:schemeClr val="accent1">
                    <a:lumMod val="75000"/>
                  </a:schemeClr>
                </a:solidFill>
              </a:rPr>
              <a:t>LEC 003</a:t>
            </a:r>
            <a:r>
              <a:rPr lang="en-US" dirty="0"/>
              <a:t>)</a:t>
            </a:r>
          </a:p>
          <a:p>
            <a:r>
              <a:rPr lang="en-US" dirty="0"/>
              <a:t>CFE Session 5 – Workplace Harassment and Your Rights (</a:t>
            </a:r>
            <a:r>
              <a:rPr lang="en-US" dirty="0">
                <a:solidFill>
                  <a:schemeClr val="accent1">
                    <a:lumMod val="75000"/>
                  </a:schemeClr>
                </a:solidFill>
              </a:rPr>
              <a:t>LEC 002</a:t>
            </a:r>
            <a:r>
              <a:rPr lang="en-US" dirty="0"/>
              <a:t>)</a:t>
            </a:r>
            <a:endParaRPr lang="en-CA" dirty="0"/>
          </a:p>
        </p:txBody>
      </p:sp>
    </p:spTree>
    <p:extLst>
      <p:ext uri="{BB962C8B-B14F-4D97-AF65-F5344CB8AC3E}">
        <p14:creationId xmlns:p14="http://schemas.microsoft.com/office/powerpoint/2010/main" val="227954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Appeals</a:t>
            </a:r>
          </a:p>
        </p:txBody>
      </p:sp>
      <p:sp>
        <p:nvSpPr>
          <p:cNvPr id="3" name="Content Placeholder 2"/>
          <p:cNvSpPr>
            <a:spLocks noGrp="1"/>
          </p:cNvSpPr>
          <p:nvPr>
            <p:ph idx="1"/>
          </p:nvPr>
        </p:nvSpPr>
        <p:spPr/>
        <p:txBody>
          <a:bodyPr/>
          <a:lstStyle/>
          <a:p>
            <a:r>
              <a:rPr lang="en-CA" dirty="0"/>
              <a:t>A decision made or penalty imposed under Policy 70 (Student Petitions and Grievances) (other than a petition) or Policy 71 (Student Discipline) may be appealed if there is a ground</a:t>
            </a:r>
          </a:p>
          <a:p>
            <a:r>
              <a:rPr lang="en-CA" dirty="0"/>
              <a:t>A student who believes he/she has a ground for an appeal should refer to Policy 72 (Student Appeals) (</a:t>
            </a:r>
            <a:r>
              <a:rPr lang="en-CA" i="1" u="sng" dirty="0">
                <a:hlinkClick r:id="rId2"/>
              </a:rPr>
              <a:t>https://uwaterloo.ca/secretariat-general-counsel/policies-procedures-guidelines/policy-72</a:t>
            </a:r>
            <a:r>
              <a:rPr lang="en-CA" dirty="0"/>
              <a:t>)</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err="1"/>
              <a:t>WatPD</a:t>
            </a:r>
            <a:r>
              <a:rPr lang="en-US" dirty="0"/>
              <a:t> core courses </a:t>
            </a:r>
          </a:p>
          <a:p>
            <a:pPr lvl="1"/>
            <a:r>
              <a:rPr lang="en-US" dirty="0" err="1"/>
              <a:t>WatPD</a:t>
            </a:r>
            <a:r>
              <a:rPr lang="en-US" dirty="0"/>
              <a:t> elective courses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280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4751785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21: Intellectual Property </a:t>
            </a:r>
            <a:r>
              <a:rPr lang="en-CA" b="1" dirty="0">
                <a:solidFill>
                  <a:schemeClr val="accent1">
                    <a:lumMod val="75000"/>
                  </a:schemeClr>
                </a:solidFill>
              </a:rPr>
              <a:t>(p. 329 – p. 341)</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281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531407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19</a:t>
            </a:r>
            <a:endParaRPr lang="en-CA" dirty="0"/>
          </a:p>
        </p:txBody>
      </p:sp>
      <p:sp>
        <p:nvSpPr>
          <p:cNvPr id="3" name="Subtitle 2"/>
          <p:cNvSpPr>
            <a:spLocks noGrp="1"/>
          </p:cNvSpPr>
          <p:nvPr>
            <p:ph type="subTitle" idx="1"/>
          </p:nvPr>
        </p:nvSpPr>
        <p:spPr/>
        <p:txBody>
          <a:bodyPr/>
          <a:lstStyle/>
          <a:p>
            <a:r>
              <a:rPr lang="en-US" dirty="0"/>
              <a:t>Intellectual Property</a:t>
            </a:r>
            <a:endParaRPr lang="en-CA" dirty="0"/>
          </a:p>
        </p:txBody>
      </p:sp>
    </p:spTree>
    <p:extLst>
      <p:ext uri="{BB962C8B-B14F-4D97-AF65-F5344CB8AC3E}">
        <p14:creationId xmlns:p14="http://schemas.microsoft.com/office/powerpoint/2010/main" val="7856251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Definition of intellectual property</a:t>
            </a:r>
          </a:p>
          <a:p>
            <a:pPr lvl="1"/>
            <a:r>
              <a:rPr lang="en-CA" dirty="0"/>
              <a:t>Classification of intellectual property</a:t>
            </a:r>
          </a:p>
          <a:p>
            <a:pPr lvl="1"/>
            <a:r>
              <a:rPr lang="en-CA" dirty="0"/>
              <a:t>Protection of intellectual property</a:t>
            </a:r>
          </a:p>
          <a:p>
            <a:pPr lvl="1"/>
            <a:r>
              <a:rPr lang="en-US" dirty="0"/>
              <a:t>Examples of intellectual property</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283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51583454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p:txBody>
          <a:bodyPr/>
          <a:lstStyle/>
          <a:p>
            <a:pPr eaLnBrk="1" hangingPunct="1">
              <a:defRPr/>
            </a:pPr>
            <a:r>
              <a:rPr lang="en-CA"/>
              <a:t>Intellectual Property (IP)</a:t>
            </a:r>
          </a:p>
        </p:txBody>
      </p:sp>
      <p:sp>
        <p:nvSpPr>
          <p:cNvPr id="1069059" name="Rectangle 3"/>
          <p:cNvSpPr>
            <a:spLocks noGrp="1" noChangeArrowheads="1"/>
          </p:cNvSpPr>
          <p:nvPr>
            <p:ph type="body" idx="1"/>
          </p:nvPr>
        </p:nvSpPr>
        <p:spPr/>
        <p:txBody>
          <a:bodyPr/>
          <a:lstStyle/>
          <a:p>
            <a:pPr eaLnBrk="1" hangingPunct="1"/>
            <a:r>
              <a:rPr lang="en-CA" dirty="0"/>
              <a:t>According to </a:t>
            </a:r>
            <a:r>
              <a:rPr lang="en-US" i="1" u="sng" dirty="0"/>
              <a:t>The American Heritage® Dictionary of the English Language, Fourth Edition</a:t>
            </a:r>
            <a:r>
              <a:rPr lang="en-US" i="1" dirty="0"/>
              <a:t>, </a:t>
            </a:r>
            <a:r>
              <a:rPr lang="en-US" dirty="0" err="1"/>
              <a:t>i</a:t>
            </a:r>
            <a:r>
              <a:rPr lang="en-CA" dirty="0" err="1"/>
              <a:t>ntellectual</a:t>
            </a:r>
            <a:r>
              <a:rPr lang="en-CA" dirty="0"/>
              <a:t> property is the following: </a:t>
            </a:r>
          </a:p>
          <a:p>
            <a:pPr lvl="1" eaLnBrk="1" hangingPunct="1">
              <a:buFontTx/>
              <a:buNone/>
            </a:pPr>
            <a:r>
              <a:rPr lang="en-CA" sz="1800" dirty="0"/>
              <a:t>	</a:t>
            </a:r>
            <a:r>
              <a:rPr lang="en-CA" sz="1800" b="1" i="1" dirty="0">
                <a:solidFill>
                  <a:schemeClr val="accent1">
                    <a:lumMod val="75000"/>
                  </a:schemeClr>
                </a:solidFill>
              </a:rPr>
              <a:t>“</a:t>
            </a:r>
            <a:r>
              <a:rPr lang="en-US" sz="1800" b="1" i="1" dirty="0">
                <a:solidFill>
                  <a:schemeClr val="accent1">
                    <a:lumMod val="75000"/>
                  </a:schemeClr>
                </a:solidFill>
              </a:rPr>
              <a:t>A product of the intellect that has commercial value, including copyrighted property such as literary or artistic works, and ideational property, such as patents, appellations of origin, business methods, and industrial processes.</a:t>
            </a:r>
            <a:r>
              <a:rPr lang="en-CA" sz="1800" b="1" i="1" dirty="0">
                <a:solidFill>
                  <a:schemeClr val="accent1"/>
                </a:solidFill>
              </a:rPr>
              <a:t>”</a:t>
            </a:r>
            <a:r>
              <a:rPr lang="en-CA" sz="1800" dirty="0">
                <a:solidFill>
                  <a:schemeClr val="accent1"/>
                </a:solidFill>
                <a:latin typeface="Cambria" panose="02040503050406030204" pitchFamily="18" charset="0"/>
              </a:rPr>
              <a:t> </a:t>
            </a:r>
          </a:p>
          <a:p>
            <a:pPr eaLnBrk="1" hangingPunct="1"/>
            <a:r>
              <a:rPr lang="en-CA" dirty="0"/>
              <a:t>Intellectual property is any tangible idea or invention</a:t>
            </a:r>
          </a:p>
          <a:p>
            <a:pPr eaLnBrk="1" hangingPunct="1"/>
            <a:r>
              <a:rPr lang="en-CA" dirty="0"/>
              <a:t>Engineers are often responsible for the development of new designs and improvements to existing designs</a:t>
            </a:r>
          </a:p>
          <a:p>
            <a:pPr eaLnBrk="1" hangingPunct="1"/>
            <a:r>
              <a:rPr lang="en-CA" dirty="0"/>
              <a:t>Engineers need to be able to answer the following questions:</a:t>
            </a:r>
          </a:p>
          <a:p>
            <a:pPr lvl="1" eaLnBrk="1" hangingPunct="1"/>
            <a:r>
              <a:rPr lang="en-CA" sz="1800" dirty="0"/>
              <a:t>How is ownership of intellectual property established?</a:t>
            </a:r>
          </a:p>
          <a:p>
            <a:pPr lvl="1" eaLnBrk="1" hangingPunct="1"/>
            <a:r>
              <a:rPr lang="en-CA" sz="1800" dirty="0"/>
              <a:t>How is ownership of intellectual property protected?</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284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18302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90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90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90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90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6905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690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Rectangle 2"/>
          <p:cNvSpPr>
            <a:spLocks noGrp="1" noChangeArrowheads="1"/>
          </p:cNvSpPr>
          <p:nvPr>
            <p:ph type="title"/>
          </p:nvPr>
        </p:nvSpPr>
        <p:spPr/>
        <p:txBody>
          <a:bodyPr/>
          <a:lstStyle/>
          <a:p>
            <a:pPr eaLnBrk="1" hangingPunct="1">
              <a:defRPr/>
            </a:pPr>
            <a:r>
              <a:rPr lang="en-US" dirty="0"/>
              <a:t>Classification of Intellectual Property</a:t>
            </a:r>
          </a:p>
        </p:txBody>
      </p:sp>
      <p:sp>
        <p:nvSpPr>
          <p:cNvPr id="1070083" name="Rectangle 3"/>
          <p:cNvSpPr>
            <a:spLocks noGrp="1" noChangeArrowheads="1"/>
          </p:cNvSpPr>
          <p:nvPr>
            <p:ph type="body" idx="1"/>
          </p:nvPr>
        </p:nvSpPr>
        <p:spPr/>
        <p:txBody>
          <a:bodyPr/>
          <a:lstStyle/>
          <a:p>
            <a:pPr eaLnBrk="1" hangingPunct="1"/>
            <a:r>
              <a:rPr lang="en-US" dirty="0"/>
              <a:t>Intellectual property can be classified as follows:</a:t>
            </a:r>
          </a:p>
          <a:p>
            <a:pPr lvl="1" eaLnBrk="1" hangingPunct="1"/>
            <a:r>
              <a:rPr lang="en-US" dirty="0"/>
              <a:t>Patents</a:t>
            </a:r>
          </a:p>
          <a:p>
            <a:pPr lvl="1" eaLnBrk="1" hangingPunct="1"/>
            <a:r>
              <a:rPr lang="en-US" sz="1800" dirty="0"/>
              <a:t>Copyrights</a:t>
            </a:r>
          </a:p>
          <a:p>
            <a:pPr lvl="1" eaLnBrk="1" hangingPunct="1"/>
            <a:r>
              <a:rPr lang="en-US" sz="1800" dirty="0"/>
              <a:t>Industrial Designs</a:t>
            </a:r>
          </a:p>
          <a:p>
            <a:pPr lvl="1" eaLnBrk="1" hangingPunct="1"/>
            <a:r>
              <a:rPr lang="en-US" sz="1800" dirty="0"/>
              <a:t>Trademarks</a:t>
            </a:r>
          </a:p>
          <a:p>
            <a:pPr lvl="1" eaLnBrk="1" hangingPunct="1"/>
            <a:r>
              <a:rPr lang="en-US" sz="1800" dirty="0"/>
              <a:t>Integrated Circuit Topographies</a:t>
            </a:r>
          </a:p>
          <a:p>
            <a:pPr lvl="1" eaLnBrk="1" hangingPunct="1"/>
            <a:r>
              <a:rPr lang="en-US" sz="1800" dirty="0"/>
              <a:t>Trade Secrets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285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18095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00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00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00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00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7008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700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Rectangle 2"/>
          <p:cNvSpPr>
            <a:spLocks noGrp="1" noChangeArrowheads="1"/>
          </p:cNvSpPr>
          <p:nvPr>
            <p:ph type="title"/>
          </p:nvPr>
        </p:nvSpPr>
        <p:spPr/>
        <p:txBody>
          <a:bodyPr/>
          <a:lstStyle/>
          <a:p>
            <a:pPr eaLnBrk="1" hangingPunct="1">
              <a:defRPr/>
            </a:pPr>
            <a:r>
              <a:rPr lang="en-US"/>
              <a:t>Intellectual Property Databases</a:t>
            </a:r>
          </a:p>
        </p:txBody>
      </p:sp>
      <p:sp>
        <p:nvSpPr>
          <p:cNvPr id="1071107" name="Rectangle 3"/>
          <p:cNvSpPr>
            <a:spLocks noGrp="1" noChangeArrowheads="1"/>
          </p:cNvSpPr>
          <p:nvPr>
            <p:ph type="body" idx="1"/>
          </p:nvPr>
        </p:nvSpPr>
        <p:spPr/>
        <p:txBody>
          <a:bodyPr/>
          <a:lstStyle/>
          <a:p>
            <a:pPr eaLnBrk="1" hangingPunct="1"/>
            <a:r>
              <a:rPr lang="en-US" dirty="0"/>
              <a:t>Searchable intellectual property databases are important sources of information:</a:t>
            </a:r>
          </a:p>
          <a:p>
            <a:pPr lvl="1" eaLnBrk="1" hangingPunct="1"/>
            <a:r>
              <a:rPr lang="en-US" sz="1800" dirty="0"/>
              <a:t>Allow designers to search for intellectual property right infringements</a:t>
            </a:r>
          </a:p>
          <a:p>
            <a:pPr lvl="1" eaLnBrk="1" hangingPunct="1"/>
            <a:r>
              <a:rPr lang="en-US" sz="1800" dirty="0"/>
              <a:t>Provide a repository of intellectual property for reference</a:t>
            </a:r>
          </a:p>
          <a:p>
            <a:pPr eaLnBrk="1" hangingPunct="1"/>
            <a:r>
              <a:rPr lang="en-US" dirty="0"/>
              <a:t>Intellectual property databases are typically maintained by governmental organizations</a:t>
            </a:r>
          </a:p>
          <a:p>
            <a:pPr eaLnBrk="1" hangingPunct="1"/>
            <a:r>
              <a:rPr lang="en-US" dirty="0"/>
              <a:t>Some governmental organizations that maintain databases of intellectual property include the following:</a:t>
            </a:r>
          </a:p>
          <a:p>
            <a:pPr lvl="1" eaLnBrk="1" hangingPunct="1"/>
            <a:r>
              <a:rPr lang="en-US" sz="1800" dirty="0"/>
              <a:t>Canadian Intellectual Property Office (</a:t>
            </a:r>
            <a:r>
              <a:rPr lang="en-US" sz="1800" dirty="0">
                <a:hlinkClick r:id="rId2"/>
              </a:rPr>
              <a:t>http://cipo.ic.gc.ca/</a:t>
            </a:r>
            <a:r>
              <a:rPr lang="en-US" sz="1800" dirty="0"/>
              <a:t>)</a:t>
            </a:r>
          </a:p>
          <a:p>
            <a:pPr lvl="1" eaLnBrk="1" hangingPunct="1"/>
            <a:r>
              <a:rPr lang="en-US" sz="1800" dirty="0"/>
              <a:t>United States Patent and Trademark Office (</a:t>
            </a:r>
            <a:r>
              <a:rPr lang="en-US" sz="1800" dirty="0">
                <a:hlinkClick r:id="rId3"/>
              </a:rPr>
              <a:t>http://www.uspto.gov/</a:t>
            </a:r>
            <a:r>
              <a:rPr lang="en-US" sz="1800" dirty="0"/>
              <a:t>)</a:t>
            </a:r>
          </a:p>
          <a:p>
            <a:pPr lvl="1" eaLnBrk="1" hangingPunct="1"/>
            <a:r>
              <a:rPr lang="en-US" sz="1800" dirty="0"/>
              <a:t>World Intellectual Property Organization (</a:t>
            </a:r>
            <a:r>
              <a:rPr lang="en-US" sz="1800" dirty="0">
                <a:hlinkClick r:id="rId4"/>
              </a:rPr>
              <a:t>http://www.wipo.int/</a:t>
            </a:r>
            <a:r>
              <a:rPr lang="en-US" sz="1800" dirty="0"/>
              <a: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286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378136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11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1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11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11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7110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7110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711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pPr eaLnBrk="1" hangingPunct="1">
              <a:defRPr/>
            </a:pPr>
            <a:r>
              <a:rPr lang="en-US"/>
              <a:t>Why is Intellectual Property Protected?</a:t>
            </a:r>
          </a:p>
        </p:txBody>
      </p:sp>
      <p:sp>
        <p:nvSpPr>
          <p:cNvPr id="1072131" name="Rectangle 3"/>
          <p:cNvSpPr>
            <a:spLocks noGrp="1" noChangeArrowheads="1"/>
          </p:cNvSpPr>
          <p:nvPr>
            <p:ph type="body" idx="1"/>
          </p:nvPr>
        </p:nvSpPr>
        <p:spPr/>
        <p:txBody>
          <a:bodyPr/>
          <a:lstStyle/>
          <a:p>
            <a:pPr eaLnBrk="1" hangingPunct="1"/>
            <a:r>
              <a:rPr lang="en-US" dirty="0"/>
              <a:t>Laws and conventions give the creator (inventor, designer, author, artist, etc.) ownership of the intellectual property</a:t>
            </a:r>
          </a:p>
          <a:p>
            <a:pPr eaLnBrk="1" hangingPunct="1"/>
            <a:r>
              <a:rPr lang="en-US" dirty="0"/>
              <a:t>Without protection, it may not be economical / practical to research and/or develop ideas and inventions</a:t>
            </a:r>
          </a:p>
          <a:p>
            <a:pPr eaLnBrk="1" hangingPunct="1"/>
            <a:r>
              <a:rPr lang="en-US" dirty="0"/>
              <a:t>For example, the substantial investment required for drug research and development can only be justified if intellectual property rights are protected</a:t>
            </a:r>
          </a:p>
          <a:p>
            <a:pPr eaLnBrk="1" hangingPunct="1">
              <a:buFontTx/>
              <a:buNone/>
            </a:pPr>
            <a:r>
              <a:rPr lang="en-US" dirty="0"/>
              <a:t>	</a:t>
            </a:r>
            <a:r>
              <a:rPr lang="en-US" dirty="0">
                <a:hlinkClick r:id="rId2"/>
              </a:rPr>
              <a:t>http://web.mit.edu/newsoffice/nr/2002/novartis.html</a:t>
            </a:r>
          </a:p>
          <a:p>
            <a:pPr eaLnBrk="1" hangingPunct="1">
              <a:buFontTx/>
              <a:buNone/>
            </a:pPr>
            <a:r>
              <a:rPr lang="en-US" dirty="0"/>
              <a:t>	Novartis invested $250 million dollars US to establish a state-of-the-art drug research facility on the MIT campus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287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20871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21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21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21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2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CA" dirty="0"/>
              <a:t>A patented invention must be something </a:t>
            </a:r>
            <a:r>
              <a:rPr lang="en-CA" b="1" dirty="0">
                <a:solidFill>
                  <a:schemeClr val="accent1">
                    <a:lumMod val="75000"/>
                  </a:schemeClr>
                </a:solidFill>
              </a:rPr>
              <a:t>new</a:t>
            </a:r>
            <a:r>
              <a:rPr lang="en-CA" dirty="0"/>
              <a:t>, </a:t>
            </a:r>
            <a:r>
              <a:rPr lang="en-CA" b="1" dirty="0">
                <a:solidFill>
                  <a:schemeClr val="accent1">
                    <a:lumMod val="75000"/>
                  </a:schemeClr>
                </a:solidFill>
              </a:rPr>
              <a:t>useful</a:t>
            </a:r>
            <a:r>
              <a:rPr lang="en-CA" dirty="0"/>
              <a:t>, and </a:t>
            </a:r>
            <a:r>
              <a:rPr lang="en-CA" b="1" dirty="0">
                <a:solidFill>
                  <a:schemeClr val="accent1">
                    <a:lumMod val="75000"/>
                  </a:schemeClr>
                </a:solidFill>
              </a:rPr>
              <a:t>ingenious</a:t>
            </a:r>
          </a:p>
          <a:p>
            <a:pPr marL="0" indent="0">
              <a:spcBef>
                <a:spcPts val="1200"/>
              </a:spcBef>
              <a:buNone/>
            </a:pPr>
            <a:r>
              <a:rPr lang="en-US" b="1" dirty="0"/>
              <a:t>Applicable Laws:</a:t>
            </a:r>
            <a:endParaRPr lang="en-CA" b="1" dirty="0"/>
          </a:p>
          <a:p>
            <a:pPr marL="0" lvl="1" indent="0">
              <a:spcBef>
                <a:spcPts val="0"/>
              </a:spcBef>
              <a:buNone/>
            </a:pPr>
            <a:r>
              <a:rPr lang="en-US" dirty="0">
                <a:hlinkClick r:id="rId2"/>
              </a:rPr>
              <a:t>Patent Act (R.S.C., 1985, c. P-4)</a:t>
            </a:r>
            <a:endParaRPr lang="en-CA" dirty="0"/>
          </a:p>
          <a:p>
            <a:pPr marL="0" indent="0">
              <a:spcBef>
                <a:spcPts val="1200"/>
              </a:spcBef>
              <a:buNone/>
            </a:pPr>
            <a:r>
              <a:rPr lang="en-US" b="1" dirty="0"/>
              <a:t>Protection:</a:t>
            </a:r>
            <a:endParaRPr lang="en-CA" b="1" dirty="0"/>
          </a:p>
          <a:p>
            <a:pPr marL="0" lvl="1" indent="0">
              <a:spcBef>
                <a:spcPts val="0"/>
              </a:spcBef>
              <a:buNone/>
            </a:pPr>
            <a:r>
              <a:rPr lang="en-CA" dirty="0"/>
              <a:t>Patents give inventors the right to exclude others from making, using, or selling an invention</a:t>
            </a:r>
          </a:p>
          <a:p>
            <a:pPr marL="0" indent="0">
              <a:spcBef>
                <a:spcPts val="1200"/>
              </a:spcBef>
              <a:buNone/>
            </a:pPr>
            <a:r>
              <a:rPr lang="en-US" b="1" dirty="0"/>
              <a:t>Protection Duration:</a:t>
            </a:r>
            <a:endParaRPr lang="en-CA" b="1" dirty="0"/>
          </a:p>
          <a:p>
            <a:pPr marL="0" lvl="1" indent="0">
              <a:spcBef>
                <a:spcPts val="0"/>
              </a:spcBef>
              <a:buNone/>
            </a:pPr>
            <a:r>
              <a:rPr lang="en-CA" dirty="0"/>
              <a:t>From the day the patent is granted to a maximum of 20 years after the day on which the patent application was filed</a:t>
            </a:r>
          </a:p>
          <a:p>
            <a:pPr marL="0" indent="0">
              <a:spcBef>
                <a:spcPts val="1200"/>
              </a:spcBef>
              <a:buNone/>
            </a:pPr>
            <a:r>
              <a:rPr lang="en-US" b="1" dirty="0"/>
              <a:t>Application Requirements:</a:t>
            </a:r>
            <a:endParaRPr lang="en-CA" b="1" dirty="0"/>
          </a:p>
          <a:p>
            <a:pPr marL="0" lvl="1" indent="0">
              <a:spcBef>
                <a:spcPts val="0"/>
              </a:spcBef>
              <a:buNone/>
            </a:pPr>
            <a:r>
              <a:rPr lang="en-CA" dirty="0"/>
              <a:t>Canada, like many countries, extends patents to the person who is the first-to-file rather than the person who is first-to-invent</a:t>
            </a:r>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288</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81803179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p:txBody>
          <a:bodyPr/>
          <a:lstStyle/>
          <a:p>
            <a:pPr eaLnBrk="1" hangingPunct="1">
              <a:defRPr/>
            </a:pPr>
            <a:r>
              <a:rPr lang="en-US" dirty="0"/>
              <a:t>Patent Limitations</a:t>
            </a:r>
          </a:p>
        </p:txBody>
      </p:sp>
      <p:sp>
        <p:nvSpPr>
          <p:cNvPr id="1074179" name="Rectangle 3"/>
          <p:cNvSpPr>
            <a:spLocks noGrp="1" noChangeArrowheads="1"/>
          </p:cNvSpPr>
          <p:nvPr>
            <p:ph type="body" idx="1"/>
          </p:nvPr>
        </p:nvSpPr>
        <p:spPr/>
        <p:txBody>
          <a:bodyPr/>
          <a:lstStyle/>
          <a:p>
            <a:pPr eaLnBrk="1" hangingPunct="1"/>
            <a:r>
              <a:rPr lang="en-US" dirty="0"/>
              <a:t>Patents can be granted to any of the following inventions:</a:t>
            </a:r>
            <a:endParaRPr lang="en-US" dirty="0">
              <a:solidFill>
                <a:srgbClr val="800000"/>
              </a:solidFill>
            </a:endParaRPr>
          </a:p>
          <a:p>
            <a:pPr lvl="1" eaLnBrk="1" hangingPunct="1"/>
            <a:r>
              <a:rPr lang="en-US" sz="1800" dirty="0"/>
              <a:t>Products</a:t>
            </a:r>
          </a:p>
          <a:p>
            <a:pPr lvl="1" eaLnBrk="1" hangingPunct="1"/>
            <a:r>
              <a:rPr lang="en-US" sz="1800" dirty="0"/>
              <a:t>Apparatuses</a:t>
            </a:r>
          </a:p>
          <a:p>
            <a:pPr lvl="1" eaLnBrk="1" hangingPunct="1"/>
            <a:r>
              <a:rPr lang="en-US" sz="1800" dirty="0"/>
              <a:t>Manufacturing processes</a:t>
            </a:r>
          </a:p>
          <a:p>
            <a:pPr lvl="1" eaLnBrk="1" hangingPunct="1"/>
            <a:r>
              <a:rPr lang="en-US" sz="1800" dirty="0"/>
              <a:t>Chemical compositions</a:t>
            </a:r>
          </a:p>
          <a:p>
            <a:pPr lvl="1" eaLnBrk="1" hangingPunct="1"/>
            <a:r>
              <a:rPr lang="en-US" sz="1800" dirty="0"/>
              <a:t>Improvements to existing inventions (products, apparatuses, manufacturing processes, or chemical compositions)</a:t>
            </a:r>
          </a:p>
          <a:p>
            <a:pPr eaLnBrk="1" hangingPunct="1"/>
            <a:r>
              <a:rPr lang="en-US" dirty="0"/>
              <a:t>Patents are not granted for scientific principles, abstract theorems, ideas, methods of conducting business, computer programs, or medical treatments:</a:t>
            </a:r>
          </a:p>
          <a:p>
            <a:pPr lvl="1" eaLnBrk="1" hangingPunct="1"/>
            <a:r>
              <a:rPr lang="en-US" dirty="0"/>
              <a:t>Some exceptions apply, particularly with respect to computer software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289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40807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4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4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41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4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4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417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4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Note for Students Requiring Accommodations</a:t>
            </a:r>
          </a:p>
        </p:txBody>
      </p:sp>
      <p:sp>
        <p:nvSpPr>
          <p:cNvPr id="3" name="Content Placeholder 2"/>
          <p:cNvSpPr>
            <a:spLocks noGrp="1"/>
          </p:cNvSpPr>
          <p:nvPr>
            <p:ph idx="1"/>
          </p:nvPr>
        </p:nvSpPr>
        <p:spPr/>
        <p:txBody>
          <a:bodyPr/>
          <a:lstStyle/>
          <a:p>
            <a:r>
              <a:rPr lang="en-CA" dirty="0" err="1"/>
              <a:t>AccessAbility</a:t>
            </a:r>
            <a:r>
              <a:rPr lang="en-CA" dirty="0"/>
              <a:t> Services (</a:t>
            </a:r>
            <a:r>
              <a:rPr lang="en-CA" dirty="0">
                <a:hlinkClick r:id="rId3"/>
              </a:rPr>
              <a:t>https://uwaterloo.ca/accessability-services/</a:t>
            </a:r>
            <a:r>
              <a:rPr lang="en-CA" dirty="0"/>
              <a:t>), located in Needles Hall, Room 1401, collaborates with all academic departments to arrange appropriate accommodations for students without compromising the academic integrity of the curriculum</a:t>
            </a:r>
          </a:p>
          <a:p>
            <a:r>
              <a:rPr lang="en-CA" dirty="0"/>
              <a:t>If you require academic accommodations, please register with </a:t>
            </a:r>
            <a:r>
              <a:rPr lang="en-CA" dirty="0" err="1"/>
              <a:t>AccessAbility</a:t>
            </a:r>
            <a:r>
              <a:rPr lang="en-CA" dirty="0"/>
              <a:t> Services at the beginning of each academic term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p:txBody>
          <a:bodyPr/>
          <a:lstStyle/>
          <a:p>
            <a:pPr eaLnBrk="1" hangingPunct="1">
              <a:defRPr/>
            </a:pPr>
            <a:r>
              <a:rPr lang="en-US"/>
              <a:t>Patent Applications</a:t>
            </a:r>
          </a:p>
        </p:txBody>
      </p:sp>
      <p:sp>
        <p:nvSpPr>
          <p:cNvPr id="1075203" name="Rectangle 3"/>
          <p:cNvSpPr>
            <a:spLocks noGrp="1" noChangeArrowheads="1"/>
          </p:cNvSpPr>
          <p:nvPr>
            <p:ph type="body" idx="1"/>
          </p:nvPr>
        </p:nvSpPr>
        <p:spPr/>
        <p:txBody>
          <a:bodyPr/>
          <a:lstStyle/>
          <a:p>
            <a:pPr eaLnBrk="1" hangingPunct="1"/>
            <a:r>
              <a:rPr lang="en-US" dirty="0"/>
              <a:t>The patent application process is complex</a:t>
            </a:r>
          </a:p>
          <a:p>
            <a:pPr eaLnBrk="1" hangingPunct="1"/>
            <a:r>
              <a:rPr lang="en-US" dirty="0"/>
              <a:t>Registered agents usually assist with the process</a:t>
            </a:r>
          </a:p>
          <a:p>
            <a:pPr eaLnBrk="1" hangingPunct="1"/>
            <a:r>
              <a:rPr lang="en-US" dirty="0"/>
              <a:t>The process includes the following steps:</a:t>
            </a:r>
          </a:p>
          <a:p>
            <a:pPr lvl="1" eaLnBrk="1" hangingPunct="1"/>
            <a:r>
              <a:rPr lang="en-US" sz="1800" dirty="0"/>
              <a:t>Conducting a preliminary search</a:t>
            </a:r>
          </a:p>
          <a:p>
            <a:pPr lvl="1" eaLnBrk="1" hangingPunct="1"/>
            <a:r>
              <a:rPr lang="en-US" sz="1800" dirty="0"/>
              <a:t>Preparing an abstract</a:t>
            </a:r>
          </a:p>
          <a:p>
            <a:pPr lvl="1" eaLnBrk="1" hangingPunct="1"/>
            <a:r>
              <a:rPr lang="en-US" sz="1800" dirty="0"/>
              <a:t>Providing a clear and complete description of the invention and its usefulness</a:t>
            </a:r>
          </a:p>
          <a:p>
            <a:pPr lvl="1" eaLnBrk="1" hangingPunct="1"/>
            <a:r>
              <a:rPr lang="en-US" sz="1800" dirty="0"/>
              <a:t>Preparing a list of claims to define the limits of protection to be extended</a:t>
            </a:r>
          </a:p>
          <a:p>
            <a:pPr lvl="1" eaLnBrk="1" hangingPunct="1"/>
            <a:r>
              <a:rPr lang="en-US" sz="1800" dirty="0"/>
              <a:t>Submitting drawings to document the invention</a:t>
            </a:r>
          </a:p>
          <a:p>
            <a:pPr eaLnBrk="1" hangingPunct="1"/>
            <a:r>
              <a:rPr lang="en-US" sz="2000" dirty="0"/>
              <a:t>A provisional patent application helps establish an</a:t>
            </a:r>
            <a:r>
              <a:rPr lang="en-US" dirty="0"/>
              <a:t> inventor as the</a:t>
            </a:r>
            <a:r>
              <a:rPr lang="en-US" sz="2000" dirty="0"/>
              <a:t> first-to-file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96657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5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5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52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5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52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520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52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p:txBody>
          <a:bodyPr/>
          <a:lstStyle/>
          <a:p>
            <a:pPr eaLnBrk="1" hangingPunct="1">
              <a:defRPr/>
            </a:pPr>
            <a:r>
              <a:rPr lang="en-US" dirty="0"/>
              <a:t>U.S. Patent 2,524,035: The Transistor</a:t>
            </a:r>
            <a:endParaRPr lang="en-US" b="0" dirty="0">
              <a:solidFill>
                <a:schemeClr val="tx1"/>
              </a:solidFill>
              <a:effectLst/>
            </a:endParaRPr>
          </a:p>
        </p:txBody>
      </p:sp>
      <p:sp>
        <p:nvSpPr>
          <p:cNvPr id="267269" name="Rectangle 4"/>
          <p:cNvSpPr>
            <a:spLocks noChangeArrowheads="1"/>
          </p:cNvSpPr>
          <p:nvPr/>
        </p:nvSpPr>
        <p:spPr bwMode="auto">
          <a:xfrm>
            <a:off x="304800" y="4765477"/>
            <a:ext cx="8458200" cy="954107"/>
          </a:xfrm>
          <a:prstGeom prst="rect">
            <a:avLst/>
          </a:prstGeom>
          <a:solidFill>
            <a:schemeClr val="bg2">
              <a:lumMod val="90000"/>
            </a:schemeClr>
          </a:solidFill>
          <a:ln w="50800" cmpd="dbl">
            <a:solidFill>
              <a:schemeClr val="tx1"/>
            </a:solidFill>
            <a:miter lim="800000"/>
            <a:headEnd/>
            <a:tailEnd/>
          </a:ln>
          <a:extLst/>
        </p:spPr>
        <p:txBody>
          <a:bodyPr>
            <a:spAutoFit/>
          </a:bodyPr>
          <a:lstStyle>
            <a:lvl1pPr eaLnBrk="0" hangingPunct="0">
              <a:defRPr sz="1400">
                <a:solidFill>
                  <a:schemeClr val="tx1"/>
                </a:solidFill>
                <a:latin typeface="Times New Roman" panose="02020603050405020304" pitchFamily="18" charset="0"/>
              </a:defRPr>
            </a:lvl1pPr>
            <a:lvl2pPr marL="742950" indent="-285750"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ts val="500"/>
              </a:spcBef>
              <a:spcAft>
                <a:spcPts val="500"/>
              </a:spcAft>
            </a:pPr>
            <a:r>
              <a:rPr lang="en-US" i="1" dirty="0">
                <a:latin typeface="Calibri" panose="020F0502020204030204" pitchFamily="34" charset="0"/>
              </a:rPr>
              <a:t>...to amplify or otherwise translate electric signals or variations by use of compact, simple, and rugged apparatus of novel type. Another object is to provide a circuit element for use as an amplifier or the like which does not require a heated thermionic cathode for its operation, and which therefore is immediately operative when turned on. A related object is to provide such a circuit element which requires no evacuated or gas-filled envelope. </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291</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dirty="0"/>
              <a:t>ECE 190: Engineering Profession and Practice</a:t>
            </a:r>
            <a:endParaRPr lang="en-US" dirty="0"/>
          </a:p>
        </p:txBody>
      </p:sp>
      <p:sp>
        <p:nvSpPr>
          <p:cNvPr id="2" name="TextBox 1"/>
          <p:cNvSpPr txBox="1"/>
          <p:nvPr/>
        </p:nvSpPr>
        <p:spPr>
          <a:xfrm>
            <a:off x="304800" y="4343400"/>
            <a:ext cx="2209800" cy="307777"/>
          </a:xfrm>
          <a:prstGeom prst="rect">
            <a:avLst/>
          </a:prstGeom>
          <a:noFill/>
        </p:spPr>
        <p:txBody>
          <a:bodyPr wrap="square" rtlCol="0">
            <a:spAutoFit/>
          </a:bodyPr>
          <a:lstStyle/>
          <a:p>
            <a:pPr algn="ctr"/>
            <a:r>
              <a:rPr lang="en-US" b="1" dirty="0">
                <a:latin typeface="Cambria" panose="02040503050406030204" pitchFamily="18" charset="0"/>
                <a:hlinkClick r:id="rId2"/>
              </a:rPr>
              <a:t>U.S. Patent 2,524,035</a:t>
            </a:r>
            <a:endParaRPr lang="en-CA" b="1" dirty="0">
              <a:latin typeface="Cambria" panose="02040503050406030204" pitchFamily="18"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5175" t="7221" r="15175" b="53412"/>
          <a:stretch/>
        </p:blipFill>
        <p:spPr>
          <a:xfrm>
            <a:off x="2057400" y="914400"/>
            <a:ext cx="4925212" cy="3768913"/>
          </a:xfrm>
          <a:prstGeom prst="rect">
            <a:avLst/>
          </a:prstGeom>
        </p:spPr>
      </p:pic>
    </p:spTree>
    <p:extLst>
      <p:ext uri="{BB962C8B-B14F-4D97-AF65-F5344CB8AC3E}">
        <p14:creationId xmlns:p14="http://schemas.microsoft.com/office/powerpoint/2010/main" val="24303492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CA" dirty="0"/>
              <a:t>A copyright protects any original literary, dramatic, musical, or artistic work</a:t>
            </a:r>
          </a:p>
          <a:p>
            <a:pPr marL="0" indent="0">
              <a:spcBef>
                <a:spcPts val="1200"/>
              </a:spcBef>
              <a:buNone/>
            </a:pPr>
            <a:r>
              <a:rPr lang="en-US" b="1" dirty="0"/>
              <a:t>Applicable Laws:</a:t>
            </a:r>
            <a:endParaRPr lang="en-CA" b="1" dirty="0"/>
          </a:p>
          <a:p>
            <a:pPr marL="0" lvl="1" indent="0">
              <a:spcBef>
                <a:spcPts val="0"/>
              </a:spcBef>
              <a:buNone/>
            </a:pPr>
            <a:r>
              <a:rPr lang="en-US" dirty="0">
                <a:hlinkClick r:id="rId2"/>
              </a:rPr>
              <a:t>Copyright Act (R.S.C., 1985, c. C-42)</a:t>
            </a:r>
            <a:endParaRPr lang="en-CA" dirty="0"/>
          </a:p>
          <a:p>
            <a:pPr marL="0" indent="0">
              <a:spcBef>
                <a:spcPts val="1200"/>
              </a:spcBef>
              <a:buNone/>
            </a:pPr>
            <a:r>
              <a:rPr lang="en-US" b="1" dirty="0"/>
              <a:t>Protection:</a:t>
            </a:r>
            <a:endParaRPr lang="en-CA" b="1" dirty="0"/>
          </a:p>
          <a:p>
            <a:pPr marL="0" lvl="1" indent="0">
              <a:spcBef>
                <a:spcPts val="0"/>
              </a:spcBef>
              <a:buNone/>
            </a:pPr>
            <a:r>
              <a:rPr lang="en-CA" dirty="0"/>
              <a:t>Copyright includes the right to reproduce, perform, publish, translate, convert, distribute, exhibit, and to lease, or to authorize any such acts</a:t>
            </a:r>
          </a:p>
          <a:p>
            <a:pPr marL="0" indent="0">
              <a:spcBef>
                <a:spcPts val="1200"/>
              </a:spcBef>
              <a:buNone/>
            </a:pPr>
            <a:r>
              <a:rPr lang="en-US" b="1" dirty="0"/>
              <a:t>Protection Duration:</a:t>
            </a:r>
            <a:endParaRPr lang="en-CA" b="1" dirty="0"/>
          </a:p>
          <a:p>
            <a:pPr marL="0" lvl="1" indent="0">
              <a:spcBef>
                <a:spcPts val="0"/>
              </a:spcBef>
              <a:buNone/>
            </a:pPr>
            <a:r>
              <a:rPr lang="en-CA" dirty="0"/>
              <a:t>The life of the author plus 50 years</a:t>
            </a:r>
          </a:p>
          <a:p>
            <a:pPr marL="0" indent="0">
              <a:spcBef>
                <a:spcPts val="1200"/>
              </a:spcBef>
              <a:buNone/>
            </a:pPr>
            <a:r>
              <a:rPr lang="en-US" b="1" dirty="0"/>
              <a:t>Application Requirements:</a:t>
            </a:r>
            <a:endParaRPr lang="en-CA" b="1" dirty="0"/>
          </a:p>
          <a:p>
            <a:pPr marL="0" lvl="1" indent="0">
              <a:spcBef>
                <a:spcPts val="0"/>
              </a:spcBef>
              <a:buNone/>
            </a:pPr>
            <a:r>
              <a:rPr lang="en-CA" dirty="0"/>
              <a:t>Copyright registration currently costs $50 CDN (online) or $65 CDN (paper application) but it is not necessary for protection in Canada</a:t>
            </a:r>
          </a:p>
          <a:p>
            <a:endParaRPr lang="en-CA" dirty="0"/>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292</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227946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p:txBody>
          <a:bodyPr/>
          <a:lstStyle/>
          <a:p>
            <a:pPr eaLnBrk="1" hangingPunct="1">
              <a:defRPr/>
            </a:pPr>
            <a:r>
              <a:rPr lang="en-US" dirty="0"/>
              <a:t>Copyright Limitations</a:t>
            </a:r>
          </a:p>
        </p:txBody>
      </p:sp>
      <p:sp>
        <p:nvSpPr>
          <p:cNvPr id="1079299" name="Rectangle 3"/>
          <p:cNvSpPr>
            <a:spLocks noGrp="1" noChangeArrowheads="1"/>
          </p:cNvSpPr>
          <p:nvPr>
            <p:ph type="body" idx="1"/>
          </p:nvPr>
        </p:nvSpPr>
        <p:spPr/>
        <p:txBody>
          <a:bodyPr/>
          <a:lstStyle/>
          <a:p>
            <a:pPr eaLnBrk="1" hangingPunct="1"/>
            <a:r>
              <a:rPr lang="en-US" dirty="0"/>
              <a:t>Copyright specifically applies to original literary, dramatic, musical, and artistic works such as the following:</a:t>
            </a:r>
          </a:p>
          <a:p>
            <a:pPr lvl="1" eaLnBrk="1" hangingPunct="1"/>
            <a:r>
              <a:rPr lang="en-US" sz="1800" dirty="0"/>
              <a:t>Literary works (books, pamphlets, poems, and other works consisting of text including computer programs)</a:t>
            </a:r>
          </a:p>
          <a:p>
            <a:pPr lvl="1" eaLnBrk="1" hangingPunct="1"/>
            <a:r>
              <a:rPr lang="en-US" sz="1800" dirty="0"/>
              <a:t>Dramatic, musical, and artistic works</a:t>
            </a:r>
          </a:p>
          <a:p>
            <a:pPr lvl="1" eaLnBrk="1" hangingPunct="1"/>
            <a:r>
              <a:rPr lang="en-US" sz="1800" dirty="0"/>
              <a:t>Recordings (often copyrighted separately)</a:t>
            </a:r>
          </a:p>
          <a:p>
            <a:pPr eaLnBrk="1" hangingPunct="1"/>
            <a:r>
              <a:rPr lang="en-US" dirty="0"/>
              <a:t>Copyright does not extend to facts, ideas, news, names, slogans, or short phrases, titles, methods, plots, or characters</a:t>
            </a:r>
          </a:p>
          <a:p>
            <a:pPr eaLnBrk="1" hangingPunct="1"/>
            <a:r>
              <a:rPr lang="en-US" dirty="0"/>
              <a:t>An employer usually owns the work of employees:</a:t>
            </a:r>
          </a:p>
          <a:p>
            <a:pPr lvl="1" eaLnBrk="1" hangingPunct="1"/>
            <a:r>
              <a:rPr lang="en-US" dirty="0"/>
              <a:t>As part of an employee’s contract, copyrights are typically transferred to the employer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56216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92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92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92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92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2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2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p:txBody>
          <a:bodyPr/>
          <a:lstStyle/>
          <a:p>
            <a:pPr eaLnBrk="1" hangingPunct="1">
              <a:defRPr/>
            </a:pPr>
            <a:r>
              <a:rPr lang="en-US"/>
              <a:t>Copyright Infringement Examples</a:t>
            </a:r>
          </a:p>
        </p:txBody>
      </p:sp>
      <p:sp>
        <p:nvSpPr>
          <p:cNvPr id="1080323" name="Rectangle 3"/>
          <p:cNvSpPr>
            <a:spLocks noGrp="1" noChangeArrowheads="1"/>
          </p:cNvSpPr>
          <p:nvPr>
            <p:ph type="body" idx="1"/>
          </p:nvPr>
        </p:nvSpPr>
        <p:spPr/>
        <p:txBody>
          <a:bodyPr/>
          <a:lstStyle/>
          <a:p>
            <a:pPr eaLnBrk="1" hangingPunct="1"/>
            <a:r>
              <a:rPr lang="en-US" dirty="0"/>
              <a:t>The following are examples of copyright infringement:</a:t>
            </a:r>
          </a:p>
          <a:p>
            <a:pPr lvl="1" eaLnBrk="1" hangingPunct="1"/>
            <a:r>
              <a:rPr lang="en-US" sz="1800" dirty="0"/>
              <a:t>Reprinting an article without permission</a:t>
            </a:r>
          </a:p>
          <a:p>
            <a:pPr lvl="1" eaLnBrk="1" hangingPunct="1"/>
            <a:r>
              <a:rPr lang="en-US" sz="1800" dirty="0"/>
              <a:t>Installing copyrighted software beyond the terms of the license</a:t>
            </a:r>
          </a:p>
          <a:p>
            <a:pPr lvl="1" eaLnBrk="1" hangingPunct="1"/>
            <a:r>
              <a:rPr lang="en-US" sz="1800" dirty="0"/>
              <a:t>Playing personal CDs in public without permission</a:t>
            </a:r>
          </a:p>
          <a:p>
            <a:pPr lvl="1" eaLnBrk="1" hangingPunct="1"/>
            <a:r>
              <a:rPr lang="en-US" sz="1800" dirty="0"/>
              <a:t>Producing a copyrighted play without permission</a:t>
            </a:r>
          </a:p>
          <a:p>
            <a:pPr eaLnBrk="1" hangingPunct="1"/>
            <a:r>
              <a:rPr lang="en-US" dirty="0"/>
              <a:t>The following are </a:t>
            </a:r>
            <a:r>
              <a:rPr lang="en-US" b="1" dirty="0">
                <a:solidFill>
                  <a:schemeClr val="accent1">
                    <a:lumMod val="75000"/>
                  </a:schemeClr>
                </a:solidFill>
              </a:rPr>
              <a:t>not</a:t>
            </a:r>
            <a:r>
              <a:rPr lang="en-US" dirty="0"/>
              <a:t> examples of copyright infringement:</a:t>
            </a:r>
          </a:p>
          <a:p>
            <a:pPr lvl="1" eaLnBrk="1" hangingPunct="1"/>
            <a:r>
              <a:rPr lang="en-US" dirty="0"/>
              <a:t>Quoting a brief attributed portion of a work</a:t>
            </a:r>
          </a:p>
          <a:p>
            <a:pPr lvl="1" eaLnBrk="1" hangingPunct="1"/>
            <a:r>
              <a:rPr lang="en-US" dirty="0"/>
              <a:t>Making and storing a single copy of a software package</a:t>
            </a:r>
          </a:p>
          <a:p>
            <a:pPr lvl="1" eaLnBrk="1" hangingPunct="1"/>
            <a:r>
              <a:rPr lang="en-US" sz="1800" dirty="0"/>
              <a:t>Playing personal CDs in your home or your car</a:t>
            </a:r>
          </a:p>
          <a:p>
            <a:pPr lvl="1" eaLnBrk="1" hangingPunct="1"/>
            <a:r>
              <a:rPr lang="en-US" sz="1800" dirty="0"/>
              <a:t>Producing a play by </a:t>
            </a:r>
            <a:r>
              <a:rPr lang="en-US" dirty="0"/>
              <a:t>Shakespeare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48954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0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0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0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0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0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03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032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032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03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Designs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CA" dirty="0"/>
              <a:t>An industrial design is the fixed, visible shape, pattern, or ornamentation applied to a useful article that is mass-produced</a:t>
            </a:r>
          </a:p>
          <a:p>
            <a:pPr marL="0" indent="0">
              <a:spcBef>
                <a:spcPts val="1200"/>
              </a:spcBef>
              <a:buNone/>
            </a:pPr>
            <a:r>
              <a:rPr lang="en-US" b="1" dirty="0"/>
              <a:t>Applicable Laws:</a:t>
            </a:r>
            <a:endParaRPr lang="en-CA" b="1" dirty="0"/>
          </a:p>
          <a:p>
            <a:pPr marL="0" lvl="1" indent="0">
              <a:spcBef>
                <a:spcPts val="0"/>
              </a:spcBef>
              <a:buNone/>
            </a:pPr>
            <a:r>
              <a:rPr lang="en-US" dirty="0">
                <a:hlinkClick r:id="rId2"/>
              </a:rPr>
              <a:t>Industrial Design Act (R.S.C., 1985, c. I-9)</a:t>
            </a:r>
            <a:endParaRPr lang="en-CA" dirty="0"/>
          </a:p>
          <a:p>
            <a:pPr marL="0" indent="0">
              <a:spcBef>
                <a:spcPts val="1200"/>
              </a:spcBef>
              <a:buNone/>
            </a:pPr>
            <a:r>
              <a:rPr lang="en-US" b="1" dirty="0"/>
              <a:t>Protection:</a:t>
            </a:r>
            <a:endParaRPr lang="en-CA" b="1" dirty="0"/>
          </a:p>
          <a:p>
            <a:pPr marL="0" lvl="1" indent="0">
              <a:spcBef>
                <a:spcPts val="0"/>
              </a:spcBef>
              <a:buNone/>
            </a:pPr>
            <a:r>
              <a:rPr lang="en-US" dirty="0"/>
              <a:t>Registration is required to prove exclusive ownership and to protect against infringement</a:t>
            </a:r>
            <a:endParaRPr lang="en-CA" dirty="0"/>
          </a:p>
          <a:p>
            <a:pPr marL="0" indent="0">
              <a:spcBef>
                <a:spcPts val="1200"/>
              </a:spcBef>
              <a:buNone/>
            </a:pPr>
            <a:r>
              <a:rPr lang="en-US" b="1" dirty="0"/>
              <a:t>Protection Duration:</a:t>
            </a:r>
            <a:endParaRPr lang="en-CA" b="1" dirty="0"/>
          </a:p>
          <a:p>
            <a:pPr marL="0" lvl="1" indent="0">
              <a:spcBef>
                <a:spcPts val="0"/>
              </a:spcBef>
              <a:buNone/>
            </a:pPr>
            <a:r>
              <a:rPr lang="en-CA" dirty="0"/>
              <a:t>5 years from the date of registration and renewable for another 5 years</a:t>
            </a:r>
          </a:p>
          <a:p>
            <a:pPr marL="0" indent="0">
              <a:spcBef>
                <a:spcPts val="1200"/>
              </a:spcBef>
              <a:buNone/>
            </a:pPr>
            <a:r>
              <a:rPr lang="en-US" b="1" dirty="0"/>
              <a:t>Application Requirements:</a:t>
            </a:r>
            <a:endParaRPr lang="en-CA" b="1" dirty="0"/>
          </a:p>
          <a:p>
            <a:pPr marL="0" lvl="1" indent="0">
              <a:spcBef>
                <a:spcPts val="0"/>
              </a:spcBef>
              <a:buNone/>
            </a:pPr>
            <a:r>
              <a:rPr lang="en-US" dirty="0"/>
              <a:t>Applications must be made within the first year of public use and designs are assessed on the basis of originality</a:t>
            </a:r>
            <a:endParaRPr lang="en-CA" dirty="0"/>
          </a:p>
          <a:p>
            <a:endParaRPr lang="en-CA" dirty="0"/>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295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4343269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p:txBody>
          <a:bodyPr/>
          <a:lstStyle/>
          <a:p>
            <a:pPr eaLnBrk="1" hangingPunct="1">
              <a:defRPr/>
            </a:pPr>
            <a:r>
              <a:rPr lang="en-US" dirty="0"/>
              <a:t>Example of an Industrial Design</a:t>
            </a:r>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0" y="1066780"/>
            <a:ext cx="2794000" cy="4178300"/>
          </a:xfrm>
          <a:prstGeom prst="rect">
            <a:avLst/>
          </a:prstGeom>
          <a:ln w="50800" cmpd="dbl">
            <a:solidFill>
              <a:schemeClr val="tx1"/>
            </a:solidFill>
          </a:ln>
        </p:spPr>
      </p:pic>
      <p:sp>
        <p:nvSpPr>
          <p:cNvPr id="6" name="TextBox 5"/>
          <p:cNvSpPr txBox="1"/>
          <p:nvPr/>
        </p:nvSpPr>
        <p:spPr>
          <a:xfrm>
            <a:off x="2514600" y="5511225"/>
            <a:ext cx="4114800" cy="584775"/>
          </a:xfrm>
          <a:prstGeom prst="rect">
            <a:avLst/>
          </a:prstGeom>
          <a:noFill/>
        </p:spPr>
        <p:txBody>
          <a:bodyPr wrap="square" rtlCol="0">
            <a:spAutoFit/>
          </a:bodyPr>
          <a:lstStyle/>
          <a:p>
            <a:pPr algn="ctr"/>
            <a:r>
              <a:rPr lang="en-US" sz="1800" b="1" dirty="0">
                <a:latin typeface="Calibri" panose="020F0502020204030204" pitchFamily="34" charset="0"/>
                <a:hlinkClick r:id="rId3"/>
              </a:rPr>
              <a:t>“Spirit of Ecstasy”</a:t>
            </a:r>
            <a:r>
              <a:rPr lang="en-US" sz="1800" b="1" dirty="0">
                <a:latin typeface="Calibri" panose="020F0502020204030204" pitchFamily="34" charset="0"/>
              </a:rPr>
              <a:t>, Rolls Royce, </a:t>
            </a:r>
            <a:r>
              <a:rPr lang="en-US" dirty="0">
                <a:latin typeface="Calibri" panose="020F0502020204030204" pitchFamily="34" charset="0"/>
              </a:rPr>
              <a:t>https://en.wikipedia.org/wiki/Spirit_of_Ecstasy.</a:t>
            </a:r>
            <a:endParaRPr lang="en-CA" dirty="0">
              <a:latin typeface="Calibri" panose="020F0502020204030204" pitchFamily="34" charset="0"/>
            </a:endParaRPr>
          </a:p>
        </p:txBody>
      </p:sp>
    </p:spTree>
    <p:extLst>
      <p:ext uri="{BB962C8B-B14F-4D97-AF65-F5344CB8AC3E}">
        <p14:creationId xmlns:p14="http://schemas.microsoft.com/office/powerpoint/2010/main" val="12630860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Trademarks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CA" dirty="0"/>
              <a:t>A trademark is a word, symbol, or design used to identify wares or services of a person or company</a:t>
            </a:r>
          </a:p>
          <a:p>
            <a:pPr marL="0" indent="0">
              <a:spcBef>
                <a:spcPts val="1200"/>
              </a:spcBef>
              <a:buNone/>
            </a:pPr>
            <a:r>
              <a:rPr lang="en-US" b="1" dirty="0"/>
              <a:t>Applicable Laws:</a:t>
            </a:r>
            <a:endParaRPr lang="en-CA" b="1" dirty="0"/>
          </a:p>
          <a:p>
            <a:pPr marL="0" lvl="1" indent="0">
              <a:spcBef>
                <a:spcPts val="0"/>
              </a:spcBef>
              <a:buNone/>
            </a:pPr>
            <a:r>
              <a:rPr lang="en-US" dirty="0">
                <a:hlinkClick r:id="rId2"/>
              </a:rPr>
              <a:t>Trademarks Act (R.S.C., 1985, c. T-13)</a:t>
            </a:r>
            <a:endParaRPr lang="en-CA" dirty="0"/>
          </a:p>
          <a:p>
            <a:pPr marL="0" indent="0">
              <a:spcBef>
                <a:spcPts val="1200"/>
              </a:spcBef>
              <a:buNone/>
            </a:pPr>
            <a:r>
              <a:rPr lang="en-US" b="1" dirty="0"/>
              <a:t>Protection:</a:t>
            </a:r>
            <a:endParaRPr lang="en-CA" b="1" dirty="0"/>
          </a:p>
          <a:p>
            <a:pPr marL="0" lvl="1" indent="0">
              <a:spcBef>
                <a:spcPts val="0"/>
              </a:spcBef>
              <a:buNone/>
            </a:pPr>
            <a:r>
              <a:rPr lang="en-US" dirty="0"/>
              <a:t>Registration is required to prove exclusive ownership and to protect against infringement</a:t>
            </a:r>
            <a:endParaRPr lang="en-CA" dirty="0"/>
          </a:p>
          <a:p>
            <a:pPr marL="0" indent="0">
              <a:spcBef>
                <a:spcPts val="1200"/>
              </a:spcBef>
              <a:buNone/>
            </a:pPr>
            <a:r>
              <a:rPr lang="en-US" b="1" dirty="0"/>
              <a:t>Protection Duration:</a:t>
            </a:r>
            <a:endParaRPr lang="en-CA" b="1" dirty="0"/>
          </a:p>
          <a:p>
            <a:pPr marL="0" lvl="1" indent="0">
              <a:spcBef>
                <a:spcPts val="0"/>
              </a:spcBef>
              <a:buNone/>
            </a:pPr>
            <a:r>
              <a:rPr lang="en-US" dirty="0"/>
              <a:t>15 years from the date of registration and protection is renewable indefinitely</a:t>
            </a:r>
            <a:endParaRPr lang="en-CA" dirty="0"/>
          </a:p>
          <a:p>
            <a:pPr marL="0" indent="0">
              <a:spcBef>
                <a:spcPts val="1200"/>
              </a:spcBef>
              <a:buNone/>
            </a:pPr>
            <a:r>
              <a:rPr lang="en-US" b="1" dirty="0"/>
              <a:t>Application Requirements:</a:t>
            </a:r>
            <a:endParaRPr lang="en-CA" b="1" dirty="0"/>
          </a:p>
          <a:p>
            <a:pPr marL="0" lvl="1" indent="0">
              <a:spcBef>
                <a:spcPts val="0"/>
              </a:spcBef>
              <a:buNone/>
            </a:pPr>
            <a:r>
              <a:rPr lang="en-US" dirty="0"/>
              <a:t>First person to use the trademark in Canada or register the trademark in another country</a:t>
            </a:r>
            <a:endParaRPr lang="en-CA" dirty="0"/>
          </a:p>
          <a:p>
            <a:endParaRPr lang="en-CA" dirty="0"/>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297</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5582970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p:nvPr>
        </p:nvSpPr>
        <p:spPr/>
        <p:txBody>
          <a:bodyPr/>
          <a:lstStyle/>
          <a:p>
            <a:pPr eaLnBrk="1" hangingPunct="1">
              <a:defRPr/>
            </a:pPr>
            <a:r>
              <a:rPr lang="en-US" dirty="0"/>
              <a:t>Types of Trademarks</a:t>
            </a:r>
          </a:p>
        </p:txBody>
      </p:sp>
      <p:sp>
        <p:nvSpPr>
          <p:cNvPr id="1082371" name="Rectangle 3"/>
          <p:cNvSpPr>
            <a:spLocks noGrp="1" noChangeArrowheads="1"/>
          </p:cNvSpPr>
          <p:nvPr>
            <p:ph type="body" idx="1"/>
          </p:nvPr>
        </p:nvSpPr>
        <p:spPr/>
        <p:txBody>
          <a:bodyPr/>
          <a:lstStyle/>
          <a:p>
            <a:pPr eaLnBrk="1" hangingPunct="1"/>
            <a:r>
              <a:rPr lang="en-US" dirty="0"/>
              <a:t>Three types of trademarks exist:</a:t>
            </a:r>
          </a:p>
          <a:p>
            <a:pPr lvl="1" eaLnBrk="1" hangingPunct="1"/>
            <a:r>
              <a:rPr lang="en-US" dirty="0"/>
              <a:t>Ordinary marks distinguish articles or services</a:t>
            </a:r>
          </a:p>
          <a:p>
            <a:pPr marL="540000" lvl="1" indent="0" eaLnBrk="1" hangingPunct="1">
              <a:buNone/>
            </a:pPr>
            <a:endParaRPr lang="en-US" dirty="0"/>
          </a:p>
          <a:p>
            <a:pPr marL="540000" lvl="1" indent="0" eaLnBrk="1" hangingPunct="1">
              <a:buNone/>
            </a:pPr>
            <a:endParaRPr lang="en-US" dirty="0"/>
          </a:p>
          <a:p>
            <a:pPr lvl="1" eaLnBrk="1" hangingPunct="1"/>
            <a:r>
              <a:rPr lang="en-US" dirty="0"/>
              <a:t>Certification marks indicate a quality standard for a product or service</a:t>
            </a:r>
          </a:p>
          <a:p>
            <a:pPr lvl="1" eaLnBrk="1" hangingPunct="1"/>
            <a:endParaRPr lang="en-US" dirty="0"/>
          </a:p>
          <a:p>
            <a:pPr marL="540000" lvl="1" indent="0" eaLnBrk="1" hangingPunct="1">
              <a:buNone/>
            </a:pPr>
            <a:endParaRPr lang="en-US" dirty="0"/>
          </a:p>
          <a:p>
            <a:pPr lvl="1" eaLnBrk="1" hangingPunct="1"/>
            <a:r>
              <a:rPr lang="en-US" dirty="0"/>
              <a:t>A distinguishing guise is a wrapping, shape, packaging, or appearance that distinguishes a product from other similar products</a:t>
            </a:r>
          </a:p>
          <a:p>
            <a:pPr eaLnBrk="1" hangingPunct="1"/>
            <a:endParaRPr 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298</a:t>
            </a:fld>
            <a:endParaRPr lang="en-US" dirty="0"/>
          </a:p>
        </p:txBody>
      </p:sp>
      <p:pic>
        <p:nvPicPr>
          <p:cNvPr id="7" name="Picture 4" descr="ibm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198" y="2057400"/>
            <a:ext cx="11350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SA"/>
          <p:cNvPicPr>
            <a:picLocks noChangeAspect="1" noChangeArrowheads="1"/>
          </p:cNvPicPr>
          <p:nvPr/>
        </p:nvPicPr>
        <p:blipFill>
          <a:blip r:embed="rId3">
            <a:extLst>
              <a:ext uri="{28A0092B-C50C-407E-A947-70E740481C1C}">
                <a14:useLocalDpi xmlns:a14="http://schemas.microsoft.com/office/drawing/2010/main" val="0"/>
              </a:ext>
            </a:extLst>
          </a:blip>
          <a:srcRect l="20425" r="20425" b="47324"/>
          <a:stretch>
            <a:fillRect/>
          </a:stretch>
        </p:blipFill>
        <p:spPr bwMode="auto">
          <a:xfrm>
            <a:off x="4056856" y="3352800"/>
            <a:ext cx="7937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0331" y="4876800"/>
            <a:ext cx="1066800" cy="1066800"/>
          </a:xfrm>
          <a:prstGeom prst="rect">
            <a:avLst/>
          </a:prstGeom>
        </p:spPr>
      </p:pic>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677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23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8237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237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Circuit Topographies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US" dirty="0"/>
              <a:t>The 3-dimensional configuration of the layers of semiconductors, metals, insulators, and other materials used to implement an integrated circuit</a:t>
            </a:r>
            <a:endParaRPr lang="en-CA" dirty="0"/>
          </a:p>
          <a:p>
            <a:pPr marL="0" indent="0">
              <a:spcBef>
                <a:spcPts val="1200"/>
              </a:spcBef>
              <a:buNone/>
            </a:pPr>
            <a:r>
              <a:rPr lang="en-US" b="1" dirty="0"/>
              <a:t>Applicable Laws:</a:t>
            </a:r>
            <a:endParaRPr lang="en-CA" b="1" dirty="0"/>
          </a:p>
          <a:p>
            <a:pPr marL="0" lvl="1" indent="0">
              <a:spcBef>
                <a:spcPts val="0"/>
              </a:spcBef>
              <a:buNone/>
            </a:pPr>
            <a:r>
              <a:rPr lang="en-US" dirty="0">
                <a:hlinkClick r:id="rId2"/>
              </a:rPr>
              <a:t>Integrated Circuit Topography Act (S.C. 1990, c. 37)</a:t>
            </a:r>
            <a:endParaRPr lang="en-CA" dirty="0"/>
          </a:p>
          <a:p>
            <a:pPr marL="0" indent="0">
              <a:spcBef>
                <a:spcPts val="1200"/>
              </a:spcBef>
              <a:buNone/>
            </a:pPr>
            <a:r>
              <a:rPr lang="en-US" b="1" dirty="0"/>
              <a:t>Protection:</a:t>
            </a:r>
            <a:endParaRPr lang="en-CA" b="1" dirty="0"/>
          </a:p>
          <a:p>
            <a:pPr marL="0" lvl="1" indent="0">
              <a:spcBef>
                <a:spcPts val="0"/>
              </a:spcBef>
              <a:buNone/>
            </a:pPr>
            <a:r>
              <a:rPr lang="en-US" dirty="0"/>
              <a:t>Excludes others from reproducing or utilizing the topography or significant portions of the topography</a:t>
            </a:r>
            <a:endParaRPr lang="en-CA" dirty="0"/>
          </a:p>
          <a:p>
            <a:pPr marL="0" indent="0">
              <a:spcBef>
                <a:spcPts val="1200"/>
              </a:spcBef>
              <a:buNone/>
            </a:pPr>
            <a:r>
              <a:rPr lang="en-US" b="1" dirty="0"/>
              <a:t>Protection Duration:</a:t>
            </a:r>
            <a:endParaRPr lang="en-CA" b="1" dirty="0"/>
          </a:p>
          <a:p>
            <a:pPr marL="0" lvl="1" indent="0">
              <a:spcBef>
                <a:spcPts val="0"/>
              </a:spcBef>
              <a:buNone/>
            </a:pPr>
            <a:r>
              <a:rPr lang="en-US" dirty="0"/>
              <a:t>10 years from the date of application or the date of commercial application, whichever is earlier</a:t>
            </a:r>
            <a:endParaRPr lang="en-CA" dirty="0"/>
          </a:p>
          <a:p>
            <a:pPr marL="0" indent="0">
              <a:spcBef>
                <a:spcPts val="1200"/>
              </a:spcBef>
              <a:buNone/>
            </a:pPr>
            <a:r>
              <a:rPr lang="en-US" b="1" dirty="0"/>
              <a:t>Application Requirements:</a:t>
            </a:r>
            <a:endParaRPr lang="en-CA" b="1" dirty="0"/>
          </a:p>
          <a:p>
            <a:pPr marL="0" lvl="1" indent="0">
              <a:spcBef>
                <a:spcPts val="0"/>
              </a:spcBef>
              <a:buNone/>
            </a:pPr>
            <a:r>
              <a:rPr lang="en-US" dirty="0"/>
              <a:t>2 years within commercial exploitation of the topography</a:t>
            </a:r>
            <a:endParaRPr lang="en-CA" dirty="0"/>
          </a:p>
          <a:p>
            <a:endParaRPr lang="en-CA" dirty="0"/>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299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53203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Lecture 1</a:t>
            </a:r>
          </a:p>
        </p:txBody>
      </p:sp>
      <p:sp>
        <p:nvSpPr>
          <p:cNvPr id="3" name="Subtitle 2"/>
          <p:cNvSpPr>
            <a:spLocks noGrp="1"/>
          </p:cNvSpPr>
          <p:nvPr>
            <p:ph type="subTitle" idx="1"/>
          </p:nvPr>
        </p:nvSpPr>
        <p:spPr/>
        <p:txBody>
          <a:bodyPr/>
          <a:lstStyle/>
          <a:p>
            <a:r>
              <a:rPr lang="en-CA" dirty="0"/>
              <a:t>Course Introduction / Using LEARN</a:t>
            </a:r>
          </a:p>
        </p:txBody>
      </p:sp>
    </p:spTree>
    <p:extLst>
      <p:ext uri="{BB962C8B-B14F-4D97-AF65-F5344CB8AC3E}">
        <p14:creationId xmlns:p14="http://schemas.microsoft.com/office/powerpoint/2010/main" val="1287602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Intellectual Property</a:t>
            </a:r>
            <a:endParaRPr lang="en-CA" dirty="0"/>
          </a:p>
        </p:txBody>
      </p:sp>
      <p:sp>
        <p:nvSpPr>
          <p:cNvPr id="3" name="Content Placeholder 2"/>
          <p:cNvSpPr>
            <a:spLocks noGrp="1"/>
          </p:cNvSpPr>
          <p:nvPr>
            <p:ph idx="1"/>
          </p:nvPr>
        </p:nvSpPr>
        <p:spPr/>
        <p:txBody>
          <a:bodyPr/>
          <a:lstStyle/>
          <a:p>
            <a:r>
              <a:rPr lang="en-US" dirty="0"/>
              <a:t>Students should be aware that this course contains the intellectual property of their instructor, TAs, and/or the University of Waterloo</a:t>
            </a:r>
          </a:p>
          <a:p>
            <a:r>
              <a:rPr lang="en-US" dirty="0"/>
              <a:t>Sharing this intellectual property without the intellectual property owner’s permission is a violation of intellectual property rights:</a:t>
            </a:r>
          </a:p>
          <a:p>
            <a:pPr lvl="1"/>
            <a:r>
              <a:rPr lang="en-US" dirty="0"/>
              <a:t>For this reason, it is necessary to ask the instructor, TAs, and/or the University of Waterloo for permission before uploading and sharing the intellectual property of others online (e.g., to an online repository)</a:t>
            </a:r>
          </a:p>
          <a:p>
            <a:pPr lvl="1"/>
            <a:r>
              <a:rPr lang="en-US" dirty="0"/>
              <a:t>Permission from an instructor, TAs, or the University of Waterloo is also necessary before sharing the intellectual property of others from completed courses with students taking the same/similar courses in subsequent terms/years</a:t>
            </a:r>
            <a:endParaRPr lang="en-CA" dirty="0"/>
          </a:p>
          <a:p>
            <a:r>
              <a:rPr lang="en-US" dirty="0"/>
              <a:t>Please alert the instructor if you become aware of intellectual property belonging to others (past or present) circulating, either through the student body or online</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2153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Secrets</a:t>
            </a:r>
            <a:endParaRPr lang="en-CA" dirty="0"/>
          </a:p>
        </p:txBody>
      </p:sp>
      <p:sp>
        <p:nvSpPr>
          <p:cNvPr id="3" name="Content Placeholder 2"/>
          <p:cNvSpPr>
            <a:spLocks noGrp="1"/>
          </p:cNvSpPr>
          <p:nvPr>
            <p:ph idx="1"/>
          </p:nvPr>
        </p:nvSpPr>
        <p:spPr/>
        <p:txBody>
          <a:bodyPr/>
          <a:lstStyle/>
          <a:p>
            <a:pPr marL="0" indent="0">
              <a:spcBef>
                <a:spcPts val="1200"/>
              </a:spcBef>
              <a:buNone/>
            </a:pPr>
            <a:r>
              <a:rPr lang="en-US" b="1" dirty="0"/>
              <a:t>Description:</a:t>
            </a:r>
            <a:endParaRPr lang="en-CA" b="1" dirty="0"/>
          </a:p>
          <a:p>
            <a:pPr marL="0" lvl="1" indent="0">
              <a:spcBef>
                <a:spcPts val="0"/>
              </a:spcBef>
              <a:buNone/>
            </a:pPr>
            <a:r>
              <a:rPr lang="en-US" dirty="0"/>
              <a:t>A way of protecting any type of intellectual property</a:t>
            </a:r>
            <a:endParaRPr lang="en-CA" dirty="0"/>
          </a:p>
          <a:p>
            <a:pPr marL="0" indent="0">
              <a:spcBef>
                <a:spcPts val="1200"/>
              </a:spcBef>
              <a:buNone/>
            </a:pPr>
            <a:r>
              <a:rPr lang="en-US" b="1" dirty="0"/>
              <a:t>Applicable Laws:</a:t>
            </a:r>
            <a:endParaRPr lang="en-CA" b="1" dirty="0"/>
          </a:p>
          <a:p>
            <a:pPr marL="0" lvl="1" indent="0">
              <a:spcBef>
                <a:spcPts val="0"/>
              </a:spcBef>
              <a:buNone/>
            </a:pPr>
            <a:r>
              <a:rPr lang="en-US" dirty="0"/>
              <a:t>Contract law, employment law, and the Professional Engineers Act</a:t>
            </a:r>
            <a:endParaRPr lang="en-CA" dirty="0"/>
          </a:p>
          <a:p>
            <a:pPr marL="0" indent="0">
              <a:spcBef>
                <a:spcPts val="1200"/>
              </a:spcBef>
              <a:buNone/>
            </a:pPr>
            <a:r>
              <a:rPr lang="en-US" b="1" dirty="0"/>
              <a:t>Protection:</a:t>
            </a:r>
            <a:endParaRPr lang="en-CA" b="1" dirty="0"/>
          </a:p>
          <a:p>
            <a:pPr marL="0" lvl="1" indent="0">
              <a:spcBef>
                <a:spcPts val="0"/>
              </a:spcBef>
              <a:buNone/>
            </a:pPr>
            <a:r>
              <a:rPr lang="en-US" dirty="0"/>
              <a:t>Excludes others from disclosing the intellectual property</a:t>
            </a:r>
            <a:endParaRPr lang="en-CA" dirty="0"/>
          </a:p>
          <a:p>
            <a:pPr marL="0" indent="0">
              <a:spcBef>
                <a:spcPts val="1200"/>
              </a:spcBef>
              <a:buNone/>
            </a:pPr>
            <a:r>
              <a:rPr lang="en-US" b="1" dirty="0"/>
              <a:t>Protection Duration:</a:t>
            </a:r>
            <a:endParaRPr lang="en-CA" b="1" dirty="0"/>
          </a:p>
          <a:p>
            <a:pPr marL="0" lvl="1" indent="0">
              <a:spcBef>
                <a:spcPts val="0"/>
              </a:spcBef>
              <a:buNone/>
            </a:pPr>
            <a:r>
              <a:rPr lang="en-CA" dirty="0"/>
              <a:t>Protection is maintained indefinitely by preventing those knowledgeable of the trade secret from revealing the trade secret</a:t>
            </a:r>
          </a:p>
          <a:p>
            <a:pPr marL="0" indent="0">
              <a:spcBef>
                <a:spcPts val="1200"/>
              </a:spcBef>
              <a:buNone/>
            </a:pPr>
            <a:r>
              <a:rPr lang="en-US" b="1" dirty="0"/>
              <a:t>Application Requirements:</a:t>
            </a:r>
            <a:endParaRPr lang="en-CA" b="1" dirty="0"/>
          </a:p>
          <a:p>
            <a:pPr marL="0" lvl="1" indent="0">
              <a:spcBef>
                <a:spcPts val="0"/>
              </a:spcBef>
              <a:buNone/>
            </a:pPr>
            <a:r>
              <a:rPr lang="en-US" dirty="0"/>
              <a:t>No application process exists</a:t>
            </a:r>
            <a:endParaRPr lang="en-CA" dirty="0"/>
          </a:p>
          <a:p>
            <a:endParaRPr lang="en-CA" dirty="0"/>
          </a:p>
        </p:txBody>
      </p:sp>
      <p:sp>
        <p:nvSpPr>
          <p:cNvPr id="4" name="Footer Placeholder 3"/>
          <p:cNvSpPr>
            <a:spLocks noGrp="1"/>
          </p:cNvSpPr>
          <p:nvPr>
            <p:ph type="ftr" sz="quarter" idx="10"/>
          </p:nvPr>
        </p:nvSpPr>
        <p:spPr/>
        <p:txBody>
          <a:bodyPr/>
          <a:lstStyle/>
          <a:p>
            <a:pPr>
              <a:defRPr/>
            </a:pPr>
            <a:r>
              <a:rPr lang="en-CA" dirty="0"/>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300</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08860716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p:txBody>
          <a:bodyPr/>
          <a:lstStyle/>
          <a:p>
            <a:pPr eaLnBrk="1" hangingPunct="1">
              <a:defRPr/>
            </a:pPr>
            <a:r>
              <a:rPr lang="en-US" dirty="0"/>
              <a:t>Non-Disclosure Agreements</a:t>
            </a:r>
          </a:p>
        </p:txBody>
      </p:sp>
      <p:sp>
        <p:nvSpPr>
          <p:cNvPr id="1085443" name="Rectangle 3"/>
          <p:cNvSpPr>
            <a:spLocks noGrp="1" noChangeArrowheads="1"/>
          </p:cNvSpPr>
          <p:nvPr>
            <p:ph type="body" idx="1"/>
          </p:nvPr>
        </p:nvSpPr>
        <p:spPr/>
        <p:txBody>
          <a:bodyPr/>
          <a:lstStyle/>
          <a:p>
            <a:pPr eaLnBrk="1" hangingPunct="1"/>
            <a:r>
              <a:rPr lang="en-US" dirty="0"/>
              <a:t>Non-disclosure agreements are a popular way to enforce trade secrets:</a:t>
            </a:r>
          </a:p>
          <a:p>
            <a:pPr lvl="1" eaLnBrk="1" hangingPunct="1"/>
            <a:r>
              <a:rPr lang="en-US" dirty="0"/>
              <a:t>Employees, including co-op students, may be required to sign Non-Disclosure Agreements (NDAs) to preserve trade secrets</a:t>
            </a:r>
          </a:p>
          <a:p>
            <a:pPr eaLnBrk="1" hangingPunct="1"/>
            <a:r>
              <a:rPr lang="en-US" dirty="0"/>
              <a:t>If asked to sign a non-disclosure agreement, read the agreement carefully:</a:t>
            </a:r>
          </a:p>
          <a:p>
            <a:pPr lvl="1" eaLnBrk="1" hangingPunct="1"/>
            <a:r>
              <a:rPr lang="en-US" dirty="0"/>
              <a:t>Once you sign the agreement, it is too late to modify its terms</a:t>
            </a:r>
          </a:p>
          <a:p>
            <a:pPr lvl="1" eaLnBrk="1" hangingPunct="1"/>
            <a:r>
              <a:rPr lang="en-US" dirty="0"/>
              <a:t>Prior to signing the agreement, you can ask to have the agreement modified</a:t>
            </a:r>
          </a:p>
          <a:p>
            <a:pPr lvl="1" eaLnBrk="1" hangingPunct="1"/>
            <a:r>
              <a:rPr lang="en-US" dirty="0"/>
              <a:t>Some non-disclosure agreements have terms that could legally prevent you from working for a competing company for several years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301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53301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4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4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4: Engineering Societies </a:t>
            </a:r>
            <a:r>
              <a:rPr lang="en-CA" b="1" dirty="0">
                <a:solidFill>
                  <a:schemeClr val="accent1">
                    <a:lumMod val="75000"/>
                  </a:schemeClr>
                </a:solidFill>
              </a:rPr>
              <a:t>(p. 55 – p. 63)</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531407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a:t>
            </a:r>
            <a:endParaRPr lang="en-CA" dirty="0"/>
          </a:p>
        </p:txBody>
      </p:sp>
      <p:sp>
        <p:nvSpPr>
          <p:cNvPr id="3" name="Subtitle 2"/>
          <p:cNvSpPr>
            <a:spLocks noGrp="1"/>
          </p:cNvSpPr>
          <p:nvPr>
            <p:ph type="subTitle" idx="1"/>
          </p:nvPr>
        </p:nvSpPr>
        <p:spPr>
          <a:xfrm>
            <a:off x="762000" y="3048000"/>
            <a:ext cx="7543800" cy="1752600"/>
          </a:xfrm>
        </p:spPr>
        <p:txBody>
          <a:bodyPr/>
          <a:lstStyle/>
          <a:p>
            <a:r>
              <a:rPr lang="en-US" dirty="0"/>
              <a:t>CFE Session 5 – Workplace Harassment and Your Rights (</a:t>
            </a:r>
            <a:r>
              <a:rPr lang="en-US" dirty="0">
                <a:solidFill>
                  <a:schemeClr val="accent1">
                    <a:lumMod val="75000"/>
                  </a:schemeClr>
                </a:solidFill>
              </a:rPr>
              <a:t>LEC 001 </a:t>
            </a:r>
            <a:r>
              <a:rPr lang="en-US" dirty="0"/>
              <a:t>and </a:t>
            </a:r>
            <a:r>
              <a:rPr lang="en-US" dirty="0">
                <a:solidFill>
                  <a:schemeClr val="accent1">
                    <a:lumMod val="75000"/>
                  </a:schemeClr>
                </a:solidFill>
              </a:rPr>
              <a:t>LEC 003</a:t>
            </a:r>
            <a:r>
              <a:rPr lang="en-US" dirty="0"/>
              <a:t>)</a:t>
            </a:r>
          </a:p>
          <a:p>
            <a:r>
              <a:rPr lang="en-US" dirty="0" err="1"/>
              <a:t>WatPD</a:t>
            </a:r>
            <a:r>
              <a:rPr lang="en-US" dirty="0"/>
              <a:t> (</a:t>
            </a:r>
            <a:r>
              <a:rPr lang="en-US" dirty="0">
                <a:solidFill>
                  <a:schemeClr val="accent1">
                    <a:lumMod val="75000"/>
                  </a:schemeClr>
                </a:solidFill>
              </a:rPr>
              <a:t>LEC 002</a:t>
            </a:r>
            <a:r>
              <a:rPr lang="en-US" dirty="0"/>
              <a:t>)</a:t>
            </a:r>
            <a:endParaRPr lang="en-CA" dirty="0"/>
          </a:p>
        </p:txBody>
      </p:sp>
    </p:spTree>
    <p:extLst>
      <p:ext uri="{BB962C8B-B14F-4D97-AF65-F5344CB8AC3E}">
        <p14:creationId xmlns:p14="http://schemas.microsoft.com/office/powerpoint/2010/main" val="3375133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a:t>Workplace harassment </a:t>
            </a:r>
          </a:p>
          <a:p>
            <a:pPr lvl="1"/>
            <a:r>
              <a:rPr lang="en-US" dirty="0"/>
              <a:t>Your rights as a co-op student</a:t>
            </a:r>
            <a:endParaRPr lang="en-CA" dirty="0"/>
          </a:p>
          <a:p>
            <a:pPr lvl="1"/>
            <a:r>
              <a:rPr lang="en-US" dirty="0" err="1"/>
              <a:t>WatPD</a:t>
            </a:r>
            <a:r>
              <a:rPr lang="en-US" dirty="0"/>
              <a:t> core courses </a:t>
            </a:r>
          </a:p>
          <a:p>
            <a:pPr lvl="1"/>
            <a:r>
              <a:rPr lang="en-US" dirty="0" err="1"/>
              <a:t>WatPD</a:t>
            </a:r>
            <a:r>
              <a:rPr lang="en-US" dirty="0"/>
              <a:t> elective courses </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163221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4: Engineering Societies </a:t>
            </a:r>
            <a:r>
              <a:rPr lang="en-CA" b="1" dirty="0">
                <a:solidFill>
                  <a:schemeClr val="accent1">
                    <a:lumMod val="75000"/>
                  </a:schemeClr>
                </a:solidFill>
              </a:rPr>
              <a:t>(p. 55 – p. 63)</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779157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21</a:t>
            </a:r>
            <a:endParaRPr lang="en-CA" dirty="0"/>
          </a:p>
        </p:txBody>
      </p:sp>
      <p:sp>
        <p:nvSpPr>
          <p:cNvPr id="3" name="Subtitle 2"/>
          <p:cNvSpPr>
            <a:spLocks noGrp="1"/>
          </p:cNvSpPr>
          <p:nvPr>
            <p:ph type="subTitle" idx="1"/>
          </p:nvPr>
        </p:nvSpPr>
        <p:spPr/>
        <p:txBody>
          <a:bodyPr/>
          <a:lstStyle/>
          <a:p>
            <a:r>
              <a:rPr lang="en-US" dirty="0"/>
              <a:t>Engineering Societies and Networking</a:t>
            </a:r>
            <a:endParaRPr lang="en-CA" dirty="0"/>
          </a:p>
        </p:txBody>
      </p:sp>
    </p:spTree>
    <p:extLst>
      <p:ext uri="{BB962C8B-B14F-4D97-AF65-F5344CB8AC3E}">
        <p14:creationId xmlns:p14="http://schemas.microsoft.com/office/powerpoint/2010/main" val="3147869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a:t>Types of engineering societies</a:t>
            </a:r>
          </a:p>
          <a:p>
            <a:pPr lvl="1"/>
            <a:r>
              <a:rPr lang="en-US" dirty="0"/>
              <a:t>Roles of engineering societies</a:t>
            </a:r>
          </a:p>
          <a:p>
            <a:pPr lvl="1"/>
            <a:r>
              <a:rPr lang="en-US" dirty="0"/>
              <a:t>Importance of networking</a:t>
            </a:r>
          </a:p>
          <a:p>
            <a:pPr lvl="1"/>
            <a:r>
              <a:rPr lang="en-US" dirty="0"/>
              <a:t>Networking tools</a:t>
            </a:r>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164229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316866" name="Rectangle 2"/>
          <p:cNvSpPr>
            <a:spLocks noGrp="1" noChangeArrowheads="1"/>
          </p:cNvSpPr>
          <p:nvPr>
            <p:ph type="title"/>
          </p:nvPr>
        </p:nvSpPr>
        <p:spPr/>
        <p:txBody>
          <a:bodyPr/>
          <a:lstStyle/>
          <a:p>
            <a:pPr eaLnBrk="1" hangingPunct="1">
              <a:defRPr/>
            </a:pPr>
            <a:r>
              <a:rPr lang="en-US"/>
              <a:t>The Purpose of Engineering Societies</a:t>
            </a:r>
          </a:p>
        </p:txBody>
      </p:sp>
      <p:sp>
        <p:nvSpPr>
          <p:cNvPr id="1316867" name="Rectangle 3"/>
          <p:cNvSpPr>
            <a:spLocks noGrp="1" noChangeArrowheads="1"/>
          </p:cNvSpPr>
          <p:nvPr>
            <p:ph type="body" idx="1"/>
          </p:nvPr>
        </p:nvSpPr>
        <p:spPr/>
        <p:txBody>
          <a:bodyPr/>
          <a:lstStyle/>
          <a:p>
            <a:pPr marL="381000" indent="-381000" eaLnBrk="1" hangingPunct="1"/>
            <a:r>
              <a:rPr lang="en-US" altLang="en-US" dirty="0"/>
              <a:t>Engineering societies perform the following roles:</a:t>
            </a:r>
          </a:p>
          <a:p>
            <a:pPr marL="800100" lvl="1" indent="-342900" eaLnBrk="1" hangingPunct="1">
              <a:buFontTx/>
              <a:buAutoNum type="arabicPeriod"/>
            </a:pPr>
            <a:r>
              <a:rPr lang="en-US" altLang="en-US" sz="1800" dirty="0"/>
              <a:t>Publish technical information</a:t>
            </a:r>
          </a:p>
          <a:p>
            <a:pPr marL="800100" lvl="1" indent="-342900" eaLnBrk="1" hangingPunct="1">
              <a:buFontTx/>
              <a:buAutoNum type="arabicPeriod"/>
            </a:pPr>
            <a:r>
              <a:rPr lang="en-US" altLang="en-US" sz="1800" dirty="0"/>
              <a:t>Develop technical codes and standards</a:t>
            </a:r>
          </a:p>
          <a:p>
            <a:pPr marL="800100" lvl="1" indent="-342900" eaLnBrk="1" hangingPunct="1">
              <a:buFontTx/>
              <a:buAutoNum type="arabicPeriod"/>
            </a:pPr>
            <a:r>
              <a:rPr lang="en-US" altLang="en-US" sz="1800" dirty="0"/>
              <a:t>Encourage engineering research</a:t>
            </a:r>
          </a:p>
          <a:p>
            <a:pPr marL="800100" lvl="1" indent="-342900" eaLnBrk="1" hangingPunct="1">
              <a:buFontTx/>
              <a:buAutoNum type="arabicPeriod"/>
            </a:pPr>
            <a:r>
              <a:rPr lang="en-US" altLang="en-US" sz="1800" dirty="0"/>
              <a:t>Organize engineering meetings and conferences</a:t>
            </a:r>
          </a:p>
          <a:p>
            <a:pPr marL="800100" lvl="1" indent="-342900" eaLnBrk="1" hangingPunct="1">
              <a:buFontTx/>
              <a:buAutoNum type="arabicPeriod"/>
            </a:pPr>
            <a:r>
              <a:rPr lang="en-US" altLang="en-US" sz="1800" dirty="0"/>
              <a:t>Organize engineering design competitions for students and researchers</a:t>
            </a:r>
          </a:p>
          <a:p>
            <a:pPr marL="800100" lvl="1" indent="-342900" eaLnBrk="1" hangingPunct="1">
              <a:buFontTx/>
              <a:buAutoNum type="arabicPeriod"/>
            </a:pPr>
            <a:r>
              <a:rPr lang="en-US" altLang="en-US" sz="1800" dirty="0"/>
              <a:t>Provide online learning materials</a:t>
            </a:r>
          </a:p>
          <a:p>
            <a:pPr marL="800100" lvl="1" indent="-342900" eaLnBrk="1" hangingPunct="1">
              <a:buFontTx/>
              <a:buAutoNum type="arabicPeriod"/>
            </a:pPr>
            <a:r>
              <a:rPr lang="en-US" altLang="en-US" sz="1800" dirty="0"/>
              <a:t>Advocate on behalf of their members, when appropriate</a:t>
            </a:r>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308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68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6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68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686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686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1686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1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Advocacy</a:t>
            </a:r>
            <a:endParaRPr lang="en-CA" dirty="0"/>
          </a:p>
        </p:txBody>
      </p:sp>
      <p:sp>
        <p:nvSpPr>
          <p:cNvPr id="3" name="Content Placeholder 2"/>
          <p:cNvSpPr>
            <a:spLocks noGrp="1"/>
          </p:cNvSpPr>
          <p:nvPr>
            <p:ph idx="1"/>
          </p:nvPr>
        </p:nvSpPr>
        <p:spPr/>
        <p:txBody>
          <a:bodyPr/>
          <a:lstStyle/>
          <a:p>
            <a:pPr marL="381000" indent="-381000" eaLnBrk="1" hangingPunct="1"/>
            <a:r>
              <a:rPr lang="en-US" altLang="en-US" dirty="0"/>
              <a:t>Provincial engineering associations cannot advocate on behalf of engineers without potentially creating a conflict of interest:</a:t>
            </a:r>
          </a:p>
          <a:p>
            <a:pPr marL="831000" lvl="1" indent="-381000" eaLnBrk="1" hangingPunct="1"/>
            <a:r>
              <a:rPr lang="en-US" altLang="en-US" dirty="0"/>
              <a:t>The primary goal of provincial engineering associations must always be to protect the public</a:t>
            </a:r>
          </a:p>
          <a:p>
            <a:pPr marL="831000" lvl="1" indent="-381000" eaLnBrk="1" hangingPunct="1"/>
            <a:r>
              <a:rPr lang="en-US" altLang="en-US" dirty="0"/>
              <a:t>A conflict arises if the best interests of the public do not align with the best interests of individual engineers</a:t>
            </a:r>
          </a:p>
          <a:p>
            <a:pPr marL="381000" indent="-381000" eaLnBrk="1" hangingPunct="1"/>
            <a:r>
              <a:rPr lang="en-US" altLang="en-US" dirty="0"/>
              <a:t>However, engineering societies may advocate on behalf of engineers:</a:t>
            </a:r>
          </a:p>
          <a:p>
            <a:pPr marL="831000" lvl="1" indent="-381000" eaLnBrk="1" hangingPunct="1"/>
            <a:r>
              <a:rPr lang="en-US" altLang="en-US" dirty="0"/>
              <a:t>Many different types of engineering societies exist</a:t>
            </a:r>
          </a:p>
          <a:p>
            <a:pPr marL="831000" lvl="1" indent="-381000" eaLnBrk="1" hangingPunct="1"/>
            <a:r>
              <a:rPr lang="en-US" altLang="en-US" dirty="0"/>
              <a:t>Membership in one or more societies is voluntary but recommended</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309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4778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en-US" dirty="0"/>
              <a:t>Online Course Materials</a:t>
            </a:r>
          </a:p>
        </p:txBody>
      </p:sp>
      <p:sp>
        <p:nvSpPr>
          <p:cNvPr id="44035" name="Rectangle 3"/>
          <p:cNvSpPr>
            <a:spLocks noGrp="1" noChangeArrowheads="1"/>
          </p:cNvSpPr>
          <p:nvPr>
            <p:ph type="body" idx="1"/>
          </p:nvPr>
        </p:nvSpPr>
        <p:spPr/>
        <p:txBody>
          <a:bodyPr/>
          <a:lstStyle/>
          <a:p>
            <a:pPr eaLnBrk="1" hangingPunct="1"/>
            <a:r>
              <a:rPr lang="en-US" dirty="0"/>
              <a:t>All online course materials for ECE 190 are provided using LEARN</a:t>
            </a:r>
          </a:p>
          <a:p>
            <a:pPr eaLnBrk="1" hangingPunct="1"/>
            <a:r>
              <a:rPr lang="en-US" dirty="0"/>
              <a:t>To logon to LEARN, go to the following website and enter your </a:t>
            </a:r>
            <a:r>
              <a:rPr lang="en-US" dirty="0" err="1"/>
              <a:t>userid</a:t>
            </a:r>
            <a:r>
              <a:rPr lang="en-US" dirty="0"/>
              <a:t> and password:</a:t>
            </a:r>
          </a:p>
          <a:p>
            <a:pPr algn="ctr" eaLnBrk="1" hangingPunct="1">
              <a:spcBef>
                <a:spcPts val="600"/>
              </a:spcBef>
              <a:buFontTx/>
              <a:buNone/>
            </a:pPr>
            <a:r>
              <a:rPr lang="en-US" dirty="0">
                <a:hlinkClick r:id="rId3"/>
              </a:rPr>
              <a:t>https://learn.uwaterloo.ca/</a:t>
            </a:r>
            <a:endParaRPr lang="en-US" dirty="0"/>
          </a:p>
          <a:p>
            <a:pPr eaLnBrk="1" hangingPunct="1"/>
            <a:r>
              <a:rPr lang="en-US" dirty="0"/>
              <a:t>An online discussion forum has been setup to facilitate discussions of this course, other courses, and university life:</a:t>
            </a:r>
          </a:p>
          <a:p>
            <a:pPr lvl="1" eaLnBrk="1" hangingPunct="1"/>
            <a:r>
              <a:rPr lang="en-US" dirty="0"/>
              <a:t>The online discussion forum is regularly monitored by the teaching team</a:t>
            </a:r>
          </a:p>
          <a:p>
            <a:pPr lvl="1" eaLnBrk="1" hangingPunct="1"/>
            <a:r>
              <a:rPr lang="en-US" dirty="0"/>
              <a:t>When posting online, be professional</a:t>
            </a:r>
          </a:p>
        </p:txBody>
      </p:sp>
      <p:sp>
        <p:nvSpPr>
          <p:cNvPr id="7" name="Slide Number Placeholder 6"/>
          <p:cNvSpPr>
            <a:spLocks noGrp="1"/>
          </p:cNvSpPr>
          <p:nvPr>
            <p:ph type="sldNum" sz="quarter" idx="11"/>
          </p:nvPr>
        </p:nvSpPr>
        <p:spPr/>
        <p:txBody>
          <a:bodyPr/>
          <a:lstStyle/>
          <a:p>
            <a:pPr>
              <a:defRPr/>
            </a:pPr>
            <a:fld id="{72682330-DDB7-47C0-8BEC-295D3A41AB1F}" type="slidenum">
              <a:rPr lang="en-US" smtClean="0"/>
              <a:pPr>
                <a:defRPr/>
              </a:pPr>
              <a:t>31</a:t>
            </a:fld>
            <a:endParaRPr 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2069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331202" name="Rectangle 2"/>
          <p:cNvSpPr>
            <a:spLocks noGrp="1" noChangeArrowheads="1"/>
          </p:cNvSpPr>
          <p:nvPr>
            <p:ph type="title"/>
          </p:nvPr>
        </p:nvSpPr>
        <p:spPr/>
        <p:txBody>
          <a:bodyPr/>
          <a:lstStyle/>
          <a:p>
            <a:pPr eaLnBrk="1" hangingPunct="1">
              <a:defRPr/>
            </a:pPr>
            <a:r>
              <a:rPr lang="en-US"/>
              <a:t>Importance of Engineering Societies</a:t>
            </a:r>
          </a:p>
        </p:txBody>
      </p:sp>
      <p:sp>
        <p:nvSpPr>
          <p:cNvPr id="1331203" name="Rectangle 3"/>
          <p:cNvSpPr>
            <a:spLocks noGrp="1" noChangeArrowheads="1"/>
          </p:cNvSpPr>
          <p:nvPr>
            <p:ph type="body" idx="1"/>
          </p:nvPr>
        </p:nvSpPr>
        <p:spPr/>
        <p:txBody>
          <a:bodyPr/>
          <a:lstStyle/>
          <a:p>
            <a:pPr eaLnBrk="1" hangingPunct="1"/>
            <a:r>
              <a:rPr lang="en-US" altLang="en-US" dirty="0"/>
              <a:t>Engineering societies play an important role in helping engineers to maintain their technical competence:</a:t>
            </a:r>
          </a:p>
          <a:p>
            <a:pPr lvl="1" eaLnBrk="1" hangingPunct="1"/>
            <a:r>
              <a:rPr lang="en-US" altLang="en-US" sz="1800" dirty="0"/>
              <a:t>Provincial engineering associations have established programs to monitor the competency of their members after licensure</a:t>
            </a:r>
          </a:p>
          <a:p>
            <a:pPr lvl="1" eaLnBrk="1" hangingPunct="1"/>
            <a:r>
              <a:rPr lang="en-US" altLang="en-US" sz="1800" dirty="0"/>
              <a:t>Maintaining competency is not a voluntary exercise</a:t>
            </a:r>
          </a:p>
          <a:p>
            <a:pPr eaLnBrk="1" hangingPunct="1"/>
            <a:r>
              <a:rPr lang="en-US" altLang="en-US" dirty="0"/>
              <a:t>Engineering societies also help engineers perform the following tasks:</a:t>
            </a:r>
          </a:p>
          <a:p>
            <a:pPr lvl="1" eaLnBrk="1" hangingPunct="1"/>
            <a:r>
              <a:rPr lang="en-US" altLang="en-US" sz="1800" dirty="0"/>
              <a:t>Communicate with fellow engineers</a:t>
            </a:r>
          </a:p>
          <a:p>
            <a:pPr lvl="1" eaLnBrk="1" hangingPunct="1"/>
            <a:r>
              <a:rPr lang="en-US" altLang="en-US" sz="1800" dirty="0"/>
              <a:t>Locate references and standards of interest</a:t>
            </a:r>
          </a:p>
          <a:p>
            <a:pPr lvl="1" eaLnBrk="1" hangingPunct="1"/>
            <a:r>
              <a:rPr lang="en-US" altLang="en-US" sz="1800" dirty="0"/>
              <a:t>Find suitable employment</a:t>
            </a:r>
          </a:p>
          <a:p>
            <a:pPr lvl="1" eaLnBrk="1" hangingPunct="1"/>
            <a:r>
              <a:rPr lang="en-US" altLang="en-US" dirty="0"/>
              <a:t>Learn about new technologies and innovations</a:t>
            </a:r>
            <a:endParaRPr lang="en-US" altLang="en-US" sz="1800"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310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2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2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2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2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20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CA"/>
              <a:t>ECE 190: Engineering Profession and Practice</a:t>
            </a:r>
            <a:endParaRPr lang="en-US"/>
          </a:p>
        </p:txBody>
      </p:sp>
      <p:sp>
        <p:nvSpPr>
          <p:cNvPr id="1317890" name="Rectangle 2"/>
          <p:cNvSpPr>
            <a:spLocks noGrp="1" noChangeArrowheads="1"/>
          </p:cNvSpPr>
          <p:nvPr>
            <p:ph type="title"/>
          </p:nvPr>
        </p:nvSpPr>
        <p:spPr/>
        <p:txBody>
          <a:bodyPr/>
          <a:lstStyle/>
          <a:p>
            <a:pPr eaLnBrk="1" hangingPunct="1">
              <a:defRPr/>
            </a:pPr>
            <a:r>
              <a:rPr lang="en-US" dirty="0"/>
              <a:t>Engineering Societies</a:t>
            </a:r>
          </a:p>
        </p:txBody>
      </p:sp>
      <p:sp>
        <p:nvSpPr>
          <p:cNvPr id="1317891" name="Rectangle 3"/>
          <p:cNvSpPr>
            <a:spLocks noGrp="1" noChangeArrowheads="1"/>
          </p:cNvSpPr>
          <p:nvPr>
            <p:ph type="body" idx="1"/>
          </p:nvPr>
        </p:nvSpPr>
        <p:spPr/>
        <p:txBody>
          <a:bodyPr/>
          <a:lstStyle/>
          <a:p>
            <a:pPr eaLnBrk="1" hangingPunct="1"/>
            <a:r>
              <a:rPr lang="en-US" altLang="en-US" dirty="0"/>
              <a:t>Engineering societies can be loosely classified as follows:</a:t>
            </a:r>
          </a:p>
          <a:p>
            <a:pPr lvl="1" eaLnBrk="1" hangingPunct="1"/>
            <a:r>
              <a:rPr lang="en-US" altLang="en-US" dirty="0"/>
              <a:t>Technical societies</a:t>
            </a:r>
          </a:p>
          <a:p>
            <a:pPr lvl="1" eaLnBrk="1" hangingPunct="1"/>
            <a:r>
              <a:rPr lang="en-US" altLang="en-US" dirty="0"/>
              <a:t>Advocacy societies</a:t>
            </a:r>
          </a:p>
          <a:p>
            <a:pPr lvl="1" eaLnBrk="1" hangingPunct="1"/>
            <a:r>
              <a:rPr lang="en-US" altLang="en-US" dirty="0"/>
              <a:t>Honorary societies</a:t>
            </a:r>
          </a:p>
          <a:p>
            <a:pPr lvl="1" eaLnBrk="1" hangingPunct="1"/>
            <a:r>
              <a:rPr lang="en-US" altLang="en-US" dirty="0"/>
              <a:t>Charitable societies</a:t>
            </a:r>
          </a:p>
          <a:p>
            <a:pPr lvl="1" eaLnBrk="1" hangingPunct="1"/>
            <a:endParaRPr lang="en-US" altLang="en-US" dirty="0"/>
          </a:p>
        </p:txBody>
      </p:sp>
      <p:sp>
        <p:nvSpPr>
          <p:cNvPr id="2" name="Date Placeholder 1"/>
          <p:cNvSpPr>
            <a:spLocks noGrp="1"/>
          </p:cNvSpPr>
          <p:nvPr>
            <p:ph type="dt" sz="half" idx="12"/>
          </p:nvPr>
        </p:nvSpPr>
        <p:spPr/>
        <p:txBody>
          <a:bodyPr/>
          <a:lstStyle/>
          <a:p>
            <a:pPr>
              <a:defRPr/>
            </a:pPr>
            <a:r>
              <a:rPr lang="en-US"/>
              <a:t>September 1, 2017</a:t>
            </a:r>
            <a:endParaRPr lang="en-CA"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311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78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78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78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Society</a:t>
            </a:r>
            <a:endParaRPr lang="en-CA" dirty="0"/>
          </a:p>
        </p:txBody>
      </p:sp>
      <p:sp>
        <p:nvSpPr>
          <p:cNvPr id="3" name="Content Placeholder 2"/>
          <p:cNvSpPr>
            <a:spLocks noGrp="1"/>
          </p:cNvSpPr>
          <p:nvPr>
            <p:ph idx="1"/>
          </p:nvPr>
        </p:nvSpPr>
        <p:spPr/>
        <p:txBody>
          <a:bodyPr/>
          <a:lstStyle/>
          <a:p>
            <a:pPr marL="0" indent="0">
              <a:spcBef>
                <a:spcPts val="1200"/>
              </a:spcBef>
              <a:buNone/>
            </a:pPr>
            <a:r>
              <a:rPr lang="en-US" altLang="en-US" b="1" dirty="0"/>
              <a:t>Description:</a:t>
            </a:r>
          </a:p>
          <a:p>
            <a:pPr marL="0" indent="0">
              <a:spcBef>
                <a:spcPts val="0"/>
              </a:spcBef>
              <a:buNone/>
            </a:pPr>
            <a:r>
              <a:rPr lang="en-US" altLang="en-US" dirty="0"/>
              <a:t>A society whose primary goal is to promote the advancement of technology and innovation</a:t>
            </a:r>
          </a:p>
          <a:p>
            <a:pPr marL="0" indent="0">
              <a:spcBef>
                <a:spcPts val="1200"/>
              </a:spcBef>
              <a:buNone/>
            </a:pPr>
            <a:r>
              <a:rPr lang="en-US" altLang="en-US" b="1" dirty="0"/>
              <a:t>Examples:</a:t>
            </a:r>
          </a:p>
          <a:p>
            <a:pPr>
              <a:spcBef>
                <a:spcPts val="0"/>
              </a:spcBef>
              <a:buFont typeface="Arial" panose="020B0604020202020204" pitchFamily="34" charset="0"/>
              <a:buChar char="•"/>
            </a:pPr>
            <a:r>
              <a:rPr lang="en-CA" altLang="en-US" dirty="0"/>
              <a:t>Institute of Electrical and Electronics Engineers (</a:t>
            </a:r>
            <a:r>
              <a:rPr lang="en-CA" altLang="en-US" dirty="0">
                <a:hlinkClick r:id="rId2"/>
              </a:rPr>
              <a:t>IEEE</a:t>
            </a:r>
            <a:r>
              <a:rPr lang="en-CA" altLang="en-US" dirty="0"/>
              <a:t>)</a:t>
            </a:r>
          </a:p>
          <a:p>
            <a:pPr>
              <a:spcBef>
                <a:spcPts val="0"/>
              </a:spcBef>
              <a:buFont typeface="Arial" panose="020B0604020202020204" pitchFamily="34" charset="0"/>
              <a:buChar char="•"/>
            </a:pPr>
            <a:r>
              <a:rPr lang="en-US" altLang="en-US" dirty="0"/>
              <a:t>Association of Computing Machinery (</a:t>
            </a:r>
            <a:r>
              <a:rPr lang="en-US" altLang="en-US" dirty="0">
                <a:hlinkClick r:id="rId3"/>
              </a:rPr>
              <a:t>ACM</a:t>
            </a:r>
            <a:r>
              <a:rPr lang="en-US" altLang="en-US" dirty="0"/>
              <a:t>)</a:t>
            </a:r>
            <a:endParaRPr lang="en-CA" altLang="en-US"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312</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08714648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Advocacy Society</a:t>
            </a:r>
            <a:endParaRPr lang="en-CA" dirty="0"/>
          </a:p>
        </p:txBody>
      </p:sp>
      <p:sp>
        <p:nvSpPr>
          <p:cNvPr id="3" name="Content Placeholder 2"/>
          <p:cNvSpPr>
            <a:spLocks noGrp="1"/>
          </p:cNvSpPr>
          <p:nvPr>
            <p:ph idx="1"/>
          </p:nvPr>
        </p:nvSpPr>
        <p:spPr/>
        <p:txBody>
          <a:bodyPr/>
          <a:lstStyle/>
          <a:p>
            <a:pPr marL="0" indent="0">
              <a:spcBef>
                <a:spcPts val="1200"/>
              </a:spcBef>
              <a:buNone/>
            </a:pPr>
            <a:r>
              <a:rPr lang="en-US" altLang="en-US" b="1" dirty="0"/>
              <a:t>Description:</a:t>
            </a:r>
          </a:p>
          <a:p>
            <a:pPr marL="0" indent="0">
              <a:spcBef>
                <a:spcPts val="0"/>
              </a:spcBef>
              <a:buNone/>
            </a:pPr>
            <a:r>
              <a:rPr lang="en-US" altLang="en-US" dirty="0"/>
              <a:t>A society whose primary goal is to advocate for the advancement of the engineering profession and engineers</a:t>
            </a:r>
          </a:p>
          <a:p>
            <a:pPr marL="0" indent="0">
              <a:spcBef>
                <a:spcPts val="1200"/>
              </a:spcBef>
              <a:buNone/>
            </a:pPr>
            <a:r>
              <a:rPr lang="en-US" altLang="en-US" b="1" dirty="0"/>
              <a:t>Examples:</a:t>
            </a:r>
          </a:p>
          <a:p>
            <a:pPr>
              <a:spcBef>
                <a:spcPts val="0"/>
              </a:spcBef>
              <a:buFont typeface="Arial" panose="020B0604020202020204" pitchFamily="34" charset="0"/>
              <a:buChar char="•"/>
            </a:pPr>
            <a:r>
              <a:rPr lang="en-US" altLang="en-US" dirty="0"/>
              <a:t>Engineering Student Societies’ Council of Ontario (</a:t>
            </a:r>
            <a:r>
              <a:rPr lang="en-US" altLang="en-US" dirty="0">
                <a:hlinkClick r:id="rId2"/>
              </a:rPr>
              <a:t>ESSCO</a:t>
            </a:r>
            <a:r>
              <a:rPr lang="en-US" altLang="en-US" dirty="0"/>
              <a:t>)</a:t>
            </a:r>
          </a:p>
          <a:p>
            <a:pPr>
              <a:spcBef>
                <a:spcPts val="0"/>
              </a:spcBef>
              <a:buFont typeface="Arial" panose="020B0604020202020204" pitchFamily="34" charset="0"/>
              <a:buChar char="•"/>
            </a:pPr>
            <a:r>
              <a:rPr lang="en-US" altLang="en-US" dirty="0"/>
              <a:t>Canadian Federation of Engineering Students (</a:t>
            </a:r>
            <a:r>
              <a:rPr lang="en-US" altLang="en-US" dirty="0">
                <a:hlinkClick r:id="rId3"/>
              </a:rPr>
              <a:t>CFES</a:t>
            </a:r>
            <a:r>
              <a:rPr lang="en-US" altLang="en-US" dirty="0"/>
              <a:t>)</a:t>
            </a:r>
          </a:p>
          <a:p>
            <a:pPr>
              <a:spcBef>
                <a:spcPts val="0"/>
              </a:spcBef>
              <a:buFont typeface="Arial" panose="020B0604020202020204" pitchFamily="34" charset="0"/>
              <a:buChar char="•"/>
            </a:pPr>
            <a:r>
              <a:rPr lang="en-US" dirty="0"/>
              <a:t>Ontario Society of Professional Engineers (</a:t>
            </a:r>
            <a:r>
              <a:rPr lang="en-US" dirty="0">
                <a:hlinkClick r:id="rId4"/>
              </a:rPr>
              <a:t>OSPE</a:t>
            </a:r>
            <a:r>
              <a:rPr lang="en-US" dirty="0"/>
              <a:t>)</a:t>
            </a:r>
          </a:p>
          <a:p>
            <a:pPr>
              <a:spcBef>
                <a:spcPts val="0"/>
              </a:spcBef>
              <a:buFont typeface="Arial" panose="020B0604020202020204" pitchFamily="34" charset="0"/>
              <a:buChar char="•"/>
            </a:pPr>
            <a:r>
              <a:rPr lang="en-US" dirty="0"/>
              <a:t>National Society of Professional Engineers (</a:t>
            </a:r>
            <a:r>
              <a:rPr lang="en-US" dirty="0">
                <a:hlinkClick r:id="rId5"/>
              </a:rPr>
              <a:t>NSPE</a:t>
            </a:r>
            <a:r>
              <a:rPr lang="en-US" dirty="0"/>
              <a:t>)</a:t>
            </a:r>
            <a:endParaRPr lang="en-CA" dirty="0"/>
          </a:p>
          <a:p>
            <a:pPr>
              <a:spcBef>
                <a:spcPts val="0"/>
              </a:spcBef>
              <a:buFont typeface="Arial" panose="020B0604020202020204" pitchFamily="34" charset="0"/>
              <a:buChar char="•"/>
            </a:pPr>
            <a:r>
              <a:rPr lang="en-US" dirty="0"/>
              <a:t>Society for Canadian Women in Science and Technology (</a:t>
            </a:r>
            <a:r>
              <a:rPr lang="en-US" dirty="0">
                <a:hlinkClick r:id="rId6"/>
              </a:rPr>
              <a:t>SCWIST</a:t>
            </a:r>
            <a:r>
              <a:rPr lang="en-US" dirty="0"/>
              <a:t>)</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313</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4313439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Honorary Society</a:t>
            </a:r>
            <a:endParaRPr lang="en-CA" dirty="0"/>
          </a:p>
        </p:txBody>
      </p:sp>
      <p:sp>
        <p:nvSpPr>
          <p:cNvPr id="3" name="Content Placeholder 2"/>
          <p:cNvSpPr>
            <a:spLocks noGrp="1"/>
          </p:cNvSpPr>
          <p:nvPr>
            <p:ph idx="1"/>
          </p:nvPr>
        </p:nvSpPr>
        <p:spPr/>
        <p:txBody>
          <a:bodyPr/>
          <a:lstStyle/>
          <a:p>
            <a:pPr marL="0" indent="0">
              <a:spcBef>
                <a:spcPts val="1200"/>
              </a:spcBef>
              <a:buNone/>
            </a:pPr>
            <a:r>
              <a:rPr lang="en-US" altLang="en-US" b="1" dirty="0"/>
              <a:t>Description:</a:t>
            </a:r>
          </a:p>
          <a:p>
            <a:pPr marL="0" indent="0">
              <a:spcBef>
                <a:spcPts val="0"/>
              </a:spcBef>
              <a:buNone/>
            </a:pPr>
            <a:r>
              <a:rPr lang="en-US" altLang="en-US" dirty="0"/>
              <a:t>A society whose primary goal is to recognize the achievements of engineers</a:t>
            </a:r>
          </a:p>
          <a:p>
            <a:pPr marL="0" indent="0">
              <a:spcBef>
                <a:spcPts val="1200"/>
              </a:spcBef>
              <a:buNone/>
            </a:pPr>
            <a:r>
              <a:rPr lang="en-US" altLang="en-US" b="1" dirty="0"/>
              <a:t>Examples:</a:t>
            </a:r>
          </a:p>
          <a:p>
            <a:pPr>
              <a:spcBef>
                <a:spcPts val="0"/>
              </a:spcBef>
              <a:buFont typeface="Arial" panose="020B0604020202020204" pitchFamily="34" charset="0"/>
              <a:buChar char="•"/>
            </a:pPr>
            <a:r>
              <a:rPr lang="en-CA" altLang="en-US" dirty="0"/>
              <a:t>Canadian Academy of Engineering (</a:t>
            </a:r>
            <a:r>
              <a:rPr lang="en-CA" altLang="en-US" dirty="0">
                <a:hlinkClick r:id="rId2"/>
              </a:rPr>
              <a:t>CAE</a:t>
            </a:r>
            <a:r>
              <a:rPr lang="en-CA" altLang="en-US" dirty="0"/>
              <a:t>)</a:t>
            </a:r>
          </a:p>
          <a:p>
            <a:pPr>
              <a:spcBef>
                <a:spcPts val="0"/>
              </a:spcBef>
              <a:buFont typeface="Arial" panose="020B0604020202020204" pitchFamily="34" charset="0"/>
              <a:buChar char="•"/>
            </a:pPr>
            <a:r>
              <a:rPr lang="en-US" altLang="en-US" dirty="0"/>
              <a:t>National Academy of Engineering (</a:t>
            </a:r>
            <a:r>
              <a:rPr lang="en-US" altLang="en-US" dirty="0">
                <a:hlinkClick r:id="rId3"/>
              </a:rPr>
              <a:t>NAE</a:t>
            </a:r>
            <a:r>
              <a:rPr lang="en-US" altLang="en-US" dirty="0"/>
              <a:t>)</a:t>
            </a:r>
            <a:endParaRPr lang="en-CA" altLang="en-US"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5812872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Charitable Society</a:t>
            </a:r>
            <a:endParaRPr lang="en-CA" dirty="0"/>
          </a:p>
        </p:txBody>
      </p:sp>
      <p:sp>
        <p:nvSpPr>
          <p:cNvPr id="3" name="Content Placeholder 2"/>
          <p:cNvSpPr>
            <a:spLocks noGrp="1"/>
          </p:cNvSpPr>
          <p:nvPr>
            <p:ph idx="1"/>
          </p:nvPr>
        </p:nvSpPr>
        <p:spPr/>
        <p:txBody>
          <a:bodyPr/>
          <a:lstStyle/>
          <a:p>
            <a:pPr marL="0" indent="0">
              <a:spcBef>
                <a:spcPts val="1200"/>
              </a:spcBef>
              <a:buNone/>
            </a:pPr>
            <a:r>
              <a:rPr lang="en-US" altLang="en-US" b="1" dirty="0"/>
              <a:t>Description:</a:t>
            </a:r>
          </a:p>
          <a:p>
            <a:pPr marL="0" indent="0">
              <a:spcBef>
                <a:spcPts val="0"/>
              </a:spcBef>
              <a:buNone/>
            </a:pPr>
            <a:r>
              <a:rPr lang="en-US" altLang="en-US" dirty="0"/>
              <a:t>A society whose primary goal is to provide charitable support to those in need</a:t>
            </a:r>
          </a:p>
          <a:p>
            <a:pPr marL="0" indent="0">
              <a:spcBef>
                <a:spcPts val="1200"/>
              </a:spcBef>
              <a:buNone/>
            </a:pPr>
            <a:r>
              <a:rPr lang="en-US" altLang="en-US" b="1" dirty="0"/>
              <a:t>Examples:</a:t>
            </a:r>
          </a:p>
          <a:p>
            <a:pPr>
              <a:spcBef>
                <a:spcPts val="0"/>
              </a:spcBef>
              <a:buFont typeface="Arial" panose="020B0604020202020204" pitchFamily="34" charset="0"/>
              <a:buChar char="•"/>
            </a:pPr>
            <a:r>
              <a:rPr lang="en-CA" altLang="en-US" dirty="0"/>
              <a:t>Engineers Without Borders (</a:t>
            </a:r>
            <a:r>
              <a:rPr lang="en-CA" altLang="en-US" dirty="0">
                <a:hlinkClick r:id="rId2"/>
              </a:rPr>
              <a:t>EWB</a:t>
            </a:r>
            <a:r>
              <a:rPr lang="en-CA" altLang="en-US" dirty="0"/>
              <a:t>)</a:t>
            </a:r>
          </a:p>
          <a:p>
            <a:pPr>
              <a:spcBef>
                <a:spcPts val="0"/>
              </a:spcBef>
              <a:buFont typeface="Arial" panose="020B0604020202020204" pitchFamily="34" charset="0"/>
              <a:buChar char="•"/>
            </a:pPr>
            <a:r>
              <a:rPr lang="en-US" altLang="en-US" dirty="0"/>
              <a:t>Engineering for Change (</a:t>
            </a:r>
            <a:r>
              <a:rPr lang="en-US" altLang="en-US" dirty="0">
                <a:hlinkClick r:id="rId3"/>
              </a:rPr>
              <a:t>E4C</a:t>
            </a:r>
            <a:r>
              <a:rPr lang="en-US" altLang="en-US" dirty="0"/>
              <a:t>)</a:t>
            </a:r>
            <a:endParaRPr lang="en-CA" altLang="en-US"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315</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20319944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endParaRPr lang="en-CA" dirty="0"/>
          </a:p>
        </p:txBody>
      </p:sp>
      <p:sp>
        <p:nvSpPr>
          <p:cNvPr id="3" name="Content Placeholder 2"/>
          <p:cNvSpPr>
            <a:spLocks noGrp="1"/>
          </p:cNvSpPr>
          <p:nvPr>
            <p:ph idx="1"/>
          </p:nvPr>
        </p:nvSpPr>
        <p:spPr/>
        <p:txBody>
          <a:bodyPr/>
          <a:lstStyle/>
          <a:p>
            <a:r>
              <a:rPr lang="en-US" dirty="0"/>
              <a:t>Networking involves interacting with other people to exchange information and develop contacts with the goal of furthering your career:</a:t>
            </a:r>
          </a:p>
          <a:p>
            <a:pPr lvl="1"/>
            <a:r>
              <a:rPr lang="en-US" dirty="0"/>
              <a:t>Networking can be used to find employment</a:t>
            </a:r>
          </a:p>
          <a:p>
            <a:pPr lvl="1"/>
            <a:r>
              <a:rPr lang="en-US" dirty="0"/>
              <a:t>Networking can also be used to find people to help you succeed at your job</a:t>
            </a:r>
          </a:p>
          <a:p>
            <a:r>
              <a:rPr lang="en-US" dirty="0"/>
              <a:t>Networking can be done in person or using social media</a:t>
            </a:r>
          </a:p>
          <a:p>
            <a:r>
              <a:rPr lang="en-US" dirty="0"/>
              <a:t>Remember, you only get one chance to make a good first impression</a:t>
            </a:r>
          </a:p>
          <a:p>
            <a:r>
              <a:rPr lang="en-US" dirty="0"/>
              <a:t>Like all job skills, networking requires practice</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316</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79679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Expand Your Network?</a:t>
            </a:r>
            <a:endParaRPr lang="en-CA" dirty="0"/>
          </a:p>
        </p:txBody>
      </p:sp>
      <p:sp>
        <p:nvSpPr>
          <p:cNvPr id="3" name="Content Placeholder 2"/>
          <p:cNvSpPr>
            <a:spLocks noGrp="1"/>
          </p:cNvSpPr>
          <p:nvPr>
            <p:ph idx="1"/>
          </p:nvPr>
        </p:nvSpPr>
        <p:spPr/>
        <p:txBody>
          <a:bodyPr/>
          <a:lstStyle/>
          <a:p>
            <a:r>
              <a:rPr lang="en-US" dirty="0"/>
              <a:t>Every person you meet expands your network:</a:t>
            </a:r>
          </a:p>
          <a:p>
            <a:pPr lvl="1"/>
            <a:r>
              <a:rPr lang="en-US" dirty="0"/>
              <a:t>Make efforts to meet people at school or work</a:t>
            </a:r>
          </a:p>
          <a:p>
            <a:pPr lvl="1"/>
            <a:r>
              <a:rPr lang="en-US" dirty="0"/>
              <a:t>Attend events such as co-op information sessions</a:t>
            </a:r>
          </a:p>
          <a:p>
            <a:pPr lvl="1"/>
            <a:r>
              <a:rPr lang="en-US" dirty="0"/>
              <a:t>Participate in seminars, training workshops, and conference presentations</a:t>
            </a:r>
          </a:p>
          <a:p>
            <a:r>
              <a:rPr lang="en-US" dirty="0"/>
              <a:t>Meeting people is not enough to maintain your network:</a:t>
            </a:r>
          </a:p>
          <a:p>
            <a:pPr lvl="1"/>
            <a:r>
              <a:rPr lang="en-US" dirty="0"/>
              <a:t>Monitor members of your network using online tools</a:t>
            </a:r>
          </a:p>
          <a:p>
            <a:pPr lvl="1"/>
            <a:r>
              <a:rPr lang="en-US" dirty="0"/>
              <a:t>Keep your network informed about your status</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317</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132602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LinkedIn</a:t>
            </a:r>
            <a:endParaRPr lang="en-CA" dirty="0"/>
          </a:p>
        </p:txBody>
      </p:sp>
      <p:sp>
        <p:nvSpPr>
          <p:cNvPr id="3" name="Content Placeholder 2"/>
          <p:cNvSpPr>
            <a:spLocks noGrp="1"/>
          </p:cNvSpPr>
          <p:nvPr>
            <p:ph idx="1"/>
          </p:nvPr>
        </p:nvSpPr>
        <p:spPr/>
        <p:txBody>
          <a:bodyPr/>
          <a:lstStyle/>
          <a:p>
            <a:r>
              <a:rPr lang="en-US" dirty="0"/>
              <a:t>LinkedIn has become the de facto standard for online networking</a:t>
            </a:r>
          </a:p>
          <a:p>
            <a:r>
              <a:rPr lang="en-US" dirty="0"/>
              <a:t>LinkedIn allows you to do the following tasks for free:</a:t>
            </a:r>
          </a:p>
          <a:p>
            <a:pPr lvl="1"/>
            <a:r>
              <a:rPr lang="en-US" dirty="0"/>
              <a:t>Get introduced to people</a:t>
            </a:r>
          </a:p>
          <a:p>
            <a:pPr lvl="1"/>
            <a:r>
              <a:rPr lang="en-US" dirty="0"/>
              <a:t>Search for members of your network using filters</a:t>
            </a:r>
          </a:p>
          <a:p>
            <a:pPr lvl="1"/>
            <a:r>
              <a:rPr lang="en-US" dirty="0"/>
              <a:t>Message your network connections</a:t>
            </a:r>
          </a:p>
          <a:p>
            <a:pPr lvl="1"/>
            <a:r>
              <a:rPr lang="en-US" dirty="0"/>
              <a:t>Learn about companies, technologies, and events</a:t>
            </a:r>
          </a:p>
          <a:p>
            <a:pPr lvl="1"/>
            <a:r>
              <a:rPr lang="en-US" dirty="0"/>
              <a:t>Search for jobs that match your skills</a:t>
            </a:r>
          </a:p>
          <a:p>
            <a:r>
              <a:rPr lang="en-US" dirty="0"/>
              <a:t>Premium membership allows you to do much more:</a:t>
            </a:r>
          </a:p>
          <a:p>
            <a:pPr lvl="1"/>
            <a:r>
              <a:rPr lang="en-US" dirty="0"/>
              <a:t>Learn important job skills</a:t>
            </a:r>
          </a:p>
          <a:p>
            <a:pPr lvl="1"/>
            <a:r>
              <a:rPr lang="en-US" dirty="0"/>
              <a:t>Post and advertise jobs</a:t>
            </a:r>
          </a:p>
          <a:p>
            <a:pPr lvl="1"/>
            <a:endParaRPr lang="en-US" dirty="0"/>
          </a:p>
          <a:p>
            <a:endParaRPr lang="en-US" dirty="0"/>
          </a:p>
          <a:p>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318</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43646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Social Media Tools for Networking</a:t>
            </a:r>
            <a:endParaRPr lang="en-CA" dirty="0"/>
          </a:p>
        </p:txBody>
      </p:sp>
      <p:sp>
        <p:nvSpPr>
          <p:cNvPr id="3" name="Content Placeholder 2"/>
          <p:cNvSpPr>
            <a:spLocks noGrp="1"/>
          </p:cNvSpPr>
          <p:nvPr>
            <p:ph idx="1"/>
          </p:nvPr>
        </p:nvSpPr>
        <p:spPr/>
        <p:txBody>
          <a:bodyPr/>
          <a:lstStyle/>
          <a:p>
            <a:r>
              <a:rPr lang="en-US" dirty="0"/>
              <a:t>Networking can also be achieved using other social media tools:</a:t>
            </a:r>
          </a:p>
          <a:p>
            <a:pPr lvl="1"/>
            <a:r>
              <a:rPr lang="en-US" dirty="0"/>
              <a:t>Facebook is useful for networking socially but less useful for job searching</a:t>
            </a:r>
          </a:p>
          <a:p>
            <a:pPr lvl="1"/>
            <a:r>
              <a:rPr lang="en-US" dirty="0"/>
              <a:t>Twitter is useful for staying informed about important events in your network </a:t>
            </a:r>
          </a:p>
          <a:p>
            <a:r>
              <a:rPr lang="en-US" dirty="0"/>
              <a:t>While it may be tempting to add everyone you know to your network, there are advantages to being selective:</a:t>
            </a:r>
          </a:p>
          <a:p>
            <a:pPr lvl="1"/>
            <a:r>
              <a:rPr lang="en-US" dirty="0"/>
              <a:t>Small networks are easy to manage and maintain</a:t>
            </a:r>
          </a:p>
          <a:p>
            <a:pPr lvl="1"/>
            <a:r>
              <a:rPr lang="en-US" dirty="0"/>
              <a:t>Small networks are easy to search</a:t>
            </a:r>
          </a:p>
          <a:p>
            <a:pPr lvl="1"/>
            <a:r>
              <a:rPr lang="en-US" dirty="0"/>
              <a:t>Small networks are easy to re-establish if your profile gets hacked</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319</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2658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Tips for Using LEARN Effectively</a:t>
            </a:r>
          </a:p>
        </p:txBody>
      </p:sp>
      <p:sp>
        <p:nvSpPr>
          <p:cNvPr id="3" name="Content Placeholder 2"/>
          <p:cNvSpPr>
            <a:spLocks noGrp="1"/>
          </p:cNvSpPr>
          <p:nvPr>
            <p:ph idx="1"/>
          </p:nvPr>
        </p:nvSpPr>
        <p:spPr/>
        <p:txBody>
          <a:bodyPr/>
          <a:lstStyle/>
          <a:p>
            <a:r>
              <a:rPr lang="en-CA" dirty="0"/>
              <a:t>By now, you have probably had an opportunity to briefly use LEARN in one or more of your courses</a:t>
            </a:r>
          </a:p>
          <a:p>
            <a:r>
              <a:rPr lang="en-CA" dirty="0"/>
              <a:t>Here are a few tips to help you use LEARN more effectively:</a:t>
            </a:r>
          </a:p>
          <a:p>
            <a:pPr marL="882900" lvl="1" indent="-342900">
              <a:buFont typeface="+mj-lt"/>
              <a:buAutoNum type="arabicPeriod"/>
            </a:pPr>
            <a:r>
              <a:rPr lang="en-CA" dirty="0"/>
              <a:t>Setup your Profile so that your colleagues can identify you and contact you</a:t>
            </a:r>
          </a:p>
          <a:p>
            <a:pPr marL="882900" lvl="1" indent="-342900">
              <a:buFont typeface="+mj-lt"/>
              <a:buAutoNum type="arabicPeriod"/>
            </a:pPr>
            <a:r>
              <a:rPr lang="en-CA" dirty="0"/>
              <a:t>Setup your Notifications so that you receive e-mails and SMS messages</a:t>
            </a:r>
          </a:p>
          <a:p>
            <a:pPr marL="882900" lvl="1" indent="-342900">
              <a:buFont typeface="+mj-lt"/>
              <a:buAutoNum type="arabicPeriod"/>
            </a:pPr>
            <a:r>
              <a:rPr lang="en-CA" dirty="0"/>
              <a:t>Setup an e-mail signature under Account Settings – Email</a:t>
            </a:r>
          </a:p>
          <a:p>
            <a:pPr marL="882900" lvl="1" indent="-342900">
              <a:buFont typeface="+mj-lt"/>
              <a:buAutoNum type="arabicPeriod"/>
            </a:pPr>
            <a:r>
              <a:rPr lang="en-CA" dirty="0"/>
              <a:t>Customize discussion forum display under Account Settings – Discussions</a:t>
            </a:r>
          </a:p>
          <a:p>
            <a:r>
              <a:rPr lang="en-CA" dirty="0"/>
              <a:t>It is important to remember that you are expected to regularly check LEARN for announcements, discussion forum posts, and e-mails:</a:t>
            </a:r>
          </a:p>
          <a:p>
            <a:pPr lvl="1"/>
            <a:r>
              <a:rPr lang="en-CA" dirty="0"/>
              <a:t>Keep in mind that instructors and teaching assistants can check if you have logged onto the system and check if you have accessed course materials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737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Successful Networking</a:t>
            </a:r>
            <a:endParaRPr lang="en-CA" dirty="0"/>
          </a:p>
        </p:txBody>
      </p:sp>
      <p:sp>
        <p:nvSpPr>
          <p:cNvPr id="3" name="Content Placeholder 2"/>
          <p:cNvSpPr>
            <a:spLocks noGrp="1"/>
          </p:cNvSpPr>
          <p:nvPr>
            <p:ph idx="1"/>
          </p:nvPr>
        </p:nvSpPr>
        <p:spPr/>
        <p:txBody>
          <a:bodyPr/>
          <a:lstStyle/>
          <a:p>
            <a:r>
              <a:rPr lang="en-US" dirty="0"/>
              <a:t>Frequently monitor your social network accounts and your account settings</a:t>
            </a:r>
          </a:p>
          <a:p>
            <a:r>
              <a:rPr lang="en-US" dirty="0"/>
              <a:t>Never post anything you wouldn’t want the general public to know about you</a:t>
            </a:r>
          </a:p>
          <a:p>
            <a:r>
              <a:rPr lang="en-US" dirty="0"/>
              <a:t>Avoid posting controversial material (political opinions, religious beliefs, etc.) that might prevent you from being successful</a:t>
            </a:r>
          </a:p>
          <a:p>
            <a:r>
              <a:rPr lang="en-US" dirty="0"/>
              <a:t>Avoid posting too frequently</a:t>
            </a:r>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320</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6617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22</a:t>
            </a:r>
            <a:endParaRPr lang="en-CA" dirty="0"/>
          </a:p>
        </p:txBody>
      </p:sp>
      <p:sp>
        <p:nvSpPr>
          <p:cNvPr id="3" name="Subtitle 2"/>
          <p:cNvSpPr>
            <a:spLocks noGrp="1"/>
          </p:cNvSpPr>
          <p:nvPr>
            <p:ph type="subTitle" idx="1"/>
          </p:nvPr>
        </p:nvSpPr>
        <p:spPr/>
        <p:txBody>
          <a:bodyPr/>
          <a:lstStyle/>
          <a:p>
            <a:r>
              <a:rPr lang="en-US" dirty="0"/>
              <a:t>Team Activity 3: Engineering Design II</a:t>
            </a:r>
            <a:endParaRPr lang="en-CA" dirty="0"/>
          </a:p>
        </p:txBody>
      </p:sp>
    </p:spTree>
    <p:extLst>
      <p:ext uri="{BB962C8B-B14F-4D97-AF65-F5344CB8AC3E}">
        <p14:creationId xmlns:p14="http://schemas.microsoft.com/office/powerpoint/2010/main" val="276203445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Activity Outline</a:t>
            </a:r>
          </a:p>
        </p:txBody>
      </p:sp>
      <p:sp>
        <p:nvSpPr>
          <p:cNvPr id="3" name="Content Placeholder 2"/>
          <p:cNvSpPr>
            <a:spLocks noGrp="1"/>
          </p:cNvSpPr>
          <p:nvPr>
            <p:ph idx="1"/>
          </p:nvPr>
        </p:nvSpPr>
        <p:spPr/>
        <p:txBody>
          <a:bodyPr/>
          <a:lstStyle/>
          <a:p>
            <a:r>
              <a:rPr lang="en-US" dirty="0"/>
              <a:t>This activity will examine the following topics:</a:t>
            </a:r>
          </a:p>
          <a:p>
            <a:pPr lvl="1"/>
            <a:r>
              <a:rPr lang="en-US" dirty="0"/>
              <a:t>Engineering design</a:t>
            </a:r>
          </a:p>
          <a:p>
            <a:pPr lvl="1"/>
            <a:r>
              <a:rPr lang="en-US" dirty="0"/>
              <a:t>Engineering analysis</a:t>
            </a:r>
          </a:p>
          <a:p>
            <a:pPr lvl="1"/>
            <a:r>
              <a:rPr lang="en-US" dirty="0"/>
              <a:t>Teamwork</a:t>
            </a:r>
          </a:p>
          <a:p>
            <a:pPr lvl="1"/>
            <a:r>
              <a:rPr lang="en-US" dirty="0"/>
              <a:t>Communication</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322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01141123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Activity 3: Engineering Design II</a:t>
            </a:r>
            <a:endParaRPr lang="en-CA" dirty="0"/>
          </a:p>
        </p:txBody>
      </p:sp>
      <p:sp>
        <p:nvSpPr>
          <p:cNvPr id="3" name="Content Placeholder 2"/>
          <p:cNvSpPr>
            <a:spLocks noGrp="1"/>
          </p:cNvSpPr>
          <p:nvPr>
            <p:ph idx="1"/>
          </p:nvPr>
        </p:nvSpPr>
        <p:spPr/>
        <p:txBody>
          <a:bodyPr/>
          <a:lstStyle/>
          <a:p>
            <a:r>
              <a:rPr lang="en-CA" dirty="0"/>
              <a:t>This activity examines the challenges of effective communication and teamwork</a:t>
            </a:r>
          </a:p>
          <a:p>
            <a:r>
              <a:rPr lang="en-CA" dirty="0"/>
              <a:t>In this team activity, you will be put into groups of four students</a:t>
            </a:r>
          </a:p>
          <a:p>
            <a:r>
              <a:rPr lang="en-CA" dirty="0"/>
              <a:t>Each team will build a LEGO</a:t>
            </a:r>
            <a:r>
              <a:rPr lang="en-US" dirty="0">
                <a:sym typeface="Symbol"/>
              </a:rPr>
              <a:t></a:t>
            </a:r>
            <a:r>
              <a:rPr lang="en-US" dirty="0"/>
              <a:t> </a:t>
            </a:r>
            <a:r>
              <a:rPr lang="en-CA" dirty="0"/>
              <a:t>design given a photograph of the design:</a:t>
            </a:r>
          </a:p>
          <a:p>
            <a:pPr lvl="1"/>
            <a:r>
              <a:rPr lang="en-CA" b="1" dirty="0">
                <a:solidFill>
                  <a:schemeClr val="accent1">
                    <a:lumMod val="75000"/>
                  </a:schemeClr>
                </a:solidFill>
              </a:rPr>
              <a:t>The Photograph Observer views the photograph and provides verbal instructions to Communicator I</a:t>
            </a:r>
          </a:p>
          <a:p>
            <a:pPr lvl="1"/>
            <a:r>
              <a:rPr lang="en-US" b="1" dirty="0">
                <a:solidFill>
                  <a:schemeClr val="accent1">
                    <a:lumMod val="75000"/>
                  </a:schemeClr>
                </a:solidFill>
              </a:rPr>
              <a:t>Communicator I provides verbal instructions to Communicator II</a:t>
            </a:r>
          </a:p>
          <a:p>
            <a:pPr lvl="1"/>
            <a:r>
              <a:rPr lang="en-US" b="1" dirty="0">
                <a:solidFill>
                  <a:schemeClr val="accent1">
                    <a:lumMod val="75000"/>
                  </a:schemeClr>
                </a:solidFill>
              </a:rPr>
              <a:t>Communicator II provides verbal instructions to the Builder</a:t>
            </a:r>
            <a:endParaRPr lang="en-CA" b="1" dirty="0">
              <a:solidFill>
                <a:schemeClr val="accent1">
                  <a:lumMod val="75000"/>
                </a:schemeClr>
              </a:solidFill>
            </a:endParaRPr>
          </a:p>
          <a:p>
            <a:pPr lvl="1"/>
            <a:r>
              <a:rPr lang="en-CA" b="1" dirty="0">
                <a:solidFill>
                  <a:schemeClr val="accent1">
                    <a:lumMod val="75000"/>
                  </a:schemeClr>
                </a:solidFill>
              </a:rPr>
              <a:t>The Builder assembles the design</a:t>
            </a:r>
          </a:p>
          <a:p>
            <a:r>
              <a:rPr lang="en-CA" dirty="0"/>
              <a:t>At the end of the activity, your team will submit a grading sheet completed by a member of the teaching team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323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19375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Team Activity Timing and Assessment</a:t>
            </a:r>
          </a:p>
        </p:txBody>
      </p:sp>
      <p:sp>
        <p:nvSpPr>
          <p:cNvPr id="3" name="Content Placeholder 2"/>
          <p:cNvSpPr>
            <a:spLocks noGrp="1"/>
          </p:cNvSpPr>
          <p:nvPr>
            <p:ph idx="1"/>
          </p:nvPr>
        </p:nvSpPr>
        <p:spPr/>
        <p:txBody>
          <a:bodyPr/>
          <a:lstStyle/>
          <a:p>
            <a:r>
              <a:rPr lang="en-CA" dirty="0"/>
              <a:t>Each team will have a maximum of 20 minutes to recreate the LEGO</a:t>
            </a:r>
            <a:r>
              <a:rPr lang="en-US" dirty="0">
                <a:sym typeface="Symbol"/>
              </a:rPr>
              <a:t></a:t>
            </a:r>
            <a:r>
              <a:rPr lang="en-CA" dirty="0"/>
              <a:t> design</a:t>
            </a:r>
          </a:p>
          <a:p>
            <a:r>
              <a:rPr lang="en-US" dirty="0"/>
              <a:t>If you complete the activity early, you may contact a member of the teaching team to assess the work:</a:t>
            </a:r>
          </a:p>
          <a:p>
            <a:pPr lvl="1"/>
            <a:r>
              <a:rPr lang="en-US" dirty="0"/>
              <a:t>Work will only be assessed once by the teaching team</a:t>
            </a:r>
          </a:p>
          <a:p>
            <a:pPr lvl="1"/>
            <a:r>
              <a:rPr lang="en-US" dirty="0"/>
              <a:t>Designs are awarded a grade out of 10</a:t>
            </a:r>
          </a:p>
          <a:p>
            <a:pPr lvl="1"/>
            <a:r>
              <a:rPr lang="en-US" dirty="0"/>
              <a:t>One point is deducted for each brick incorrectly used or positioned</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324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34263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of a LEARN Profile</a:t>
            </a:r>
          </a:p>
        </p:txBody>
      </p:sp>
      <p:sp>
        <p:nvSpPr>
          <p:cNvPr id="4" name="Slide Number Placeholder 3"/>
          <p:cNvSpPr>
            <a:spLocks noGrp="1"/>
          </p:cNvSpPr>
          <p:nvPr>
            <p:ph type="sldNum" sz="quarter" idx="11"/>
          </p:nvPr>
        </p:nvSpPr>
        <p:spPr/>
        <p:txBody>
          <a:bodyPr/>
          <a:lstStyle/>
          <a:p>
            <a:pPr>
              <a:defRPr/>
            </a:pPr>
            <a:fld id="{89022FAB-E9B4-4184-AA05-727FDA5952A5}" type="slidenum">
              <a:rPr lang="en-US" smtClean="0"/>
              <a:pPr>
                <a:defRPr/>
              </a:pPr>
              <a:t>33</a:t>
            </a:fld>
            <a:endParaRPr lang="en-US"/>
          </a:p>
        </p:txBody>
      </p:sp>
      <p:sp>
        <p:nvSpPr>
          <p:cNvPr id="6" name="Date Placeholder 5"/>
          <p:cNvSpPr>
            <a:spLocks noGrp="1"/>
          </p:cNvSpPr>
          <p:nvPr>
            <p:ph type="dt" sz="half" idx="12"/>
          </p:nvPr>
        </p:nvSpPr>
        <p:spPr/>
        <p:txBody>
          <a:bodyPr/>
          <a:lstStyle/>
          <a:p>
            <a:pPr>
              <a:defRPr/>
            </a:pPr>
            <a:r>
              <a:rPr lang="en-US"/>
              <a:t>September 1, 2017</a:t>
            </a:r>
            <a:endParaRPr lang="en-CA"/>
          </a:p>
        </p:txBody>
      </p:sp>
      <p:sp>
        <p:nvSpPr>
          <p:cNvPr id="7" name="Footer Placeholder 6"/>
          <p:cNvSpPr>
            <a:spLocks noGrp="1"/>
          </p:cNvSpPr>
          <p:nvPr>
            <p:ph type="ftr" sz="quarter" idx="10"/>
          </p:nvPr>
        </p:nvSpPr>
        <p:spPr/>
        <p:txBody>
          <a:bodyPr/>
          <a:lstStyle/>
          <a:p>
            <a:pPr>
              <a:defRPr/>
            </a:pPr>
            <a:r>
              <a:rPr lang="en-CA"/>
              <a:t>ECE 190: Engineering Profession and Practice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68" y="985496"/>
            <a:ext cx="7440064" cy="4887007"/>
          </a:xfrm>
          <a:prstGeom prst="rect">
            <a:avLst/>
          </a:prstGeom>
          <a:ln w="50800" cmpd="dbl">
            <a:solidFill>
              <a:schemeClr val="tx1"/>
            </a:solidFill>
          </a:ln>
        </p:spPr>
      </p:pic>
    </p:spTree>
    <p:extLst>
      <p:ext uri="{BB962C8B-B14F-4D97-AF65-F5344CB8AC3E}">
        <p14:creationId xmlns:p14="http://schemas.microsoft.com/office/powerpoint/2010/main" val="3643033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Navigating in LEARN</a:t>
            </a:r>
          </a:p>
        </p:txBody>
      </p:sp>
      <p:sp>
        <p:nvSpPr>
          <p:cNvPr id="3" name="Content Placeholder 2"/>
          <p:cNvSpPr>
            <a:spLocks noGrp="1"/>
          </p:cNvSpPr>
          <p:nvPr>
            <p:ph idx="1"/>
          </p:nvPr>
        </p:nvSpPr>
        <p:spPr/>
        <p:txBody>
          <a:bodyPr/>
          <a:lstStyle/>
          <a:p>
            <a:r>
              <a:rPr lang="en-CA" dirty="0"/>
              <a:t>The most important features are the following:</a:t>
            </a:r>
          </a:p>
          <a:p>
            <a:pPr marL="882900" lvl="1" indent="-342900">
              <a:buFont typeface="+mj-lt"/>
              <a:buAutoNum type="arabicPeriod"/>
            </a:pPr>
            <a:r>
              <a:rPr lang="en-CA" dirty="0"/>
              <a:t>Course materials can be found by using Course Materials</a:t>
            </a:r>
          </a:p>
          <a:p>
            <a:pPr marL="882900" lvl="1" indent="-342900">
              <a:buFont typeface="+mj-lt"/>
              <a:buAutoNum type="arabicPeriod"/>
            </a:pPr>
            <a:r>
              <a:rPr lang="en-CA" dirty="0"/>
              <a:t>Discussion forums can be found by using Connect</a:t>
            </a:r>
          </a:p>
          <a:p>
            <a:pPr marL="882900" lvl="1" indent="-342900">
              <a:buFont typeface="+mj-lt"/>
              <a:buAutoNum type="arabicPeriod"/>
            </a:pPr>
            <a:r>
              <a:rPr lang="en-CA" dirty="0"/>
              <a:t>Submission folders, quizzes, and surveys can be found by using Assessments</a:t>
            </a:r>
          </a:p>
          <a:p>
            <a:pPr marL="882900" lvl="1" indent="-342900">
              <a:buFont typeface="+mj-lt"/>
              <a:buAutoNum type="arabicPeriod"/>
            </a:pPr>
            <a:r>
              <a:rPr lang="en-CA" dirty="0"/>
              <a:t>Grades can be found by using Grades</a:t>
            </a:r>
          </a:p>
          <a:p>
            <a:r>
              <a:rPr lang="en-CA" dirty="0"/>
              <a:t>To quickly switch between courses, access the dropdown box in the upper left corner of the screen by clicking on the course name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90676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Subscribing to Discussion Forums in LEARN</a:t>
            </a:r>
          </a:p>
        </p:txBody>
      </p:sp>
      <p:sp>
        <p:nvSpPr>
          <p:cNvPr id="3" name="Content Placeholder 2"/>
          <p:cNvSpPr>
            <a:spLocks noGrp="1"/>
          </p:cNvSpPr>
          <p:nvPr>
            <p:ph idx="1"/>
          </p:nvPr>
        </p:nvSpPr>
        <p:spPr/>
        <p:txBody>
          <a:bodyPr/>
          <a:lstStyle/>
          <a:p>
            <a:r>
              <a:rPr lang="en-CA" dirty="0"/>
              <a:t>You should subscribe to discussion forums in LEARN to avoid missing important postings</a:t>
            </a:r>
          </a:p>
          <a:p>
            <a:r>
              <a:rPr lang="en-CA" dirty="0"/>
              <a:t>When you subscribe to a discussion forum, you can instruct LEARN to e-mail you a notification of the posting immediately or you can choose to have LEARN send you a daily digest (summary) of postings:</a:t>
            </a:r>
          </a:p>
          <a:p>
            <a:pPr lvl="1"/>
            <a:r>
              <a:rPr lang="en-CA" dirty="0"/>
              <a:t>I recommend requesting an immediate notification of a new posting</a:t>
            </a:r>
          </a:p>
          <a:p>
            <a:r>
              <a:rPr lang="en-CA" dirty="0"/>
              <a:t>To subscribe, click on the word “Subscribe” at the far right on the discussion forum screen</a:t>
            </a:r>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9889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 Accessibility</a:t>
            </a:r>
          </a:p>
        </p:txBody>
      </p:sp>
      <p:sp>
        <p:nvSpPr>
          <p:cNvPr id="3" name="Content Placeholder 2"/>
          <p:cNvSpPr>
            <a:spLocks noGrp="1"/>
          </p:cNvSpPr>
          <p:nvPr>
            <p:ph idx="1"/>
          </p:nvPr>
        </p:nvSpPr>
        <p:spPr/>
        <p:txBody>
          <a:bodyPr/>
          <a:lstStyle/>
          <a:p>
            <a:r>
              <a:rPr lang="en-US" dirty="0">
                <a:latin typeface="Calibri" pitchFamily="34" charset="0"/>
              </a:rPr>
              <a:t>Due to circumstances beyond the control of the teaching team, LEARN and course websites may, on occasion, be offline for system maintenance</a:t>
            </a:r>
          </a:p>
          <a:p>
            <a:r>
              <a:rPr lang="en-CA" dirty="0"/>
              <a:t>Don’t wait until the last minute for submitting your assignments:</a:t>
            </a:r>
          </a:p>
          <a:p>
            <a:pPr lvl="1"/>
            <a:r>
              <a:rPr lang="en-CA" dirty="0"/>
              <a:t>Network traffic is often high around submission deadlines</a:t>
            </a:r>
          </a:p>
          <a:p>
            <a:pPr lvl="1"/>
            <a:r>
              <a:rPr lang="en-CA" dirty="0"/>
              <a:t>If you have a slow network connection, you may miss a submission deadline</a:t>
            </a:r>
          </a:p>
          <a:p>
            <a:pPr lvl="1"/>
            <a:r>
              <a:rPr lang="en-CA" dirty="0"/>
              <a:t>Remember that submission deadlines are strictly enforced</a:t>
            </a:r>
          </a:p>
          <a:p>
            <a:r>
              <a:rPr lang="en-CA" dirty="0"/>
              <a:t>I highly recommend downloading course notes and important assignment materials to your computer or a USB memory key:</a:t>
            </a:r>
          </a:p>
          <a:p>
            <a:pPr lvl="1"/>
            <a:r>
              <a:rPr lang="en-CA" dirty="0"/>
              <a:t>USB memory keys have a limited lifetime</a:t>
            </a:r>
          </a:p>
          <a:p>
            <a:pPr lvl="1"/>
            <a:r>
              <a:rPr lang="en-CA" dirty="0"/>
              <a:t>All students should invest in a new USB memory key every academic term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219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Activities</a:t>
            </a:r>
            <a:endParaRPr lang="en-CA" dirty="0"/>
          </a:p>
        </p:txBody>
      </p:sp>
      <p:sp>
        <p:nvSpPr>
          <p:cNvPr id="3" name="Content Placeholder 2"/>
          <p:cNvSpPr>
            <a:spLocks noGrp="1"/>
          </p:cNvSpPr>
          <p:nvPr>
            <p:ph idx="1"/>
          </p:nvPr>
        </p:nvSpPr>
        <p:spPr/>
        <p:txBody>
          <a:bodyPr/>
          <a:lstStyle/>
          <a:p>
            <a:r>
              <a:rPr lang="en-US" dirty="0"/>
              <a:t>There are two entrance survey activities that you must complete by Thursday, September 14</a:t>
            </a:r>
            <a:r>
              <a:rPr lang="en-US" baseline="30000" dirty="0"/>
              <a:t>th</a:t>
            </a:r>
            <a:r>
              <a:rPr lang="en-US" dirty="0"/>
              <a:t> at 6:00 pm:</a:t>
            </a:r>
          </a:p>
          <a:p>
            <a:pPr lvl="1"/>
            <a:r>
              <a:rPr lang="en-US" b="1" dirty="0">
                <a:solidFill>
                  <a:schemeClr val="accent1">
                    <a:lumMod val="75000"/>
                  </a:schemeClr>
                </a:solidFill>
              </a:rPr>
              <a:t>What’s It Like to Come to Waterloo?</a:t>
            </a:r>
          </a:p>
          <a:p>
            <a:pPr lvl="1"/>
            <a:r>
              <a:rPr lang="en-US" b="1" dirty="0">
                <a:solidFill>
                  <a:schemeClr val="accent1">
                    <a:lumMod val="75000"/>
                  </a:schemeClr>
                </a:solidFill>
              </a:rPr>
              <a:t>Welcome to ECE Survey</a:t>
            </a:r>
          </a:p>
          <a:p>
            <a:r>
              <a:rPr lang="en-US" dirty="0"/>
              <a:t>Each survey is worth 2.5% of your ECE 190 grade</a:t>
            </a:r>
          </a:p>
          <a:p>
            <a:r>
              <a:rPr lang="en-US" dirty="0"/>
              <a:t>The surveys are designed to help us understand our students and to continuously improve our program over time</a:t>
            </a:r>
          </a:p>
          <a:p>
            <a:r>
              <a:rPr lang="en-US" dirty="0"/>
              <a:t>The surveys should require no more than 30 minutes of your time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5751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CA" b="1" dirty="0">
                <a:solidFill>
                  <a:schemeClr val="accent1">
                    <a:lumMod val="75000"/>
                  </a:schemeClr>
                </a:solidFill>
              </a:rPr>
              <a:t>Chapter 5: Learning Strategies (p. 67 – p. 76)</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38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86257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Lecture 2</a:t>
            </a:r>
          </a:p>
        </p:txBody>
      </p:sp>
      <p:sp>
        <p:nvSpPr>
          <p:cNvPr id="3" name="Subtitle 2"/>
          <p:cNvSpPr>
            <a:spLocks noGrp="1"/>
          </p:cNvSpPr>
          <p:nvPr>
            <p:ph type="subTitle" idx="1"/>
          </p:nvPr>
        </p:nvSpPr>
        <p:spPr/>
        <p:txBody>
          <a:bodyPr/>
          <a:lstStyle/>
          <a:p>
            <a:r>
              <a:rPr lang="en-CA" dirty="0"/>
              <a:t>Essential Study Skills</a:t>
            </a:r>
          </a:p>
        </p:txBody>
      </p:sp>
    </p:spTree>
    <p:extLst>
      <p:ext uri="{BB962C8B-B14F-4D97-AF65-F5344CB8AC3E}">
        <p14:creationId xmlns:p14="http://schemas.microsoft.com/office/powerpoint/2010/main" val="333394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endParaRPr lang="en-CA" dirty="0"/>
          </a:p>
        </p:txBody>
      </p:sp>
      <p:sp>
        <p:nvSpPr>
          <p:cNvPr id="3" name="Content Placeholder 2"/>
          <p:cNvSpPr>
            <a:spLocks noGrp="1"/>
          </p:cNvSpPr>
          <p:nvPr>
            <p:ph idx="1"/>
          </p:nvPr>
        </p:nvSpPr>
        <p:spPr/>
        <p:txBody>
          <a:bodyPr/>
          <a:lstStyle/>
          <a:p>
            <a:r>
              <a:rPr lang="en-US" dirty="0"/>
              <a:t>This lecture will examine the following topics:</a:t>
            </a:r>
          </a:p>
          <a:p>
            <a:pPr lvl="1"/>
            <a:r>
              <a:rPr lang="en-US" dirty="0"/>
              <a:t>Overview of the course</a:t>
            </a:r>
          </a:p>
          <a:p>
            <a:pPr lvl="1"/>
            <a:r>
              <a:rPr lang="en-US" dirty="0"/>
              <a:t>Course grading scheme</a:t>
            </a:r>
          </a:p>
          <a:p>
            <a:pPr lvl="1"/>
            <a:r>
              <a:rPr lang="en-US" dirty="0"/>
              <a:t>Review of applicable university policies</a:t>
            </a:r>
          </a:p>
          <a:p>
            <a:pPr lvl="1"/>
            <a:r>
              <a:rPr lang="en-US" dirty="0"/>
              <a:t>Using the course management system (LEARN) effectively</a:t>
            </a:r>
            <a:endParaRPr lang="en-CA" dirty="0"/>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a:t>
            </a:fld>
            <a:endParaRPr lang="en-US" dirty="0"/>
          </a:p>
        </p:txBody>
      </p:sp>
      <p:sp>
        <p:nvSpPr>
          <p:cNvPr id="6" name="Date Placeholder 5"/>
          <p:cNvSpPr>
            <a:spLocks noGrp="1"/>
          </p:cNvSpPr>
          <p:nvPr>
            <p:ph type="dt" sz="half" idx="12"/>
          </p:nvPr>
        </p:nvSpPr>
        <p:spPr/>
        <p:txBody>
          <a:bodyPr/>
          <a:lstStyle/>
          <a:p>
            <a:pPr>
              <a:defRPr/>
            </a:pPr>
            <a:r>
              <a:rPr lang="en-US"/>
              <a:t>September 1, 2017</a:t>
            </a:r>
            <a:endParaRPr lang="en-CA" dirty="0"/>
          </a:p>
        </p:txBody>
      </p:sp>
    </p:spTree>
    <p:extLst>
      <p:ext uri="{BB962C8B-B14F-4D97-AF65-F5344CB8AC3E}">
        <p14:creationId xmlns:p14="http://schemas.microsoft.com/office/powerpoint/2010/main" val="3813652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Scheduling your time effectively</a:t>
            </a:r>
          </a:p>
          <a:p>
            <a:pPr lvl="1"/>
            <a:r>
              <a:rPr lang="en-CA" dirty="0"/>
              <a:t>Staying well informed</a:t>
            </a:r>
          </a:p>
          <a:p>
            <a:pPr lvl="1"/>
            <a:r>
              <a:rPr lang="en-CA" dirty="0"/>
              <a:t>Preparing for exams</a:t>
            </a:r>
          </a:p>
          <a:p>
            <a:pPr lvl="1"/>
            <a:r>
              <a:rPr lang="en-CA" dirty="0"/>
              <a:t>Staying healthy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052798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Advocate Working on Your Study Skills?</a:t>
            </a:r>
            <a:endParaRPr lang="en-CA" dirty="0"/>
          </a:p>
        </p:txBody>
      </p:sp>
      <p:sp>
        <p:nvSpPr>
          <p:cNvPr id="3" name="Content Placeholder 2"/>
          <p:cNvSpPr>
            <a:spLocks noGrp="1"/>
          </p:cNvSpPr>
          <p:nvPr>
            <p:ph idx="1"/>
          </p:nvPr>
        </p:nvSpPr>
        <p:spPr/>
        <p:txBody>
          <a:bodyPr/>
          <a:lstStyle/>
          <a:p>
            <a:r>
              <a:rPr lang="en-US" dirty="0"/>
              <a:t>University courses are much harder than most secondary school courses</a:t>
            </a:r>
          </a:p>
          <a:p>
            <a:r>
              <a:rPr lang="en-US" dirty="0"/>
              <a:t>The key differences between university and secondary school are the following:</a:t>
            </a:r>
          </a:p>
          <a:p>
            <a:pPr marL="882900" lvl="1" indent="-342900">
              <a:buFont typeface="+mj-lt"/>
              <a:buAutoNum type="arabicPeriod"/>
            </a:pPr>
            <a:r>
              <a:rPr lang="en-US" dirty="0"/>
              <a:t>University courses are compressed into 12 weeks of lectures so you have less time to absorb the material and less time to recover from mistakes</a:t>
            </a:r>
          </a:p>
          <a:p>
            <a:pPr marL="882900" lvl="1" indent="-342900">
              <a:buFont typeface="+mj-lt"/>
              <a:buAutoNum type="arabicPeriod"/>
            </a:pPr>
            <a:r>
              <a:rPr lang="en-US" dirty="0"/>
              <a:t>Examinations in university courses are often more difficult than examinations in secondary school courses</a:t>
            </a:r>
          </a:p>
          <a:p>
            <a:pPr marL="882900" lvl="1" indent="-342900">
              <a:buFont typeface="+mj-lt"/>
              <a:buAutoNum type="arabicPeriod"/>
            </a:pPr>
            <a:r>
              <a:rPr lang="en-US" dirty="0"/>
              <a:t>University course assignments often require more work to complete successfully</a:t>
            </a:r>
          </a:p>
          <a:p>
            <a:r>
              <a:rPr lang="en-US" dirty="0"/>
              <a:t>Put simply, a student with poor study skills will struggle with the transition from secondary school to university:</a:t>
            </a:r>
          </a:p>
          <a:p>
            <a:pPr lvl="1"/>
            <a:r>
              <a:rPr lang="en-US" dirty="0"/>
              <a:t>Unfortunately, most students do not know if their study skills are adequate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015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Scheduling Your Time Effectively</a:t>
            </a:r>
          </a:p>
        </p:txBody>
      </p:sp>
      <p:sp>
        <p:nvSpPr>
          <p:cNvPr id="3" name="Content Placeholder 2"/>
          <p:cNvSpPr>
            <a:spLocks noGrp="1"/>
          </p:cNvSpPr>
          <p:nvPr>
            <p:ph idx="1"/>
          </p:nvPr>
        </p:nvSpPr>
        <p:spPr/>
        <p:txBody>
          <a:bodyPr/>
          <a:lstStyle/>
          <a:p>
            <a:r>
              <a:rPr lang="en-CA" dirty="0"/>
              <a:t>Scheduling your time is important so that you will be able to anticipate busy times and prepare accordingly</a:t>
            </a:r>
          </a:p>
          <a:p>
            <a:r>
              <a:rPr lang="en-CA" dirty="0"/>
              <a:t>You need to prepare three different types of schedules:</a:t>
            </a:r>
          </a:p>
          <a:p>
            <a:pPr lvl="1"/>
            <a:r>
              <a:rPr lang="en-CA" dirty="0"/>
              <a:t>A term schedule to keep track of assignment deadlines and examinations </a:t>
            </a:r>
          </a:p>
          <a:p>
            <a:pPr lvl="1"/>
            <a:r>
              <a:rPr lang="en-CA" dirty="0"/>
              <a:t>A weekly schedule to keep track of classes, study times, activities, and deadlines</a:t>
            </a:r>
          </a:p>
          <a:p>
            <a:pPr lvl="1"/>
            <a:r>
              <a:rPr lang="en-CA" dirty="0"/>
              <a:t>An exam schedule to keep track of exams and studying for exams</a:t>
            </a:r>
          </a:p>
          <a:p>
            <a:r>
              <a:rPr lang="en-CA" dirty="0"/>
              <a:t>Having an effective set of schedules will improve your confidence:</a:t>
            </a:r>
          </a:p>
          <a:p>
            <a:pPr lvl="1"/>
            <a:r>
              <a:rPr lang="en-CA" dirty="0"/>
              <a:t>Nothing hurts your confidence more than missing a deadline and receiving a grade of 0 on an assignment</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65134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Weekly Schedule</a:t>
            </a:r>
          </a:p>
        </p:txBody>
      </p:sp>
      <p:sp>
        <p:nvSpPr>
          <p:cNvPr id="3" name="Content Placeholder 2"/>
          <p:cNvSpPr>
            <a:spLocks noGrp="1"/>
          </p:cNvSpPr>
          <p:nvPr>
            <p:ph idx="1"/>
          </p:nvPr>
        </p:nvSpPr>
        <p:spPr/>
        <p:txBody>
          <a:bodyPr/>
          <a:lstStyle/>
          <a:p>
            <a:r>
              <a:rPr lang="en-CA" dirty="0"/>
              <a:t>The purpose of your weekly schedule is to identify busy times of the week and to find sufficient time for studying, sleeping, and university life</a:t>
            </a:r>
          </a:p>
          <a:p>
            <a:r>
              <a:rPr lang="en-CA" dirty="0"/>
              <a:t>Review and update your weekly schedule daily:</a:t>
            </a:r>
          </a:p>
          <a:p>
            <a:pPr lvl="1"/>
            <a:r>
              <a:rPr lang="en-US" dirty="0"/>
              <a:t>Remember to allocate time in your schedule to review and update your schedule</a:t>
            </a:r>
            <a:endParaRPr lang="en-CA" dirty="0"/>
          </a:p>
          <a:p>
            <a:pPr lvl="1"/>
            <a:r>
              <a:rPr lang="en-CA" dirty="0"/>
              <a:t>Every night, spend a few minutes reviewing your weekly schedule so that you are aware of the tasks you must complete over the next few days</a:t>
            </a:r>
          </a:p>
          <a:p>
            <a:pPr lvl="1"/>
            <a:r>
              <a:rPr lang="en-CA" dirty="0"/>
              <a:t>Every morning, briefly review your weekly schedule to refresh your memory</a:t>
            </a:r>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8802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 Schedule</a:t>
            </a:r>
          </a:p>
        </p:txBody>
      </p:sp>
      <p:sp>
        <p:nvSpPr>
          <p:cNvPr id="3" name="Content Placeholder 2"/>
          <p:cNvSpPr>
            <a:spLocks noGrp="1"/>
          </p:cNvSpPr>
          <p:nvPr>
            <p:ph idx="1"/>
          </p:nvPr>
        </p:nvSpPr>
        <p:spPr/>
        <p:txBody>
          <a:bodyPr/>
          <a:lstStyle/>
          <a:p>
            <a:r>
              <a:rPr lang="en-CA" dirty="0"/>
              <a:t>The purpose of your term schedule is to identify busy times of the term so that you may plan accordingly</a:t>
            </a:r>
          </a:p>
          <a:p>
            <a:r>
              <a:rPr lang="en-CA" dirty="0"/>
              <a:t>Update your term schedule every Sunday:</a:t>
            </a:r>
          </a:p>
          <a:p>
            <a:pPr lvl="1"/>
            <a:r>
              <a:rPr lang="en-CA" dirty="0"/>
              <a:t>Make sure you have all of your assignments and examinations on the schedule</a:t>
            </a:r>
          </a:p>
          <a:p>
            <a:pPr lvl="1"/>
            <a:r>
              <a:rPr lang="en-CA" dirty="0"/>
              <a:t>Don’t forget to include activities that you feel are important</a:t>
            </a:r>
          </a:p>
          <a:p>
            <a:pPr lvl="1"/>
            <a:r>
              <a:rPr lang="en-CA" dirty="0"/>
              <a:t>For example, if you plan to watch </a:t>
            </a:r>
            <a:r>
              <a:rPr lang="en-CA" dirty="0">
                <a:hlinkClick r:id="rId2"/>
              </a:rPr>
              <a:t>Thor: </a:t>
            </a:r>
            <a:r>
              <a:rPr lang="en-CA" dirty="0" err="1">
                <a:hlinkClick r:id="rId2"/>
              </a:rPr>
              <a:t>Ragnarok</a:t>
            </a:r>
            <a:r>
              <a:rPr lang="en-CA" dirty="0"/>
              <a:t> this term, add it to your term schedule so that you will have time to watch the movie</a:t>
            </a:r>
          </a:p>
          <a:p>
            <a:r>
              <a:rPr lang="en-CA" dirty="0"/>
              <a:t>If you will be visiting your parents, put these visits on your schedule:</a:t>
            </a:r>
          </a:p>
          <a:p>
            <a:pPr lvl="1"/>
            <a:r>
              <a:rPr lang="en-CA" dirty="0"/>
              <a:t>Keep visits home to a minimum to free up time in your schedule</a:t>
            </a:r>
          </a:p>
          <a:p>
            <a:pPr lvl="1"/>
            <a:r>
              <a:rPr lang="en-CA" dirty="0"/>
              <a:t>Studying is difficult when visiting friends and family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2278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 Schedule</a:t>
            </a:r>
          </a:p>
        </p:txBody>
      </p:sp>
      <p:sp>
        <p:nvSpPr>
          <p:cNvPr id="3" name="Content Placeholder 2"/>
          <p:cNvSpPr>
            <a:spLocks noGrp="1"/>
          </p:cNvSpPr>
          <p:nvPr>
            <p:ph idx="1"/>
          </p:nvPr>
        </p:nvSpPr>
        <p:spPr/>
        <p:txBody>
          <a:bodyPr/>
          <a:lstStyle/>
          <a:p>
            <a:r>
              <a:rPr lang="en-CA" dirty="0"/>
              <a:t>Prior to midterm exams and final exams, prepare a special exam schedule that takes into account the times of your exams and your extended study hours</a:t>
            </a:r>
          </a:p>
          <a:p>
            <a:r>
              <a:rPr lang="en-CA" dirty="0"/>
              <a:t>Remember that cramming for an exam is not effective:</a:t>
            </a:r>
          </a:p>
          <a:p>
            <a:pPr lvl="1"/>
            <a:r>
              <a:rPr lang="en-CA" dirty="0"/>
              <a:t>Memorization of facts is insufficient for most university exams</a:t>
            </a:r>
          </a:p>
          <a:p>
            <a:pPr lvl="1"/>
            <a:r>
              <a:rPr lang="en-CA" dirty="0"/>
              <a:t>On exams, you must demonstrate a deeper understanding of your knowledge</a:t>
            </a:r>
          </a:p>
          <a:p>
            <a:pPr lvl="1"/>
            <a:r>
              <a:rPr lang="en-CA" dirty="0"/>
              <a:t>Often, the problems are challenging and require several steps to solve</a:t>
            </a:r>
          </a:p>
          <a:p>
            <a:r>
              <a:rPr lang="en-CA" dirty="0"/>
              <a:t>Schedule time to study old exams:</a:t>
            </a:r>
          </a:p>
          <a:p>
            <a:pPr lvl="1"/>
            <a:r>
              <a:rPr lang="en-CA" dirty="0"/>
              <a:t>Old exams provided by the instructor are a great resource</a:t>
            </a:r>
          </a:p>
          <a:p>
            <a:pPr lvl="1"/>
            <a:r>
              <a:rPr lang="en-CA" dirty="0"/>
              <a:t>If your course instructor does not provide old exams, you can likely obtain some from the Exam Bank organized by the Engineering Society</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2357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Stay Well Informed</a:t>
            </a:r>
          </a:p>
        </p:txBody>
      </p:sp>
      <p:sp>
        <p:nvSpPr>
          <p:cNvPr id="3" name="Content Placeholder 2"/>
          <p:cNvSpPr>
            <a:spLocks noGrp="1"/>
          </p:cNvSpPr>
          <p:nvPr>
            <p:ph idx="1"/>
          </p:nvPr>
        </p:nvSpPr>
        <p:spPr/>
        <p:txBody>
          <a:bodyPr/>
          <a:lstStyle/>
          <a:p>
            <a:r>
              <a:rPr lang="en-CA" dirty="0"/>
              <a:t>Here are three suggestions for staying well informed:</a:t>
            </a:r>
          </a:p>
          <a:p>
            <a:pPr marL="882900" lvl="1" indent="-342900">
              <a:buFont typeface="+mj-lt"/>
              <a:buAutoNum type="arabicPeriod"/>
            </a:pPr>
            <a:r>
              <a:rPr lang="en-CA" dirty="0"/>
              <a:t>Attend all of your scheduled classes</a:t>
            </a:r>
          </a:p>
          <a:p>
            <a:pPr marL="882900" lvl="1" indent="-342900">
              <a:buFont typeface="+mj-lt"/>
              <a:buAutoNum type="arabicPeriod"/>
            </a:pPr>
            <a:r>
              <a:rPr lang="en-CA" dirty="0"/>
              <a:t>Establish a network of classmates to contact for information</a:t>
            </a:r>
          </a:p>
          <a:p>
            <a:pPr marL="882900" lvl="1" indent="-342900">
              <a:buFont typeface="+mj-lt"/>
              <a:buAutoNum type="arabicPeriod"/>
            </a:pPr>
            <a:r>
              <a:rPr lang="en-CA" dirty="0"/>
              <a:t>Check LEARN regularly for announcements and updates</a:t>
            </a:r>
          </a:p>
          <a:p>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6665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Preparing for Exams</a:t>
            </a:r>
          </a:p>
        </p:txBody>
      </p:sp>
      <p:sp>
        <p:nvSpPr>
          <p:cNvPr id="3" name="Content Placeholder 2"/>
          <p:cNvSpPr>
            <a:spLocks noGrp="1"/>
          </p:cNvSpPr>
          <p:nvPr>
            <p:ph idx="1"/>
          </p:nvPr>
        </p:nvSpPr>
        <p:spPr/>
        <p:txBody>
          <a:bodyPr/>
          <a:lstStyle/>
          <a:p>
            <a:r>
              <a:rPr lang="en-CA" dirty="0"/>
              <a:t>When preparing for exams, make sure you attempt to solve the hard problems:</a:t>
            </a:r>
          </a:p>
          <a:p>
            <a:pPr lvl="1"/>
            <a:r>
              <a:rPr lang="en-CA" dirty="0"/>
              <a:t>Hard problems are much more likely to appear on exams</a:t>
            </a:r>
          </a:p>
          <a:p>
            <a:pPr lvl="1"/>
            <a:r>
              <a:rPr lang="en-CA" dirty="0"/>
              <a:t>Solving simple problems is a waste of your time</a:t>
            </a:r>
          </a:p>
          <a:p>
            <a:pPr lvl="1"/>
            <a:r>
              <a:rPr lang="en-CA" dirty="0"/>
              <a:t>Reading the solution to a problem is not the same as solving it yourself</a:t>
            </a:r>
          </a:p>
          <a:p>
            <a:r>
              <a:rPr lang="en-CA" dirty="0"/>
              <a:t>If the assignment problems seem too easy, seek out more challenging problems from textbooks, the exam bank, or other sources:</a:t>
            </a:r>
          </a:p>
          <a:p>
            <a:pPr lvl="1"/>
            <a:r>
              <a:rPr lang="en-CA" dirty="0"/>
              <a:t>Resources exist that provide problems with full solutions</a:t>
            </a:r>
          </a:p>
          <a:p>
            <a:pPr lvl="1"/>
            <a:r>
              <a:rPr lang="en-CA" dirty="0"/>
              <a:t>Upper year students might also be a great resource for interesting problems</a:t>
            </a:r>
          </a:p>
          <a:p>
            <a:r>
              <a:rPr lang="en-CA" dirty="0"/>
              <a:t>The more problems you solve, the more prepared you will be</a:t>
            </a:r>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8002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Staying Healthy</a:t>
            </a:r>
          </a:p>
        </p:txBody>
      </p:sp>
      <p:sp>
        <p:nvSpPr>
          <p:cNvPr id="3" name="Content Placeholder 2"/>
          <p:cNvSpPr>
            <a:spLocks noGrp="1"/>
          </p:cNvSpPr>
          <p:nvPr>
            <p:ph idx="1"/>
          </p:nvPr>
        </p:nvSpPr>
        <p:spPr/>
        <p:txBody>
          <a:bodyPr/>
          <a:lstStyle/>
          <a:p>
            <a:r>
              <a:rPr lang="en-CA" dirty="0"/>
              <a:t>Staying healthy is very important to your success:</a:t>
            </a:r>
          </a:p>
          <a:p>
            <a:pPr lvl="1"/>
            <a:r>
              <a:rPr lang="en-CA" dirty="0"/>
              <a:t>If you are feeling ill or tired, you will not be productive</a:t>
            </a:r>
          </a:p>
          <a:p>
            <a:r>
              <a:rPr lang="en-CA" dirty="0"/>
              <a:t>Some keys to staying healthy are the following:</a:t>
            </a:r>
          </a:p>
          <a:p>
            <a:pPr lvl="1"/>
            <a:r>
              <a:rPr lang="en-CA" dirty="0"/>
              <a:t>Every night, get at least 7 hours of sleep and go to bed at a consistent time</a:t>
            </a:r>
          </a:p>
          <a:p>
            <a:pPr lvl="1"/>
            <a:r>
              <a:rPr lang="en-CA" dirty="0"/>
              <a:t>Regular (healthy) snacks throughout the day will help you stay alert</a:t>
            </a:r>
          </a:p>
          <a:p>
            <a:pPr lvl="1"/>
            <a:r>
              <a:rPr lang="en-US" dirty="0"/>
              <a:t>Stand up and go for a walk during breaks between classes</a:t>
            </a:r>
            <a:endParaRPr lang="en-CA" dirty="0"/>
          </a:p>
          <a:p>
            <a:pPr lvl="1"/>
            <a:r>
              <a:rPr lang="en-CA" dirty="0"/>
              <a:t>Schedule some time each week to get some exercise</a:t>
            </a:r>
          </a:p>
          <a:p>
            <a:pPr lvl="1"/>
            <a:r>
              <a:rPr lang="en-CA" dirty="0"/>
              <a:t>Wash your hands well to avoid getting sick</a:t>
            </a:r>
          </a:p>
          <a:p>
            <a:pPr lvl="1"/>
            <a:endParaRPr lang="en-CA" dirty="0"/>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9062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Useful Tip #1: Get a Locker</a:t>
            </a:r>
          </a:p>
        </p:txBody>
      </p:sp>
      <p:sp>
        <p:nvSpPr>
          <p:cNvPr id="3" name="Content Placeholder 2"/>
          <p:cNvSpPr>
            <a:spLocks noGrp="1"/>
          </p:cNvSpPr>
          <p:nvPr>
            <p:ph idx="1"/>
          </p:nvPr>
        </p:nvSpPr>
        <p:spPr/>
        <p:txBody>
          <a:bodyPr/>
          <a:lstStyle/>
          <a:p>
            <a:r>
              <a:rPr lang="en-CA" dirty="0"/>
              <a:t>Lockers provide you with a way to keep your textbooks, supplies, computers, and cellular phones nearby during the day:</a:t>
            </a:r>
          </a:p>
          <a:p>
            <a:pPr lvl="1"/>
            <a:r>
              <a:rPr lang="en-CA" dirty="0"/>
              <a:t>Also, lockers are very useful for storing coats and umbrellas on cold, rainy days</a:t>
            </a:r>
          </a:p>
          <a:p>
            <a:r>
              <a:rPr lang="en-CA" dirty="0"/>
              <a:t>Lockers are available for use in a number of locations in E2:</a:t>
            </a:r>
          </a:p>
          <a:p>
            <a:pPr lvl="1"/>
            <a:r>
              <a:rPr lang="en-CA" dirty="0"/>
              <a:t>Lockers are available on the 1</a:t>
            </a:r>
            <a:r>
              <a:rPr lang="en-CA" baseline="30000" dirty="0"/>
              <a:t>st</a:t>
            </a:r>
            <a:r>
              <a:rPr lang="en-CA" dirty="0"/>
              <a:t> floor outside the WEEF Lab (E2 1310)</a:t>
            </a:r>
          </a:p>
          <a:p>
            <a:pPr lvl="1"/>
            <a:r>
              <a:rPr lang="en-CA" dirty="0"/>
              <a:t>Lockers are available on the 3</a:t>
            </a:r>
            <a:r>
              <a:rPr lang="en-CA" baseline="30000" dirty="0"/>
              <a:t>rd</a:t>
            </a:r>
            <a:r>
              <a:rPr lang="en-CA" dirty="0"/>
              <a:t> floor of E2</a:t>
            </a:r>
          </a:p>
          <a:p>
            <a:r>
              <a:rPr lang="en-CA" dirty="0"/>
              <a:t>You may use a locker for an entire term without paying a fee:</a:t>
            </a:r>
          </a:p>
          <a:p>
            <a:pPr lvl="1"/>
            <a:r>
              <a:rPr lang="en-CA" dirty="0"/>
              <a:t>Lockers are available on a first-come, first-serve basis</a:t>
            </a:r>
          </a:p>
          <a:p>
            <a:pPr lvl="1"/>
            <a:r>
              <a:rPr lang="en-CA" dirty="0"/>
              <a:t>You must supply your own lock</a:t>
            </a:r>
          </a:p>
          <a:p>
            <a:r>
              <a:rPr lang="en-CA" dirty="0"/>
              <a:t>Lockers typically fill up quickly so always try to get one at the start of the term</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49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1012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Description</a:t>
            </a:r>
          </a:p>
        </p:txBody>
      </p:sp>
      <p:sp>
        <p:nvSpPr>
          <p:cNvPr id="3" name="Content Placeholder 2"/>
          <p:cNvSpPr>
            <a:spLocks noGrp="1"/>
          </p:cNvSpPr>
          <p:nvPr>
            <p:ph idx="1"/>
          </p:nvPr>
        </p:nvSpPr>
        <p:spPr/>
        <p:txBody>
          <a:bodyPr/>
          <a:lstStyle/>
          <a:p>
            <a:r>
              <a:rPr lang="en-CA" dirty="0"/>
              <a:t>In this course, you will explore the engineering profession:</a:t>
            </a:r>
          </a:p>
          <a:p>
            <a:pPr lvl="1"/>
            <a:r>
              <a:rPr lang="en-US" dirty="0"/>
              <a:t>You will learn about tools and techniques used by professionals practicing the discipline of electrical and computer engineering</a:t>
            </a:r>
          </a:p>
          <a:p>
            <a:pPr lvl="1"/>
            <a:r>
              <a:rPr lang="en-US" dirty="0"/>
              <a:t>You will be exposed to concepts from other engineering disciplines</a:t>
            </a:r>
          </a:p>
          <a:p>
            <a:pPr lvl="1"/>
            <a:r>
              <a:rPr lang="en-US" dirty="0"/>
              <a:t>You will be taught the engineering design process and the role of the engineer in protecting public safety</a:t>
            </a:r>
          </a:p>
          <a:p>
            <a:pPr lvl="1"/>
            <a:r>
              <a:rPr lang="en-US" dirty="0"/>
              <a:t>You will learn about business and entrepreneurship in the context of electrical and computer engineering</a:t>
            </a:r>
          </a:p>
          <a:p>
            <a:r>
              <a:rPr lang="en-CA" dirty="0"/>
              <a:t>Through the seminar series on Co-operative Fundamentals for Engineering, </a:t>
            </a:r>
            <a:r>
              <a:rPr lang="en-US" dirty="0"/>
              <a:t>you will develop skills necessary for career development and co-op employment</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2090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 #2: Establish an Emergency Contact List</a:t>
            </a:r>
            <a:endParaRPr lang="en-CA" dirty="0"/>
          </a:p>
        </p:txBody>
      </p:sp>
      <p:sp>
        <p:nvSpPr>
          <p:cNvPr id="3" name="Content Placeholder 2"/>
          <p:cNvSpPr>
            <a:spLocks noGrp="1"/>
          </p:cNvSpPr>
          <p:nvPr>
            <p:ph idx="1"/>
          </p:nvPr>
        </p:nvSpPr>
        <p:spPr/>
        <p:txBody>
          <a:bodyPr/>
          <a:lstStyle/>
          <a:p>
            <a:r>
              <a:rPr lang="en-US" dirty="0"/>
              <a:t>You can’t always count on e-mail for a quick response to a question</a:t>
            </a:r>
          </a:p>
          <a:p>
            <a:r>
              <a:rPr lang="en-US" dirty="0"/>
              <a:t>At the start of every academic term, you should create an emergency contact list that keeps track of the following:</a:t>
            </a:r>
          </a:p>
          <a:p>
            <a:pPr lvl="1"/>
            <a:r>
              <a:rPr lang="en-US" dirty="0"/>
              <a:t>Contact information for course instructors (names, e-mail addresses, offices, and phone numbers)</a:t>
            </a:r>
          </a:p>
          <a:p>
            <a:pPr lvl="1"/>
            <a:r>
              <a:rPr lang="en-US" dirty="0"/>
              <a:t>Contact information for classmates (names, e-mail addresses, and phone numbers)</a:t>
            </a:r>
          </a:p>
          <a:p>
            <a:r>
              <a:rPr lang="en-US" dirty="0"/>
              <a:t>It is a good idea to keep a printed copy of this emergency contact list in a highly visible location in your residence</a:t>
            </a:r>
          </a:p>
          <a:p>
            <a:r>
              <a:rPr lang="en-US" dirty="0"/>
              <a:t>You might also wish to keep a copy of the list with you at all times</a:t>
            </a:r>
          </a:p>
          <a:p>
            <a:pPr marL="0" indent="0" algn="ctr">
              <a:buNone/>
            </a:pPr>
            <a:r>
              <a:rPr lang="en-US" b="1" i="1" dirty="0">
                <a:solidFill>
                  <a:schemeClr val="accent1">
                    <a:lumMod val="75000"/>
                  </a:schemeClr>
                </a:solidFill>
              </a:rPr>
              <a:t>Let’s establish an emergency contact list now…</a:t>
            </a:r>
            <a:endParaRPr lang="en-CA" b="1" i="1" dirty="0">
              <a:solidFill>
                <a:schemeClr val="accent1">
                  <a:lumMod val="75000"/>
                </a:schemeClr>
              </a:solidFill>
            </a:endParaRP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7965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 #3: Be Proactive</a:t>
            </a:r>
            <a:endParaRPr lang="en-CA" dirty="0"/>
          </a:p>
        </p:txBody>
      </p:sp>
      <p:sp>
        <p:nvSpPr>
          <p:cNvPr id="3" name="Content Placeholder 2"/>
          <p:cNvSpPr>
            <a:spLocks noGrp="1"/>
          </p:cNvSpPr>
          <p:nvPr>
            <p:ph idx="1"/>
          </p:nvPr>
        </p:nvSpPr>
        <p:spPr/>
        <p:txBody>
          <a:bodyPr/>
          <a:lstStyle/>
          <a:p>
            <a:r>
              <a:rPr lang="en-US" dirty="0"/>
              <a:t>Don’t wait until the last minute to ask questions about assignments:</a:t>
            </a:r>
          </a:p>
          <a:p>
            <a:pPr lvl="1"/>
            <a:r>
              <a:rPr lang="en-US" dirty="0"/>
              <a:t>Get clarifications early</a:t>
            </a:r>
          </a:p>
          <a:p>
            <a:pPr lvl="1"/>
            <a:r>
              <a:rPr lang="en-US" dirty="0"/>
              <a:t>Don’t be afraid to ask questions, particularly on discussion forums</a:t>
            </a:r>
          </a:p>
          <a:p>
            <a:r>
              <a:rPr lang="en-US" dirty="0"/>
              <a:t>If you wait until the last minute, you may do unnecessary work</a:t>
            </a:r>
          </a:p>
          <a:p>
            <a:r>
              <a:rPr lang="en-US" dirty="0"/>
              <a:t>Even worse, you might find that you don’t have enough time to finish the assignment properly by the deadline</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1746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 #4: Get a Success Coach </a:t>
            </a:r>
            <a:endParaRPr lang="en-CA" dirty="0"/>
          </a:p>
        </p:txBody>
      </p:sp>
      <p:sp>
        <p:nvSpPr>
          <p:cNvPr id="3" name="Content Placeholder 2"/>
          <p:cNvSpPr>
            <a:spLocks noGrp="1"/>
          </p:cNvSpPr>
          <p:nvPr>
            <p:ph idx="1"/>
          </p:nvPr>
        </p:nvSpPr>
        <p:spPr/>
        <p:txBody>
          <a:bodyPr/>
          <a:lstStyle/>
          <a:p>
            <a:r>
              <a:rPr lang="en-US" dirty="0"/>
              <a:t>Students may book an appointment with a Success Coach by contacting the  Student Success Office:</a:t>
            </a:r>
          </a:p>
          <a:p>
            <a:pPr lvl="1"/>
            <a:r>
              <a:rPr lang="en-US" dirty="0"/>
              <a:t>You can either e-mail </a:t>
            </a:r>
            <a:r>
              <a:rPr lang="en-US" dirty="0">
                <a:hlinkClick r:id="rId2"/>
              </a:rPr>
              <a:t>success@uwaterloo.ca</a:t>
            </a:r>
            <a:r>
              <a:rPr lang="en-US" dirty="0"/>
              <a:t> or phone 519-888-4567 ext. 84410 to book an appointment</a:t>
            </a:r>
          </a:p>
          <a:p>
            <a:r>
              <a:rPr lang="en-US" dirty="0"/>
              <a:t>Success coaching can help with the following skills:</a:t>
            </a:r>
          </a:p>
          <a:p>
            <a:pPr marL="882900" lvl="1" indent="-342900">
              <a:buFont typeface="+mj-lt"/>
              <a:buAutoNum type="arabicPeriod"/>
            </a:pPr>
            <a:r>
              <a:rPr lang="en-US" dirty="0"/>
              <a:t>Test taking skills</a:t>
            </a:r>
          </a:p>
          <a:p>
            <a:pPr marL="882900" lvl="1" indent="-342900">
              <a:buFont typeface="+mj-lt"/>
              <a:buAutoNum type="arabicPeriod"/>
            </a:pPr>
            <a:r>
              <a:rPr lang="en-US" dirty="0"/>
              <a:t>Study strategies</a:t>
            </a:r>
          </a:p>
          <a:p>
            <a:pPr marL="882900" lvl="1" indent="-342900">
              <a:buFont typeface="+mj-lt"/>
              <a:buAutoNum type="arabicPeriod"/>
            </a:pPr>
            <a:r>
              <a:rPr lang="en-US" dirty="0"/>
              <a:t>Time management</a:t>
            </a:r>
          </a:p>
          <a:p>
            <a:pPr marL="882900" lvl="1" indent="-342900">
              <a:buFont typeface="+mj-lt"/>
              <a:buAutoNum type="arabicPeriod"/>
            </a:pPr>
            <a:r>
              <a:rPr lang="en-US" dirty="0"/>
              <a:t>Note taking and reading skills</a:t>
            </a:r>
          </a:p>
          <a:p>
            <a:pPr marL="882900" lvl="1" indent="-342900">
              <a:buFont typeface="+mj-lt"/>
              <a:buAutoNum type="arabicPeriod"/>
            </a:pPr>
            <a:r>
              <a:rPr lang="en-US" dirty="0"/>
              <a:t>Life skills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52</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8492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 #5: Attend Drop-In Tutoring Sessions</a:t>
            </a:r>
            <a:endParaRPr lang="en-CA" dirty="0"/>
          </a:p>
        </p:txBody>
      </p:sp>
      <p:sp>
        <p:nvSpPr>
          <p:cNvPr id="3" name="Content Placeholder 2"/>
          <p:cNvSpPr>
            <a:spLocks noGrp="1"/>
          </p:cNvSpPr>
          <p:nvPr>
            <p:ph idx="1"/>
          </p:nvPr>
        </p:nvSpPr>
        <p:spPr/>
        <p:txBody>
          <a:bodyPr/>
          <a:lstStyle/>
          <a:p>
            <a:r>
              <a:rPr lang="en-US" dirty="0"/>
              <a:t>Free tutoring sessions are available in the university residences:</a:t>
            </a:r>
          </a:p>
          <a:p>
            <a:pPr lvl="1"/>
            <a:r>
              <a:rPr lang="en-US" dirty="0"/>
              <a:t>Despite being offered in the university residences, the tutoring sessions are open to all university students</a:t>
            </a:r>
          </a:p>
          <a:p>
            <a:r>
              <a:rPr lang="en-US" dirty="0"/>
              <a:t>This Fall, tutoring is available for the following courses: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53</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550451580"/>
              </p:ext>
            </p:extLst>
          </p:nvPr>
        </p:nvGraphicFramePr>
        <p:xfrm>
          <a:off x="1043748" y="2870200"/>
          <a:ext cx="7185852" cy="2225040"/>
        </p:xfrm>
        <a:graphic>
          <a:graphicData uri="http://schemas.openxmlformats.org/drawingml/2006/table">
            <a:tbl>
              <a:tblPr firstRow="1">
                <a:tableStyleId>{21E4AEA4-8DFA-4A89-87EB-49C32662AFE0}</a:tableStyleId>
              </a:tblPr>
              <a:tblGrid>
                <a:gridCol w="1198499">
                  <a:extLst>
                    <a:ext uri="{9D8B030D-6E8A-4147-A177-3AD203B41FA5}">
                      <a16:colId xmlns:a16="http://schemas.microsoft.com/office/drawing/2014/main" xmlns="" val="20000"/>
                    </a:ext>
                  </a:extLst>
                </a:gridCol>
                <a:gridCol w="1167956">
                  <a:extLst>
                    <a:ext uri="{9D8B030D-6E8A-4147-A177-3AD203B41FA5}">
                      <a16:colId xmlns:a16="http://schemas.microsoft.com/office/drawing/2014/main" xmlns="" val="20001"/>
                    </a:ext>
                  </a:extLst>
                </a:gridCol>
                <a:gridCol w="1822133">
                  <a:extLst>
                    <a:ext uri="{9D8B030D-6E8A-4147-A177-3AD203B41FA5}">
                      <a16:colId xmlns:a16="http://schemas.microsoft.com/office/drawing/2014/main" xmlns="" val="20002"/>
                    </a:ext>
                  </a:extLst>
                </a:gridCol>
                <a:gridCol w="2997264">
                  <a:extLst>
                    <a:ext uri="{9D8B030D-6E8A-4147-A177-3AD203B41FA5}">
                      <a16:colId xmlns:a16="http://schemas.microsoft.com/office/drawing/2014/main" xmlns="" val="20003"/>
                    </a:ext>
                  </a:extLst>
                </a:gridCol>
              </a:tblGrid>
              <a:tr h="370840">
                <a:tc>
                  <a:txBody>
                    <a:bodyPr/>
                    <a:lstStyle/>
                    <a:p>
                      <a:pPr algn="ctr"/>
                      <a:r>
                        <a:rPr lang="en-US" sz="1800" dirty="0"/>
                        <a:t>Course</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r>
                        <a:rPr lang="en-US" sz="1800" dirty="0"/>
                        <a:t>Day</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r>
                        <a:rPr lang="en-US" sz="1800" dirty="0"/>
                        <a:t>Time</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algn="ctr"/>
                      <a:r>
                        <a:rPr lang="en-US" sz="1800" dirty="0"/>
                        <a:t>Location</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xmlns="" val="10000"/>
                  </a:ext>
                </a:extLst>
              </a:tr>
              <a:tr h="370840">
                <a:tc>
                  <a:txBody>
                    <a:bodyPr/>
                    <a:lstStyle/>
                    <a:p>
                      <a:r>
                        <a:rPr lang="en-US" sz="1800" dirty="0"/>
                        <a:t>CHE 102</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Sundays</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6 pm to 9 pm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Village 1 Great Hall</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5"/>
                  </a:ext>
                </a:extLst>
              </a:tr>
              <a:tr h="370840">
                <a:tc>
                  <a:txBody>
                    <a:bodyPr/>
                    <a:lstStyle/>
                    <a:p>
                      <a:r>
                        <a:rPr lang="en-US" sz="1800" dirty="0"/>
                        <a:t>MATH 115</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Sundays</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6 pm to 9 pm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Village 1 Great Hall</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1"/>
                  </a:ext>
                </a:extLst>
              </a:tr>
              <a:tr h="370840">
                <a:tc>
                  <a:txBody>
                    <a:bodyPr/>
                    <a:lstStyle/>
                    <a:p>
                      <a:r>
                        <a:rPr lang="en-US" sz="1800" dirty="0"/>
                        <a:t>MATH 117</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Sundays</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6 pm to 9 pm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Village 1 Great Hall</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2"/>
                  </a:ext>
                </a:extLst>
              </a:tr>
              <a:tr h="370840">
                <a:tc>
                  <a:txBody>
                    <a:bodyPr/>
                    <a:lstStyle/>
                    <a:p>
                      <a:r>
                        <a:rPr lang="en-US" sz="1800" dirty="0"/>
                        <a:t>ECE 105</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Tuesdays</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7 pm to 10 pm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Village 1 Training Room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3"/>
                  </a:ext>
                </a:extLst>
              </a:tr>
              <a:tr h="370840">
                <a:tc>
                  <a:txBody>
                    <a:bodyPr/>
                    <a:lstStyle/>
                    <a:p>
                      <a:r>
                        <a:rPr lang="en-US" sz="1800" dirty="0"/>
                        <a:t>ECE 150</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Thursdays</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7 pm to 10 pm</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800" dirty="0"/>
                        <a:t>Village</a:t>
                      </a:r>
                      <a:r>
                        <a:rPr lang="en-US" sz="1800" baseline="0" dirty="0"/>
                        <a:t> </a:t>
                      </a:r>
                      <a:r>
                        <a:rPr lang="en-US" sz="1800" dirty="0"/>
                        <a:t>1 Great Hall</a:t>
                      </a:r>
                      <a:endParaRPr lang="en-CA" sz="1800" dirty="0"/>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004"/>
                  </a:ext>
                </a:extLst>
              </a:tr>
            </a:tbl>
          </a:graphicData>
        </a:graphic>
      </p:graphicFrame>
      <p:sp>
        <p:nvSpPr>
          <p:cNvPr id="8" name="Date Placeholder 7"/>
          <p:cNvSpPr>
            <a:spLocks noGrp="1"/>
          </p:cNvSpPr>
          <p:nvPr>
            <p:ph type="dt" sz="half" idx="12"/>
          </p:nvPr>
        </p:nvSpPr>
        <p:spPr/>
        <p:txBody>
          <a:bodyPr/>
          <a:lstStyle/>
          <a:p>
            <a:pPr>
              <a:defRPr/>
            </a:pPr>
            <a:r>
              <a:rPr lang="en-US"/>
              <a:t>September 1, 2017</a:t>
            </a:r>
            <a:endParaRPr lang="en-CA" dirty="0"/>
          </a:p>
        </p:txBody>
      </p:sp>
      <p:sp>
        <p:nvSpPr>
          <p:cNvPr id="9" name="Footer Placeholder 8"/>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8924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 #6: Get Involved… But Not Too Involved</a:t>
            </a:r>
            <a:endParaRPr lang="en-CA" dirty="0"/>
          </a:p>
        </p:txBody>
      </p:sp>
      <p:sp>
        <p:nvSpPr>
          <p:cNvPr id="3" name="Content Placeholder 2"/>
          <p:cNvSpPr>
            <a:spLocks noGrp="1"/>
          </p:cNvSpPr>
          <p:nvPr>
            <p:ph idx="1"/>
          </p:nvPr>
        </p:nvSpPr>
        <p:spPr/>
        <p:txBody>
          <a:bodyPr/>
          <a:lstStyle/>
          <a:p>
            <a:r>
              <a:rPr lang="en-US" dirty="0"/>
              <a:t>Participating in an extracurricular activity can be very useful:</a:t>
            </a:r>
          </a:p>
          <a:p>
            <a:pPr lvl="1"/>
            <a:r>
              <a:rPr lang="en-US" dirty="0"/>
              <a:t>You will have an opportunity to meet people outside your class</a:t>
            </a:r>
          </a:p>
          <a:p>
            <a:pPr lvl="1"/>
            <a:r>
              <a:rPr lang="en-US" dirty="0"/>
              <a:t>You will learn new things</a:t>
            </a:r>
          </a:p>
          <a:p>
            <a:pPr lvl="1"/>
            <a:r>
              <a:rPr lang="en-US" dirty="0"/>
              <a:t>You will have something to put on your résumé</a:t>
            </a:r>
          </a:p>
          <a:p>
            <a:r>
              <a:rPr lang="en-US" dirty="0"/>
              <a:t>However, do not overcommit yourself:</a:t>
            </a:r>
          </a:p>
          <a:p>
            <a:pPr lvl="1"/>
            <a:r>
              <a:rPr lang="en-US" dirty="0"/>
              <a:t>Avoid accepting leadership roles in your 1A term</a:t>
            </a:r>
          </a:p>
          <a:p>
            <a:pPr lvl="1"/>
            <a:r>
              <a:rPr lang="en-US" dirty="0"/>
              <a:t>Focus on a single extracurricular activity</a:t>
            </a:r>
          </a:p>
          <a:p>
            <a:pPr lvl="1"/>
            <a:r>
              <a:rPr lang="en-US" dirty="0"/>
              <a:t>Ensure that your activity does not overlap with examination periods</a:t>
            </a:r>
          </a:p>
          <a:p>
            <a:r>
              <a:rPr lang="en-US" dirty="0"/>
              <a:t>A physical activity such as an intramural sport would be an excellent choice:</a:t>
            </a:r>
          </a:p>
          <a:p>
            <a:pPr lvl="1"/>
            <a:r>
              <a:rPr lang="en-US" dirty="0"/>
              <a:t>Sports help you achieve a healthy lifestyle</a:t>
            </a:r>
          </a:p>
          <a:p>
            <a:pPr lvl="1"/>
            <a:r>
              <a:rPr lang="en-US" dirty="0"/>
              <a:t>Sports rarely require you taking on a significant leadership role</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1808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readings:</a:t>
            </a:r>
          </a:p>
          <a:p>
            <a:pPr lvl="1" eaLnBrk="1" hangingPunct="1"/>
            <a:r>
              <a:rPr lang="en-CA" b="1" dirty="0">
                <a:solidFill>
                  <a:schemeClr val="accent1">
                    <a:lumMod val="75000"/>
                  </a:schemeClr>
                </a:solidFill>
              </a:rPr>
              <a:t>Chapter 1: An Introduction to Engineering (p. 3 – p. 15)</a:t>
            </a:r>
          </a:p>
          <a:p>
            <a:pPr lvl="1" eaLnBrk="1" hangingPunct="1"/>
            <a:r>
              <a:rPr lang="en-CA" b="1" dirty="0">
                <a:solidFill>
                  <a:schemeClr val="accent1">
                    <a:lumMod val="75000"/>
                  </a:schemeClr>
                </a:solidFill>
              </a:rPr>
              <a:t>Chapter 2: The Licensed Professional Engineer (p. 19 – p. 33)</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55</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400915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a:t>
            </a:r>
            <a:endParaRPr lang="en-CA" dirty="0"/>
          </a:p>
        </p:txBody>
      </p:sp>
      <p:sp>
        <p:nvSpPr>
          <p:cNvPr id="3" name="Subtitle 2"/>
          <p:cNvSpPr>
            <a:spLocks noGrp="1"/>
          </p:cNvSpPr>
          <p:nvPr>
            <p:ph type="subTitle" idx="1"/>
          </p:nvPr>
        </p:nvSpPr>
        <p:spPr/>
        <p:txBody>
          <a:bodyPr/>
          <a:lstStyle/>
          <a:p>
            <a:r>
              <a:rPr lang="en-US" dirty="0"/>
              <a:t>CFE Session 1 – Résumé Writing</a:t>
            </a:r>
            <a:endParaRPr lang="en-CA" dirty="0"/>
          </a:p>
        </p:txBody>
      </p:sp>
    </p:spTree>
    <p:extLst>
      <p:ext uri="{BB962C8B-B14F-4D97-AF65-F5344CB8AC3E}">
        <p14:creationId xmlns:p14="http://schemas.microsoft.com/office/powerpoint/2010/main" val="2585863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Creating your résumé</a:t>
            </a:r>
          </a:p>
          <a:p>
            <a:pPr lvl="1"/>
            <a:r>
              <a:rPr lang="en-CA" dirty="0"/>
              <a:t>What do employers want?</a:t>
            </a:r>
          </a:p>
          <a:p>
            <a:pPr lvl="1"/>
            <a:r>
              <a:rPr lang="en-CA" dirty="0"/>
              <a:t>Résumé templates</a:t>
            </a:r>
          </a:p>
          <a:p>
            <a:pPr lvl="1"/>
            <a:r>
              <a:rPr lang="en-CA" dirty="0"/>
              <a:t>Résumé tips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171358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readings:</a:t>
            </a:r>
          </a:p>
          <a:p>
            <a:pPr lvl="1" eaLnBrk="1" hangingPunct="1"/>
            <a:r>
              <a:rPr lang="en-CA" b="1" dirty="0">
                <a:solidFill>
                  <a:schemeClr val="accent1">
                    <a:lumMod val="75000"/>
                  </a:schemeClr>
                </a:solidFill>
              </a:rPr>
              <a:t>Chapter 1: An Introduction to Engineering (p. 3 – p. 15)</a:t>
            </a:r>
          </a:p>
          <a:p>
            <a:pPr lvl="1" eaLnBrk="1" hangingPunct="1"/>
            <a:r>
              <a:rPr lang="en-CA" b="1" dirty="0">
                <a:solidFill>
                  <a:schemeClr val="accent1">
                    <a:lumMod val="75000"/>
                  </a:schemeClr>
                </a:solidFill>
              </a:rPr>
              <a:t>Chapter 2: The Licensed Professional Engineer (p. 19 – p. 33)</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58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34998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Lecture 4</a:t>
            </a:r>
          </a:p>
        </p:txBody>
      </p:sp>
      <p:sp>
        <p:nvSpPr>
          <p:cNvPr id="3" name="Subtitle 2"/>
          <p:cNvSpPr>
            <a:spLocks noGrp="1"/>
          </p:cNvSpPr>
          <p:nvPr>
            <p:ph type="subTitle" idx="1"/>
          </p:nvPr>
        </p:nvSpPr>
        <p:spPr/>
        <p:txBody>
          <a:bodyPr/>
          <a:lstStyle/>
          <a:p>
            <a:r>
              <a:rPr lang="en-CA" dirty="0"/>
              <a:t>The Engineering Profession</a:t>
            </a:r>
          </a:p>
        </p:txBody>
      </p:sp>
    </p:spTree>
    <p:extLst>
      <p:ext uri="{BB962C8B-B14F-4D97-AF65-F5344CB8AC3E}">
        <p14:creationId xmlns:p14="http://schemas.microsoft.com/office/powerpoint/2010/main" val="1880679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Calendar Description</a:t>
            </a:r>
          </a:p>
        </p:txBody>
      </p:sp>
      <p:sp>
        <p:nvSpPr>
          <p:cNvPr id="3" name="Content Placeholder 2"/>
          <p:cNvSpPr>
            <a:spLocks noGrp="1"/>
          </p:cNvSpPr>
          <p:nvPr>
            <p:ph idx="1"/>
          </p:nvPr>
        </p:nvSpPr>
        <p:spPr/>
        <p:txBody>
          <a:bodyPr/>
          <a:lstStyle/>
          <a:p>
            <a:pPr marL="0" indent="0">
              <a:buNone/>
            </a:pPr>
            <a:r>
              <a:rPr lang="en-CA" i="1" dirty="0"/>
              <a:t>“</a:t>
            </a:r>
            <a:r>
              <a:rPr lang="en-US" i="1" dirty="0"/>
              <a:t>Introduction to Electrical and Computer Engineering with an emphasis on the profession of engineering and engineering design. Topics include: engineering design, safety, risk analysis, engineering data analysis, project management, sustainability, business, entrepreneurship, and intellectual property. Additional topics include co-op fundamentals for engineering students, professional development, and diversity training.</a:t>
            </a:r>
            <a:r>
              <a:rPr lang="en-CA" i="1" dirty="0"/>
              <a:t>”</a:t>
            </a:r>
          </a:p>
          <a:p>
            <a:pPr marL="0" indent="0">
              <a:buNone/>
            </a:pPr>
            <a:r>
              <a:rPr lang="en-CA" i="1" dirty="0" err="1"/>
              <a:t>Prereq</a:t>
            </a:r>
            <a:r>
              <a:rPr lang="en-CA" i="1" dirty="0"/>
              <a:t>: Level at least 1A Computer Engineering or Electrical Engineering</a:t>
            </a:r>
          </a:p>
          <a:p>
            <a:pPr marL="0" indent="0">
              <a:buNone/>
            </a:pPr>
            <a:r>
              <a:rPr lang="en-US" i="1" dirty="0" err="1"/>
              <a:t>Antireq</a:t>
            </a:r>
            <a:r>
              <a:rPr lang="en-US" i="1" dirty="0"/>
              <a:t>: ECE 100A</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495589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Definition of the engineering profession</a:t>
            </a:r>
          </a:p>
          <a:p>
            <a:pPr lvl="1"/>
            <a:r>
              <a:rPr lang="en-CA" dirty="0"/>
              <a:t>Regulation of the engineering profession</a:t>
            </a:r>
          </a:p>
          <a:p>
            <a:pPr lvl="1"/>
            <a:r>
              <a:rPr lang="en-CA" dirty="0"/>
              <a:t>Professional misconduct</a:t>
            </a:r>
          </a:p>
          <a:p>
            <a:pPr lvl="1"/>
            <a:r>
              <a:rPr lang="en-CA" dirty="0"/>
              <a:t>Licensure process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60</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808776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ChangeArrowheads="1"/>
          </p:cNvSpPr>
          <p:nvPr>
            <p:ph type="title"/>
          </p:nvPr>
        </p:nvSpPr>
        <p:spPr/>
        <p:txBody>
          <a:bodyPr/>
          <a:lstStyle/>
          <a:p>
            <a:pPr eaLnBrk="1" hangingPunct="1">
              <a:defRPr/>
            </a:pPr>
            <a:r>
              <a:rPr lang="en-CA"/>
              <a:t>Engineering is a Profession</a:t>
            </a:r>
          </a:p>
        </p:txBody>
      </p:sp>
      <p:sp>
        <p:nvSpPr>
          <p:cNvPr id="1043459" name="Rectangle 3"/>
          <p:cNvSpPr>
            <a:spLocks noGrp="1" noChangeArrowheads="1"/>
          </p:cNvSpPr>
          <p:nvPr>
            <p:ph type="body" idx="1"/>
          </p:nvPr>
        </p:nvSpPr>
        <p:spPr/>
        <p:txBody>
          <a:bodyPr/>
          <a:lstStyle/>
          <a:p>
            <a:pPr eaLnBrk="1" hangingPunct="1"/>
            <a:r>
              <a:rPr lang="en-CA" altLang="en-US" dirty="0"/>
              <a:t>Samuel C. </a:t>
            </a:r>
            <a:r>
              <a:rPr lang="en-CA" altLang="en-US" dirty="0" err="1"/>
              <a:t>Florman</a:t>
            </a:r>
            <a:r>
              <a:rPr lang="en-CA" altLang="en-US" dirty="0"/>
              <a:t> defines a profession as follows:</a:t>
            </a:r>
          </a:p>
          <a:p>
            <a:pPr lvl="1" eaLnBrk="1" hangingPunct="1">
              <a:buFontTx/>
              <a:buNone/>
            </a:pPr>
            <a:r>
              <a:rPr lang="en-CA" altLang="en-US" sz="1800" dirty="0"/>
              <a:t>	</a:t>
            </a:r>
            <a:r>
              <a:rPr lang="en-CA" altLang="en-US" sz="1800" i="1" dirty="0">
                <a:solidFill>
                  <a:schemeClr val="accent1">
                    <a:lumMod val="75000"/>
                  </a:schemeClr>
                </a:solidFill>
                <a:cs typeface="Times New Roman" panose="02020603050405020304" pitchFamily="18" charset="0"/>
              </a:rPr>
              <a:t>“A profession is a self-selected, self-disciplined group of individuals who hold themselves out to the public as possessing a special skill derived from training and education and who are prepared to exercise that skill in the interests of others.”</a:t>
            </a:r>
          </a:p>
          <a:p>
            <a:pPr eaLnBrk="1" hangingPunct="1"/>
            <a:r>
              <a:rPr lang="en-CA" altLang="en-US" dirty="0"/>
              <a:t>The Professional Engineers Act defines professional engineering as:</a:t>
            </a:r>
          </a:p>
          <a:p>
            <a:pPr lvl="1" eaLnBrk="1" hangingPunct="1">
              <a:buFontTx/>
              <a:buNone/>
            </a:pPr>
            <a:r>
              <a:rPr lang="en-CA" altLang="en-US" dirty="0"/>
              <a:t>	</a:t>
            </a:r>
            <a:r>
              <a:rPr lang="en-CA" altLang="en-US" i="1" dirty="0">
                <a:solidFill>
                  <a:schemeClr val="accent1">
                    <a:lumMod val="75000"/>
                  </a:schemeClr>
                </a:solidFill>
                <a:cs typeface="Times New Roman" panose="02020603050405020304" pitchFamily="18" charset="0"/>
              </a:rPr>
              <a:t>“… any act of designing, composing, evaluating, advising, reporting, directing, or supervising wherein the safeguarding of the life, health, property, or the public welfare is concerned, and that requires the application of engineering principles, but does not include practising as a natural scientist.”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93939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3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Rectangle 2"/>
          <p:cNvSpPr>
            <a:spLocks noGrp="1" noChangeArrowheads="1"/>
          </p:cNvSpPr>
          <p:nvPr>
            <p:ph type="title"/>
          </p:nvPr>
        </p:nvSpPr>
        <p:spPr/>
        <p:txBody>
          <a:bodyPr/>
          <a:lstStyle/>
          <a:p>
            <a:pPr eaLnBrk="1" hangingPunct="1">
              <a:defRPr/>
            </a:pPr>
            <a:r>
              <a:rPr lang="en-CA"/>
              <a:t>Engineering Regulatory Bodies and Societies</a:t>
            </a:r>
          </a:p>
        </p:txBody>
      </p:sp>
      <p:sp>
        <p:nvSpPr>
          <p:cNvPr id="51204" name="Text Box 3"/>
          <p:cNvSpPr txBox="1">
            <a:spLocks noChangeArrowheads="1"/>
          </p:cNvSpPr>
          <p:nvPr/>
        </p:nvSpPr>
        <p:spPr bwMode="auto">
          <a:xfrm>
            <a:off x="3048000" y="1143000"/>
            <a:ext cx="2895600" cy="314325"/>
          </a:xfrm>
          <a:prstGeom prst="rect">
            <a:avLst/>
          </a:prstGeom>
          <a:solidFill>
            <a:schemeClr val="bg1">
              <a:lumMod val="95000"/>
            </a:schemeClr>
          </a:solidFill>
          <a:ln w="25400">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Government of Ontario</a:t>
            </a:r>
          </a:p>
        </p:txBody>
      </p:sp>
      <p:sp>
        <p:nvSpPr>
          <p:cNvPr id="51205" name="Text Box 4"/>
          <p:cNvSpPr txBox="1">
            <a:spLocks noChangeArrowheads="1"/>
          </p:cNvSpPr>
          <p:nvPr/>
        </p:nvSpPr>
        <p:spPr bwMode="auto">
          <a:xfrm>
            <a:off x="3048000" y="1752600"/>
            <a:ext cx="2895600" cy="314325"/>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Professional Engineers Act</a:t>
            </a:r>
          </a:p>
        </p:txBody>
      </p:sp>
      <p:sp>
        <p:nvSpPr>
          <p:cNvPr id="51206" name="Text Box 5"/>
          <p:cNvSpPr txBox="1">
            <a:spLocks noChangeArrowheads="1"/>
          </p:cNvSpPr>
          <p:nvPr/>
        </p:nvSpPr>
        <p:spPr bwMode="auto">
          <a:xfrm>
            <a:off x="3048000" y="2362200"/>
            <a:ext cx="2895600" cy="633413"/>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Professional Engineers Ontario</a:t>
            </a:r>
          </a:p>
          <a:p>
            <a:pPr algn="ctr" eaLnBrk="1" hangingPunct="1">
              <a:spcBef>
                <a:spcPct val="50000"/>
              </a:spcBef>
            </a:pPr>
            <a:r>
              <a:rPr lang="en-CA" altLang="en-US" b="1" dirty="0">
                <a:latin typeface="+mn-lt"/>
              </a:rPr>
              <a:t>(PEO)</a:t>
            </a:r>
          </a:p>
        </p:txBody>
      </p:sp>
      <p:sp>
        <p:nvSpPr>
          <p:cNvPr id="51207" name="Text Box 6"/>
          <p:cNvSpPr txBox="1">
            <a:spLocks noChangeArrowheads="1"/>
          </p:cNvSpPr>
          <p:nvPr/>
        </p:nvSpPr>
        <p:spPr bwMode="auto">
          <a:xfrm>
            <a:off x="6248400" y="2511623"/>
            <a:ext cx="2514600" cy="307777"/>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Engineers Canada</a:t>
            </a:r>
          </a:p>
        </p:txBody>
      </p:sp>
      <p:sp>
        <p:nvSpPr>
          <p:cNvPr id="51208" name="Text Box 7"/>
          <p:cNvSpPr txBox="1">
            <a:spLocks noChangeArrowheads="1"/>
          </p:cNvSpPr>
          <p:nvPr/>
        </p:nvSpPr>
        <p:spPr bwMode="auto">
          <a:xfrm>
            <a:off x="6248400" y="3124200"/>
            <a:ext cx="2514600" cy="846138"/>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Canadian Engineering Accreditation Board </a:t>
            </a:r>
          </a:p>
          <a:p>
            <a:pPr algn="ctr" eaLnBrk="1" hangingPunct="1">
              <a:spcBef>
                <a:spcPct val="50000"/>
              </a:spcBef>
            </a:pPr>
            <a:r>
              <a:rPr lang="en-CA" altLang="en-US" b="1" dirty="0">
                <a:latin typeface="+mn-lt"/>
              </a:rPr>
              <a:t>(CEAB)</a:t>
            </a:r>
          </a:p>
        </p:txBody>
      </p:sp>
      <p:sp>
        <p:nvSpPr>
          <p:cNvPr id="51209" name="Text Box 8"/>
          <p:cNvSpPr txBox="1">
            <a:spLocks noChangeArrowheads="1"/>
          </p:cNvSpPr>
          <p:nvPr/>
        </p:nvSpPr>
        <p:spPr bwMode="auto">
          <a:xfrm>
            <a:off x="838200" y="4800600"/>
            <a:ext cx="3276600" cy="633413"/>
          </a:xfrm>
          <a:prstGeom prst="rect">
            <a:avLst/>
          </a:prstGeom>
          <a:solidFill>
            <a:schemeClr val="bg1">
              <a:lumMod val="95000"/>
            </a:schemeClr>
          </a:solidFill>
          <a:ln w="25400">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Canadian Engineering Societies:</a:t>
            </a:r>
          </a:p>
          <a:p>
            <a:pPr algn="ctr" eaLnBrk="1" hangingPunct="1">
              <a:spcBef>
                <a:spcPct val="50000"/>
              </a:spcBef>
            </a:pPr>
            <a:r>
              <a:rPr lang="en-CA" altLang="en-US" b="1" dirty="0">
                <a:latin typeface="+mn-lt"/>
              </a:rPr>
              <a:t>CSCE, CSEE, CSME, </a:t>
            </a:r>
            <a:r>
              <a:rPr lang="en-CA" altLang="en-US" b="1" dirty="0" err="1">
                <a:latin typeface="+mn-lt"/>
              </a:rPr>
              <a:t>CSChE</a:t>
            </a:r>
            <a:r>
              <a:rPr lang="en-CA" altLang="en-US" b="1" dirty="0">
                <a:latin typeface="+mn-lt"/>
              </a:rPr>
              <a:t>, etc.</a:t>
            </a:r>
          </a:p>
        </p:txBody>
      </p:sp>
      <p:sp>
        <p:nvSpPr>
          <p:cNvPr id="51210" name="Text Box 9"/>
          <p:cNvSpPr txBox="1">
            <a:spLocks noChangeArrowheads="1"/>
          </p:cNvSpPr>
          <p:nvPr/>
        </p:nvSpPr>
        <p:spPr bwMode="auto">
          <a:xfrm>
            <a:off x="4800600" y="4800600"/>
            <a:ext cx="3276600" cy="633413"/>
          </a:xfrm>
          <a:prstGeom prst="rect">
            <a:avLst/>
          </a:prstGeom>
          <a:solidFill>
            <a:schemeClr val="bg1">
              <a:lumMod val="95000"/>
            </a:schemeClr>
          </a:solidFill>
          <a:ln w="25400">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International Engineering Societies:</a:t>
            </a:r>
          </a:p>
          <a:p>
            <a:pPr algn="ctr" eaLnBrk="1" hangingPunct="1">
              <a:spcBef>
                <a:spcPct val="50000"/>
              </a:spcBef>
            </a:pPr>
            <a:r>
              <a:rPr lang="en-CA" altLang="en-US" b="1" dirty="0">
                <a:latin typeface="+mn-lt"/>
              </a:rPr>
              <a:t>ASCE, IEEE, ASME, AICHE, etc.</a:t>
            </a:r>
          </a:p>
        </p:txBody>
      </p:sp>
      <p:sp>
        <p:nvSpPr>
          <p:cNvPr id="51211" name="Text Box 10"/>
          <p:cNvSpPr txBox="1">
            <a:spLocks noChangeArrowheads="1"/>
          </p:cNvSpPr>
          <p:nvPr/>
        </p:nvSpPr>
        <p:spPr bwMode="auto">
          <a:xfrm>
            <a:off x="3810000" y="3581400"/>
            <a:ext cx="1371600" cy="527050"/>
          </a:xfrm>
          <a:prstGeom prst="rect">
            <a:avLst/>
          </a:prstGeom>
          <a:solidFill>
            <a:schemeClr val="bg1">
              <a:lumMod val="95000"/>
            </a:schemeClr>
          </a:solidFill>
          <a:ln w="25400">
            <a:solidFill>
              <a:schemeClr val="tx1"/>
            </a:solidFill>
            <a:miter lim="800000"/>
            <a:headEnd/>
            <a:tailEnd/>
          </a:ln>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LICENSED ENGINEER</a:t>
            </a:r>
          </a:p>
        </p:txBody>
      </p:sp>
      <p:sp>
        <p:nvSpPr>
          <p:cNvPr id="51212" name="Text Box 11"/>
          <p:cNvSpPr txBox="1">
            <a:spLocks noChangeArrowheads="1"/>
          </p:cNvSpPr>
          <p:nvPr/>
        </p:nvSpPr>
        <p:spPr bwMode="auto">
          <a:xfrm>
            <a:off x="228600" y="2362200"/>
            <a:ext cx="2514600" cy="527050"/>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eaLnBrk="1" hangingPunct="1">
              <a:spcBef>
                <a:spcPct val="50000"/>
              </a:spcBef>
            </a:pPr>
            <a:r>
              <a:rPr lang="en-CA" altLang="en-US" b="1" dirty="0">
                <a:latin typeface="+mn-lt"/>
              </a:rPr>
              <a:t>PEO Council Staff and Committees</a:t>
            </a:r>
          </a:p>
        </p:txBody>
      </p:sp>
      <p:sp>
        <p:nvSpPr>
          <p:cNvPr id="51213" name="Text Box 12"/>
          <p:cNvSpPr txBox="1">
            <a:spLocks noChangeArrowheads="1"/>
          </p:cNvSpPr>
          <p:nvPr/>
        </p:nvSpPr>
        <p:spPr bwMode="auto">
          <a:xfrm>
            <a:off x="838200" y="3200400"/>
            <a:ext cx="1295400" cy="1271588"/>
          </a:xfrm>
          <a:prstGeom prst="rect">
            <a:avLst/>
          </a:prstGeom>
          <a:solidFill>
            <a:schemeClr val="bg1">
              <a:lumMod val="95000"/>
            </a:schemeClr>
          </a:solidFill>
          <a:ln w="25400">
            <a:solidFill>
              <a:schemeClr val="tx1"/>
            </a:solidFill>
            <a:miter lim="800000"/>
            <a:headEnd/>
            <a:tailEnd/>
          </a:ln>
          <a:extLst/>
        </p:spPr>
        <p:txBody>
          <a:bodyPr>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spcBef>
                <a:spcPct val="50000"/>
              </a:spcBef>
              <a:buFontTx/>
              <a:buChar char="•"/>
            </a:pPr>
            <a:r>
              <a:rPr lang="en-CA" altLang="en-US" b="1" dirty="0">
                <a:latin typeface="+mn-lt"/>
              </a:rPr>
              <a:t>Admission</a:t>
            </a:r>
          </a:p>
          <a:p>
            <a:pPr eaLnBrk="1" hangingPunct="1">
              <a:spcBef>
                <a:spcPct val="50000"/>
              </a:spcBef>
              <a:buFontTx/>
              <a:buChar char="•"/>
            </a:pPr>
            <a:r>
              <a:rPr lang="en-CA" altLang="en-US" b="1" dirty="0">
                <a:latin typeface="+mn-lt"/>
              </a:rPr>
              <a:t>Practice</a:t>
            </a:r>
          </a:p>
          <a:p>
            <a:pPr eaLnBrk="1" hangingPunct="1">
              <a:spcBef>
                <a:spcPct val="50000"/>
              </a:spcBef>
              <a:buFontTx/>
              <a:buChar char="•"/>
            </a:pPr>
            <a:r>
              <a:rPr lang="en-CA" altLang="en-US" b="1" dirty="0">
                <a:latin typeface="+mn-lt"/>
              </a:rPr>
              <a:t>Complaints</a:t>
            </a:r>
          </a:p>
          <a:p>
            <a:pPr eaLnBrk="1" hangingPunct="1">
              <a:spcBef>
                <a:spcPct val="50000"/>
              </a:spcBef>
              <a:buFontTx/>
              <a:buChar char="•"/>
            </a:pPr>
            <a:r>
              <a:rPr lang="en-CA" altLang="en-US" b="1" dirty="0">
                <a:latin typeface="+mn-lt"/>
              </a:rPr>
              <a:t>Discipline</a:t>
            </a:r>
          </a:p>
        </p:txBody>
      </p:sp>
      <p:sp>
        <p:nvSpPr>
          <p:cNvPr id="51214" name="Line 13"/>
          <p:cNvSpPr>
            <a:spLocks noChangeShapeType="1"/>
          </p:cNvSpPr>
          <p:nvPr/>
        </p:nvSpPr>
        <p:spPr bwMode="auto">
          <a:xfrm>
            <a:off x="4495800" y="1447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15" name="Line 14"/>
          <p:cNvSpPr>
            <a:spLocks noChangeShapeType="1"/>
          </p:cNvSpPr>
          <p:nvPr/>
        </p:nvSpPr>
        <p:spPr bwMode="auto">
          <a:xfrm>
            <a:off x="4495800" y="2057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16" name="Line 15"/>
          <p:cNvSpPr>
            <a:spLocks noChangeShapeType="1"/>
          </p:cNvSpPr>
          <p:nvPr/>
        </p:nvSpPr>
        <p:spPr bwMode="auto">
          <a:xfrm>
            <a:off x="7543800" y="2819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17" name="Line 16"/>
          <p:cNvSpPr>
            <a:spLocks noChangeShapeType="1"/>
          </p:cNvSpPr>
          <p:nvPr/>
        </p:nvSpPr>
        <p:spPr bwMode="auto">
          <a:xfrm>
            <a:off x="4495800" y="29718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18" name="Line 17"/>
          <p:cNvSpPr>
            <a:spLocks noChangeShapeType="1"/>
          </p:cNvSpPr>
          <p:nvPr/>
        </p:nvSpPr>
        <p:spPr bwMode="auto">
          <a:xfrm>
            <a:off x="1447800" y="2895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19" name="Line 18"/>
          <p:cNvSpPr>
            <a:spLocks noChangeShapeType="1"/>
          </p:cNvSpPr>
          <p:nvPr/>
        </p:nvSpPr>
        <p:spPr bwMode="auto">
          <a:xfrm flipH="1">
            <a:off x="2438400" y="4114800"/>
            <a:ext cx="2057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20" name="Line 19"/>
          <p:cNvSpPr>
            <a:spLocks noChangeShapeType="1"/>
          </p:cNvSpPr>
          <p:nvPr/>
        </p:nvSpPr>
        <p:spPr bwMode="auto">
          <a:xfrm>
            <a:off x="4495800" y="4114800"/>
            <a:ext cx="2057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21" name="Line 20"/>
          <p:cNvSpPr>
            <a:spLocks noChangeShapeType="1"/>
          </p:cNvSpPr>
          <p:nvPr/>
        </p:nvSpPr>
        <p:spPr bwMode="auto">
          <a:xfrm>
            <a:off x="2743200" y="26670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51222" name="Line 21"/>
          <p:cNvSpPr>
            <a:spLocks noChangeShapeType="1"/>
          </p:cNvSpPr>
          <p:nvPr/>
        </p:nvSpPr>
        <p:spPr bwMode="auto">
          <a:xfrm>
            <a:off x="5943600" y="26670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CA"/>
          </a:p>
        </p:txBody>
      </p:sp>
      <p:sp>
        <p:nvSpPr>
          <p:cNvPr id="3" name="Slide Number Placeholder 2"/>
          <p:cNvSpPr>
            <a:spLocks noGrp="1"/>
          </p:cNvSpPr>
          <p:nvPr>
            <p:ph type="sldNum" sz="quarter" idx="11"/>
          </p:nvPr>
        </p:nvSpPr>
        <p:spPr/>
        <p:txBody>
          <a:bodyPr/>
          <a:lstStyle/>
          <a:p>
            <a:pPr>
              <a:defRPr/>
            </a:pPr>
            <a:fld id="{1949D29A-574A-4671-BBC5-0CAED9F05EE5}" type="slidenum">
              <a:rPr lang="en-US" smtClean="0"/>
              <a:pPr>
                <a:defRPr/>
              </a:pPr>
              <a:t>62</a:t>
            </a:fld>
            <a:endParaRPr lang="en-US"/>
          </a:p>
        </p:txBody>
      </p:sp>
      <p:sp>
        <p:nvSpPr>
          <p:cNvPr id="4" name="Date Placeholder 3"/>
          <p:cNvSpPr>
            <a:spLocks noGrp="1"/>
          </p:cNvSpPr>
          <p:nvPr>
            <p:ph type="dt" sz="half" idx="12"/>
          </p:nvPr>
        </p:nvSpPr>
        <p:spPr/>
        <p:txBody>
          <a:bodyPr/>
          <a:lstStyle/>
          <a:p>
            <a:pPr>
              <a:defRPr/>
            </a:pPr>
            <a:r>
              <a:rPr lang="en-US"/>
              <a:t>September 1, 2017</a:t>
            </a:r>
          </a:p>
        </p:txBody>
      </p:sp>
      <p:sp>
        <p:nvSpPr>
          <p:cNvPr id="5" name="Footer Placeholder 4"/>
          <p:cNvSpPr>
            <a:spLocks noGrp="1"/>
          </p:cNvSpPr>
          <p:nvPr>
            <p:ph type="ftr" sz="quarter" idx="10"/>
          </p:nvPr>
        </p:nvSpPr>
        <p:spPr/>
        <p:txBody>
          <a:bodyPr/>
          <a:lstStyle/>
          <a:p>
            <a:pPr>
              <a:defRPr/>
            </a:pPr>
            <a:r>
              <a:rPr lang="en-CA"/>
              <a:t>ECE 190: Engineering Profession and Practice</a:t>
            </a:r>
            <a:endParaRPr lang="en-US"/>
          </a:p>
        </p:txBody>
      </p:sp>
    </p:spTree>
    <p:extLst>
      <p:ext uri="{BB962C8B-B14F-4D97-AF65-F5344CB8AC3E}">
        <p14:creationId xmlns:p14="http://schemas.microsoft.com/office/powerpoint/2010/main" val="1773482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Rectangle 2"/>
          <p:cNvSpPr>
            <a:spLocks noGrp="1" noChangeArrowheads="1"/>
          </p:cNvSpPr>
          <p:nvPr>
            <p:ph type="title"/>
          </p:nvPr>
        </p:nvSpPr>
        <p:spPr/>
        <p:txBody>
          <a:bodyPr/>
          <a:lstStyle/>
          <a:p>
            <a:pPr eaLnBrk="1" hangingPunct="1">
              <a:defRPr/>
            </a:pPr>
            <a:r>
              <a:rPr lang="en-CA"/>
              <a:t>The Professional Engineers Act</a:t>
            </a:r>
          </a:p>
        </p:txBody>
      </p:sp>
      <p:sp>
        <p:nvSpPr>
          <p:cNvPr id="1049603" name="Rectangle 3"/>
          <p:cNvSpPr>
            <a:spLocks noGrp="1" noChangeArrowheads="1"/>
          </p:cNvSpPr>
          <p:nvPr>
            <p:ph type="body" idx="1"/>
          </p:nvPr>
        </p:nvSpPr>
        <p:spPr/>
        <p:txBody>
          <a:bodyPr/>
          <a:lstStyle/>
          <a:p>
            <a:pPr marL="381000" indent="-381000" eaLnBrk="1" hangingPunct="1"/>
            <a:r>
              <a:rPr lang="en-CA" altLang="en-US" dirty="0"/>
              <a:t>The Professional Engineers Act (R.S.O. 1990, c. P.28) delegates the responsibility for regulating the engineering profession in the Province of Ontario to “Professional Engineers Ontario (PEO)”</a:t>
            </a:r>
          </a:p>
          <a:p>
            <a:pPr marL="381000" indent="-381000" eaLnBrk="1" hangingPunct="1"/>
            <a:r>
              <a:rPr lang="en-CA" altLang="en-US" dirty="0"/>
              <a:t>The Act contains provisions for the following:</a:t>
            </a:r>
          </a:p>
          <a:p>
            <a:pPr marL="800100" lvl="1" indent="-342900" eaLnBrk="1" hangingPunct="1">
              <a:spcAft>
                <a:spcPts val="0"/>
              </a:spcAft>
              <a:buFontTx/>
              <a:buAutoNum type="arabicPeriod"/>
            </a:pPr>
            <a:r>
              <a:rPr lang="en-CA" altLang="en-US" sz="1800" dirty="0"/>
              <a:t>Regulations</a:t>
            </a:r>
          </a:p>
          <a:p>
            <a:pPr marL="1219200" lvl="2" indent="-304800" eaLnBrk="1" hangingPunct="1">
              <a:buFontTx/>
              <a:buChar char="–"/>
            </a:pPr>
            <a:r>
              <a:rPr lang="en-CA" altLang="en-US" dirty="0"/>
              <a:t>Govern engineering practice</a:t>
            </a:r>
          </a:p>
          <a:p>
            <a:pPr marL="1219200" lvl="2" indent="-304800" eaLnBrk="1" hangingPunct="1">
              <a:buFontTx/>
              <a:buChar char="–"/>
            </a:pPr>
            <a:r>
              <a:rPr lang="en-CA" altLang="en-US" dirty="0"/>
              <a:t>Expand upon clauses of the Act for clear interpretation</a:t>
            </a:r>
          </a:p>
          <a:p>
            <a:pPr marL="1219200" lvl="2" indent="-304800" eaLnBrk="1" hangingPunct="1">
              <a:buFontTx/>
              <a:buChar char="–"/>
            </a:pPr>
            <a:r>
              <a:rPr lang="en-CA" altLang="en-US" dirty="0"/>
              <a:t>Define academic and experience requirements for licensure</a:t>
            </a:r>
          </a:p>
          <a:p>
            <a:pPr marL="800100" lvl="1" indent="-342900" eaLnBrk="1" hangingPunct="1">
              <a:spcBef>
                <a:spcPts val="1200"/>
              </a:spcBef>
              <a:spcAft>
                <a:spcPts val="0"/>
              </a:spcAft>
              <a:buFontTx/>
              <a:buAutoNum type="arabicPeriod"/>
            </a:pPr>
            <a:r>
              <a:rPr lang="en-CA" altLang="en-US" sz="1800" dirty="0"/>
              <a:t>By-Laws</a:t>
            </a:r>
          </a:p>
          <a:p>
            <a:pPr marL="1219200" lvl="2" indent="-304800" eaLnBrk="1" hangingPunct="1">
              <a:buFontTx/>
              <a:buChar char="–"/>
            </a:pPr>
            <a:r>
              <a:rPr lang="en-CA" altLang="en-US" dirty="0"/>
              <a:t>Define rules for administering the PEO</a:t>
            </a:r>
          </a:p>
          <a:p>
            <a:pPr marL="800100" lvl="1" indent="-342900" eaLnBrk="1" hangingPunct="1">
              <a:spcBef>
                <a:spcPts val="1200"/>
              </a:spcBef>
              <a:spcAft>
                <a:spcPts val="0"/>
              </a:spcAft>
              <a:buFontTx/>
              <a:buAutoNum type="arabicPeriod"/>
            </a:pPr>
            <a:r>
              <a:rPr lang="en-CA" altLang="en-US" sz="1800" dirty="0"/>
              <a:t>Code of Ethics</a:t>
            </a:r>
          </a:p>
          <a:p>
            <a:pPr marL="1219200" lvl="2" indent="-304800" eaLnBrk="1" hangingPunct="1">
              <a:buFontTx/>
              <a:buChar char="–"/>
            </a:pPr>
            <a:r>
              <a:rPr lang="en-CA" altLang="en-US" dirty="0"/>
              <a:t>Define rules for personal conduct</a:t>
            </a:r>
          </a:p>
          <a:p>
            <a:pPr marL="1219200" lvl="2" indent="-304800" eaLnBrk="1" hangingPunct="1">
              <a:buFontTx/>
              <a:buChar char="–"/>
            </a:pPr>
            <a:r>
              <a:rPr lang="en-CA" altLang="en-US" dirty="0"/>
              <a:t>Provide guidance for individual engineers</a:t>
            </a:r>
          </a:p>
          <a:p>
            <a:pPr marL="800100" lvl="1" indent="-342900" eaLnBrk="1" hangingPunct="1">
              <a:buFontTx/>
              <a:buNone/>
            </a:pPr>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825705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96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96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960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96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960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96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960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4960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960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96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pPr eaLnBrk="1" hangingPunct="1">
              <a:defRPr/>
            </a:pPr>
            <a:r>
              <a:rPr lang="en-CA"/>
              <a:t>The Engineer’s Working Environment</a:t>
            </a:r>
          </a:p>
        </p:txBody>
      </p:sp>
      <p:sp>
        <p:nvSpPr>
          <p:cNvPr id="1044483" name="Rectangle 3"/>
          <p:cNvSpPr>
            <a:spLocks noGrp="1" noChangeArrowheads="1"/>
          </p:cNvSpPr>
          <p:nvPr>
            <p:ph type="body" idx="1"/>
          </p:nvPr>
        </p:nvSpPr>
        <p:spPr/>
        <p:txBody>
          <a:bodyPr/>
          <a:lstStyle/>
          <a:p>
            <a:pPr eaLnBrk="1" hangingPunct="1"/>
            <a:r>
              <a:rPr lang="en-CA" altLang="en-US" dirty="0"/>
              <a:t>Unlike many professions, engineers are rarely self-employed:</a:t>
            </a:r>
          </a:p>
          <a:p>
            <a:pPr lvl="1" eaLnBrk="1" hangingPunct="1"/>
            <a:r>
              <a:rPr lang="en-CA" altLang="en-US" dirty="0"/>
              <a:t>This is particularly true for electrical and computer engineers</a:t>
            </a:r>
          </a:p>
          <a:p>
            <a:pPr eaLnBrk="1" hangingPunct="1"/>
            <a:r>
              <a:rPr lang="en-CA" altLang="en-US" dirty="0"/>
              <a:t>The general public rarely notes the work of engineers:</a:t>
            </a:r>
          </a:p>
          <a:p>
            <a:pPr lvl="1" eaLnBrk="1" hangingPunct="1"/>
            <a:r>
              <a:rPr lang="en-CA" altLang="en-US" sz="1800" dirty="0"/>
              <a:t>Major successes (e.g., </a:t>
            </a:r>
            <a:r>
              <a:rPr lang="en-CA" altLang="en-US" sz="1800" dirty="0" err="1"/>
              <a:t>Canadarm</a:t>
            </a:r>
            <a:r>
              <a:rPr lang="en-CA" altLang="en-US" sz="1800" dirty="0"/>
              <a:t>, Confederation Bridge, etc.)</a:t>
            </a:r>
          </a:p>
          <a:p>
            <a:pPr lvl="1" eaLnBrk="1" hangingPunct="1"/>
            <a:r>
              <a:rPr lang="en-CA" altLang="en-US" sz="1800" dirty="0"/>
              <a:t>Major failures (e.g., Tacoma Narrows Bridge, STS-51L, etc.)</a:t>
            </a:r>
          </a:p>
          <a:p>
            <a:pPr lvl="1" eaLnBrk="1" hangingPunct="1"/>
            <a:r>
              <a:rPr lang="en-CA" altLang="en-US" sz="1800" dirty="0"/>
              <a:t>Television Shows (e.g., Star Trek, Dilbert, etc.)</a:t>
            </a:r>
          </a:p>
          <a:p>
            <a:pPr eaLnBrk="1" hangingPunct="1"/>
            <a:r>
              <a:rPr lang="en-CA" altLang="en-US" dirty="0"/>
              <a:t>Many engineering achievements are appreciated but not recognized by the general public</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787606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44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448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448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44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Canadarm</a:t>
            </a:r>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65</a:t>
            </a:fld>
            <a:endParaRPr lang="en-US" dirty="0"/>
          </a:p>
        </p:txBody>
      </p:sp>
      <p:pic>
        <p:nvPicPr>
          <p:cNvPr id="7" name="Picture 2" descr="C:\Users\William D Bishop\Pictures\Caribbean Cruise 2013\IMG_5747.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42950" y="1066800"/>
            <a:ext cx="76581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162917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pPr eaLnBrk="1" hangingPunct="1">
              <a:defRPr/>
            </a:pPr>
            <a:r>
              <a:rPr lang="en-CA" dirty="0"/>
              <a:t>Professional Engineering Titles</a:t>
            </a:r>
          </a:p>
        </p:txBody>
      </p:sp>
      <p:sp>
        <p:nvSpPr>
          <p:cNvPr id="1045507" name="Rectangle 3"/>
          <p:cNvSpPr>
            <a:spLocks noGrp="1" noChangeArrowheads="1"/>
          </p:cNvSpPr>
          <p:nvPr>
            <p:ph type="body" idx="1"/>
          </p:nvPr>
        </p:nvSpPr>
        <p:spPr/>
        <p:txBody>
          <a:bodyPr/>
          <a:lstStyle/>
          <a:p>
            <a:pPr eaLnBrk="1" hangingPunct="1"/>
            <a:r>
              <a:rPr lang="en-CA" altLang="en-US" dirty="0"/>
              <a:t>Professional engineers are allowed to use a title granted by a licensing body:</a:t>
            </a:r>
          </a:p>
          <a:p>
            <a:pPr lvl="1" eaLnBrk="1" hangingPunct="1"/>
            <a:r>
              <a:rPr lang="en-CA" altLang="en-US" sz="1800" dirty="0"/>
              <a:t>“</a:t>
            </a:r>
            <a:r>
              <a:rPr lang="en-CA" altLang="en-US" sz="1800" dirty="0" err="1"/>
              <a:t>P.Eng</a:t>
            </a:r>
            <a:r>
              <a:rPr lang="en-CA" altLang="en-US" sz="1800" dirty="0"/>
              <a:t>.” in Canada and the United States</a:t>
            </a:r>
          </a:p>
          <a:p>
            <a:pPr lvl="1" eaLnBrk="1" hangingPunct="1"/>
            <a:r>
              <a:rPr lang="en-CA" altLang="en-US" sz="1800" dirty="0"/>
              <a:t>“</a:t>
            </a:r>
            <a:r>
              <a:rPr lang="en-CA" altLang="en-US" sz="1800" dirty="0" err="1"/>
              <a:t>ing</a:t>
            </a:r>
            <a:r>
              <a:rPr lang="en-CA" altLang="en-US" sz="1800" dirty="0"/>
              <a:t>.” in Canada (for </a:t>
            </a:r>
            <a:r>
              <a:rPr lang="en-CA" altLang="en-US" sz="1800" dirty="0" err="1"/>
              <a:t>francophones</a:t>
            </a:r>
            <a:r>
              <a:rPr lang="en-CA" altLang="en-US" sz="1800" dirty="0"/>
              <a:t>)</a:t>
            </a:r>
          </a:p>
          <a:p>
            <a:pPr lvl="1" eaLnBrk="1" hangingPunct="1"/>
            <a:r>
              <a:rPr lang="en-CA" altLang="en-US" sz="1800" dirty="0"/>
              <a:t>“C.Eng.” in the United Kingdom and several other countries</a:t>
            </a:r>
          </a:p>
          <a:p>
            <a:pPr lvl="1" eaLnBrk="1" hangingPunct="1"/>
            <a:r>
              <a:rPr lang="en-CA" altLang="en-US" sz="1800" dirty="0"/>
              <a:t>“</a:t>
            </a:r>
            <a:r>
              <a:rPr lang="en-CA" altLang="en-US" sz="1800" dirty="0" err="1"/>
              <a:t>Eur</a:t>
            </a:r>
            <a:r>
              <a:rPr lang="en-CA" altLang="en-US" sz="1800" dirty="0"/>
              <a:t> </a:t>
            </a:r>
            <a:r>
              <a:rPr lang="en-CA" altLang="en-US" sz="1800" dirty="0" err="1"/>
              <a:t>Ing</a:t>
            </a:r>
            <a:r>
              <a:rPr lang="en-CA" altLang="en-US" sz="1800" dirty="0"/>
              <a:t>.” in Europe</a:t>
            </a:r>
          </a:p>
          <a:p>
            <a:pPr eaLnBrk="1" hangingPunct="1"/>
            <a:r>
              <a:rPr lang="en-CA" altLang="en-US" dirty="0"/>
              <a:t>A professional engineer must hold a license granted by a legally constituted licensing body such as the PEO</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66</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48057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5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5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p:txBody>
          <a:bodyPr/>
          <a:lstStyle/>
          <a:p>
            <a:pPr eaLnBrk="1" hangingPunct="1">
              <a:defRPr/>
            </a:pPr>
            <a:r>
              <a:rPr lang="en-CA" dirty="0"/>
              <a:t>Engineers vs. Professional Engineers</a:t>
            </a:r>
          </a:p>
        </p:txBody>
      </p:sp>
      <p:sp>
        <p:nvSpPr>
          <p:cNvPr id="1046531" name="Rectangle 3"/>
          <p:cNvSpPr>
            <a:spLocks noGrp="1" noChangeArrowheads="1"/>
          </p:cNvSpPr>
          <p:nvPr>
            <p:ph type="body" idx="1"/>
          </p:nvPr>
        </p:nvSpPr>
        <p:spPr/>
        <p:txBody>
          <a:bodyPr/>
          <a:lstStyle/>
          <a:p>
            <a:pPr eaLnBrk="1" hangingPunct="1"/>
            <a:r>
              <a:rPr lang="en-CA" altLang="en-US" dirty="0"/>
              <a:t>What is the difference between an engineer and a professional engineer?</a:t>
            </a:r>
          </a:p>
          <a:p>
            <a:pPr lvl="1" eaLnBrk="1" hangingPunct="1"/>
            <a:r>
              <a:rPr lang="en-CA" altLang="en-US" sz="1800" dirty="0"/>
              <a:t>According to the Professional Engineering Act, only holders of a license may use the word “engineer” in their job title or otherwise imply to the general public that they are entitled to practise professional engineering</a:t>
            </a:r>
          </a:p>
          <a:p>
            <a:pPr eaLnBrk="1" hangingPunct="1"/>
            <a:r>
              <a:rPr lang="en-CA" altLang="en-US" dirty="0"/>
              <a:t>How is the title protected?</a:t>
            </a:r>
            <a:endParaRPr lang="en-CA" altLang="en-US" dirty="0">
              <a:solidFill>
                <a:srgbClr val="800000"/>
              </a:solidFill>
            </a:endParaRPr>
          </a:p>
          <a:p>
            <a:pPr lvl="1" eaLnBrk="1" hangingPunct="1"/>
            <a:r>
              <a:rPr lang="en-CA" altLang="en-US" sz="1800" dirty="0"/>
              <a:t>Engineers Canada (previously the Canadian Council of Professional Engineers) and provincial licensing associations monitor the use of the title</a:t>
            </a:r>
          </a:p>
          <a:p>
            <a:pPr lvl="1" eaLnBrk="1" hangingPunct="1"/>
            <a:r>
              <a:rPr lang="en-CA" altLang="en-US" dirty="0"/>
              <a:t>This has led to some interesting cases…</a:t>
            </a:r>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1481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5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6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6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Grp="1" noChangeArrowheads="1"/>
          </p:cNvSpPr>
          <p:nvPr>
            <p:ph type="title"/>
          </p:nvPr>
        </p:nvSpPr>
        <p:spPr/>
        <p:txBody>
          <a:bodyPr/>
          <a:lstStyle/>
          <a:p>
            <a:pPr eaLnBrk="1" hangingPunct="1">
              <a:defRPr/>
            </a:pPr>
            <a:r>
              <a:rPr lang="en-US" dirty="0"/>
              <a:t>The Microsoft Certified Systems Engineer Case</a:t>
            </a:r>
          </a:p>
        </p:txBody>
      </p:sp>
      <p:sp>
        <p:nvSpPr>
          <p:cNvPr id="1271811" name="Rectangle 3"/>
          <p:cNvSpPr>
            <a:spLocks noGrp="1" noChangeArrowheads="1"/>
          </p:cNvSpPr>
          <p:nvPr>
            <p:ph type="body" idx="1"/>
          </p:nvPr>
        </p:nvSpPr>
        <p:spPr/>
        <p:txBody>
          <a:bodyPr/>
          <a:lstStyle/>
          <a:p>
            <a:pPr eaLnBrk="1" hangingPunct="1"/>
            <a:r>
              <a:rPr lang="en-US" altLang="en-US" dirty="0"/>
              <a:t>Professional engineering organizations and Microsoft engaged in a long battle over the use of the designation, “Microsoft Certified Systems Engineer”</a:t>
            </a:r>
          </a:p>
          <a:p>
            <a:pPr lvl="1" eaLnBrk="1" hangingPunct="1"/>
            <a:r>
              <a:rPr lang="en-CA" altLang="en-US" sz="1800" dirty="0"/>
              <a:t>In September 2000, the CCPE (Canadian Council of Professional Engineers) met with Microsoft Corporation to discuss the legal implications of the use of the designation</a:t>
            </a:r>
          </a:p>
          <a:p>
            <a:pPr lvl="1" eaLnBrk="1" hangingPunct="1"/>
            <a:r>
              <a:rPr lang="en-CA" altLang="en-US" sz="1800" dirty="0"/>
              <a:t>In May 2001, Microsoft Corporation advised all holders of MCSE certification to refrain from the use of the title</a:t>
            </a:r>
          </a:p>
          <a:p>
            <a:pPr lvl="1" eaLnBrk="1" hangingPunct="1"/>
            <a:r>
              <a:rPr lang="en-CA" altLang="en-US" sz="1800" dirty="0"/>
              <a:t>In July 2002, Microsoft Corporation resumed the use of the designation</a:t>
            </a:r>
          </a:p>
          <a:p>
            <a:pPr lvl="1" eaLnBrk="1" hangingPunct="1"/>
            <a:r>
              <a:rPr lang="en-US" altLang="en-US" sz="1800" dirty="0"/>
              <a:t>In April 2004, Microsoft Corporation was fined $1,000 by a Quebec court for the continued use of the designation</a:t>
            </a:r>
          </a:p>
          <a:p>
            <a:pPr lvl="1" eaLnBrk="1" hangingPunct="1"/>
            <a:r>
              <a:rPr lang="en-US" altLang="en-US" sz="1800" dirty="0"/>
              <a:t>In October 2005, Microsoft Corporation agreed to comply with the Quebec court’s ruling in the Province of Quebec</a:t>
            </a:r>
          </a:p>
          <a:p>
            <a:pPr lvl="1" eaLnBrk="1" hangingPunct="1"/>
            <a:r>
              <a:rPr lang="en-US" altLang="en-US" dirty="0"/>
              <a:t>MCSE is now an abbreviation for Microsoft Certified Solutions Expert</a:t>
            </a:r>
            <a:endParaRPr lang="en-US"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93097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18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18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18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718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718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18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p:txBody>
          <a:bodyPr/>
          <a:lstStyle/>
          <a:p>
            <a:pPr eaLnBrk="1" hangingPunct="1">
              <a:defRPr/>
            </a:pPr>
            <a:r>
              <a:rPr lang="en-US" dirty="0"/>
              <a:t>The Mohammad </a:t>
            </a:r>
            <a:r>
              <a:rPr lang="en-US" dirty="0" err="1"/>
              <a:t>Hafeez</a:t>
            </a:r>
            <a:r>
              <a:rPr lang="en-US" dirty="0"/>
              <a:t> Case</a:t>
            </a:r>
          </a:p>
        </p:txBody>
      </p:sp>
      <p:sp>
        <p:nvSpPr>
          <p:cNvPr id="1288195" name="Rectangle 3"/>
          <p:cNvSpPr>
            <a:spLocks noGrp="1" noChangeArrowheads="1"/>
          </p:cNvSpPr>
          <p:nvPr>
            <p:ph type="body" idx="1"/>
          </p:nvPr>
        </p:nvSpPr>
        <p:spPr/>
        <p:txBody>
          <a:bodyPr/>
          <a:lstStyle/>
          <a:p>
            <a:pPr eaLnBrk="1" hangingPunct="1"/>
            <a:r>
              <a:rPr lang="en-US" altLang="en-US" dirty="0"/>
              <a:t>After repeatedly violating the Professional Engineers Act, a Toronto man was jailed for 30 days and ordered to pay $19,863.81 to the PEO</a:t>
            </a:r>
          </a:p>
          <a:p>
            <a:pPr lvl="1" eaLnBrk="1" hangingPunct="1"/>
            <a:r>
              <a:rPr lang="en-US" altLang="en-US" dirty="0"/>
              <a:t>Mr. </a:t>
            </a:r>
            <a:r>
              <a:rPr lang="en-US" altLang="en-US" dirty="0" err="1"/>
              <a:t>Hafeez</a:t>
            </a:r>
            <a:r>
              <a:rPr lang="en-US" altLang="en-US" dirty="0"/>
              <a:t> had been previously convicted on four separate occasions as misrepresenting himself as an engineer while working on construction projects in Toronto and the surrounding area</a:t>
            </a:r>
          </a:p>
          <a:p>
            <a:pPr lvl="1" eaLnBrk="1" hangingPunct="1"/>
            <a:r>
              <a:rPr lang="en-US" altLang="en-US" dirty="0"/>
              <a:t>Mr. </a:t>
            </a:r>
            <a:r>
              <a:rPr lang="en-US" altLang="en-US" dirty="0" err="1"/>
              <a:t>Hafeez</a:t>
            </a:r>
            <a:r>
              <a:rPr lang="en-US" altLang="en-US" dirty="0"/>
              <a:t> had been previously fined $85,000</a:t>
            </a:r>
          </a:p>
          <a:p>
            <a:pPr eaLnBrk="1" hangingPunct="1"/>
            <a:r>
              <a:rPr lang="en-US" altLang="en-US" dirty="0"/>
              <a:t>For the full story, refer to the following URL:</a:t>
            </a:r>
          </a:p>
          <a:p>
            <a:pPr marL="0" indent="0" algn="ctr" eaLnBrk="1" hangingPunct="1">
              <a:buNone/>
            </a:pPr>
            <a:r>
              <a:rPr lang="en-US" altLang="en-US" dirty="0">
                <a:hlinkClick r:id="rId3"/>
              </a:rPr>
              <a:t>http://www.peo.on.ca/index.php/ci_id/22060/la_id/1.htm</a:t>
            </a:r>
            <a:endParaRPr lang="en-US" alt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69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912415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81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881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881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en-US" dirty="0"/>
              <a:t>Class Schedule</a:t>
            </a:r>
          </a:p>
        </p:txBody>
      </p:sp>
      <p:sp>
        <p:nvSpPr>
          <p:cNvPr id="6" name="Slide Number Placeholder 5"/>
          <p:cNvSpPr>
            <a:spLocks noGrp="1"/>
          </p:cNvSpPr>
          <p:nvPr>
            <p:ph type="sldNum" sz="quarter" idx="11"/>
          </p:nvPr>
        </p:nvSpPr>
        <p:spPr/>
        <p:txBody>
          <a:bodyPr/>
          <a:lstStyle/>
          <a:p>
            <a:pPr>
              <a:defRPr/>
            </a:pPr>
            <a:fld id="{72682330-DDB7-47C0-8BEC-295D3A41AB1F}" type="slidenum">
              <a:rPr lang="en-US" smtClean="0"/>
              <a:pPr>
                <a:defRPr/>
              </a:pPr>
              <a:t>7</a:t>
            </a:fld>
            <a:endParaRPr lang="en-US" dirty="0"/>
          </a:p>
        </p:txBody>
      </p:sp>
      <p:graphicFrame>
        <p:nvGraphicFramePr>
          <p:cNvPr id="11" name="Table Placeholder 8"/>
          <p:cNvGraphicFramePr>
            <a:graphicFrameLocks noGrp="1"/>
          </p:cNvGraphicFramePr>
          <p:nvPr>
            <p:ph type="tbl" idx="1"/>
            <p:extLst>
              <p:ext uri="{D42A27DB-BD31-4B8C-83A1-F6EECF244321}">
                <p14:modId xmlns:p14="http://schemas.microsoft.com/office/powerpoint/2010/main" val="146736544"/>
              </p:ext>
            </p:extLst>
          </p:nvPr>
        </p:nvGraphicFramePr>
        <p:xfrm>
          <a:off x="1163926" y="995280"/>
          <a:ext cx="6684674" cy="1854200"/>
        </p:xfrm>
        <a:graphic>
          <a:graphicData uri="http://schemas.openxmlformats.org/drawingml/2006/table">
            <a:tbl>
              <a:tblPr firstRow="1">
                <a:tableStyleId>{21E4AEA4-8DFA-4A89-87EB-49C32662AFE0}</a:tableStyleId>
              </a:tblPr>
              <a:tblGrid>
                <a:gridCol w="623988">
                  <a:extLst>
                    <a:ext uri="{9D8B030D-6E8A-4147-A177-3AD203B41FA5}">
                      <a16:colId xmlns:a16="http://schemas.microsoft.com/office/drawing/2014/main" xmlns="" val="20000"/>
                    </a:ext>
                  </a:extLst>
                </a:gridCol>
                <a:gridCol w="1208188">
                  <a:extLst>
                    <a:ext uri="{9D8B030D-6E8A-4147-A177-3AD203B41FA5}">
                      <a16:colId xmlns:a16="http://schemas.microsoft.com/office/drawing/2014/main" xmlns="" val="20001"/>
                    </a:ext>
                  </a:extLst>
                </a:gridCol>
                <a:gridCol w="982254">
                  <a:extLst>
                    <a:ext uri="{9D8B030D-6E8A-4147-A177-3AD203B41FA5}">
                      <a16:colId xmlns:a16="http://schemas.microsoft.com/office/drawing/2014/main" xmlns="" val="20002"/>
                    </a:ext>
                  </a:extLst>
                </a:gridCol>
                <a:gridCol w="1099920">
                  <a:extLst>
                    <a:ext uri="{9D8B030D-6E8A-4147-A177-3AD203B41FA5}">
                      <a16:colId xmlns:a16="http://schemas.microsoft.com/office/drawing/2014/main" xmlns="" val="20003"/>
                    </a:ext>
                  </a:extLst>
                </a:gridCol>
                <a:gridCol w="1674786">
                  <a:extLst>
                    <a:ext uri="{9D8B030D-6E8A-4147-A177-3AD203B41FA5}">
                      <a16:colId xmlns:a16="http://schemas.microsoft.com/office/drawing/2014/main" xmlns="" val="20004"/>
                    </a:ext>
                  </a:extLst>
                </a:gridCol>
                <a:gridCol w="1095538">
                  <a:extLst>
                    <a:ext uri="{9D8B030D-6E8A-4147-A177-3AD203B41FA5}">
                      <a16:colId xmlns:a16="http://schemas.microsoft.com/office/drawing/2014/main" xmlns="" val="20005"/>
                    </a:ext>
                  </a:extLst>
                </a:gridCol>
              </a:tblGrid>
              <a:tr h="0">
                <a:tc>
                  <a:txBody>
                    <a:bodyPr/>
                    <a:lstStyle/>
                    <a:p>
                      <a:pPr algn="ctr">
                        <a:spcAft>
                          <a:spcPts val="0"/>
                        </a:spcAft>
                      </a:pPr>
                      <a:r>
                        <a:rPr lang="en-CA" sz="1200" b="1" dirty="0">
                          <a:effectLst/>
                          <a:latin typeface="Calibri"/>
                          <a:ea typeface="Calibri"/>
                          <a:cs typeface="Times New Roman"/>
                        </a:rPr>
                        <a:t>Class</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Class Section</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Instructor</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Class Day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Class Time</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Class Room</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6440">
                <a:tc>
                  <a:txBody>
                    <a:bodyPr/>
                    <a:lstStyle/>
                    <a:p>
                      <a:pPr algn="ctr">
                        <a:spcAft>
                          <a:spcPts val="0"/>
                        </a:spcAft>
                      </a:pPr>
                      <a:r>
                        <a:rPr lang="en-CA" sz="1200" dirty="0">
                          <a:effectLst/>
                          <a:latin typeface="Calibri"/>
                          <a:ea typeface="Calibri"/>
                          <a:cs typeface="Times New Roman"/>
                        </a:rPr>
                        <a:t>8046</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LEC 001</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William Bishop</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Tuesday</a:t>
                      </a:r>
                    </a:p>
                    <a:p>
                      <a:pPr algn="ctr">
                        <a:spcAft>
                          <a:spcPts val="0"/>
                        </a:spcAft>
                      </a:pPr>
                      <a:r>
                        <a:rPr lang="en-CA" sz="1200" dirty="0">
                          <a:effectLst/>
                          <a:latin typeface="Calibri"/>
                          <a:ea typeface="Calibri"/>
                          <a:cs typeface="Times New Roman"/>
                        </a:rPr>
                        <a:t>Thursday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4:00 pm to 4:50 pm</a:t>
                      </a:r>
                    </a:p>
                    <a:p>
                      <a:pPr algn="ctr">
                        <a:spcAft>
                          <a:spcPts val="0"/>
                        </a:spcAft>
                      </a:pPr>
                      <a:r>
                        <a:rPr lang="en-CA" sz="1200">
                          <a:effectLst/>
                          <a:latin typeface="Calibri"/>
                          <a:ea typeface="Calibri"/>
                          <a:cs typeface="Times New Roman"/>
                        </a:rPr>
                        <a:t>4:00 pm to 4:50 pm</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STC 0060</a:t>
                      </a:r>
                    </a:p>
                    <a:p>
                      <a:pPr algn="ctr">
                        <a:spcAft>
                          <a:spcPts val="0"/>
                        </a:spcAft>
                      </a:pPr>
                      <a:r>
                        <a:rPr lang="en-CA" sz="1200">
                          <a:effectLst/>
                          <a:latin typeface="Calibri"/>
                          <a:ea typeface="Calibri"/>
                          <a:cs typeface="Times New Roman"/>
                        </a:rPr>
                        <a:t>STC 0060</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0">
                <a:tc>
                  <a:txBody>
                    <a:bodyPr/>
                    <a:lstStyle/>
                    <a:p>
                      <a:pPr algn="ctr">
                        <a:spcAft>
                          <a:spcPts val="0"/>
                        </a:spcAft>
                      </a:pPr>
                      <a:r>
                        <a:rPr lang="en-CA" sz="1200">
                          <a:effectLst/>
                          <a:latin typeface="Calibri"/>
                          <a:ea typeface="Calibri"/>
                          <a:cs typeface="Times New Roman"/>
                        </a:rPr>
                        <a:t>8047</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LEC 002</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Wei-Ting (Scott) Chen</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Tuesday</a:t>
                      </a:r>
                    </a:p>
                    <a:p>
                      <a:pPr algn="ctr">
                        <a:spcAft>
                          <a:spcPts val="0"/>
                        </a:spcAft>
                      </a:pPr>
                      <a:r>
                        <a:rPr lang="en-CA" sz="1200" dirty="0">
                          <a:effectLst/>
                          <a:latin typeface="Calibri"/>
                          <a:ea typeface="Calibri"/>
                          <a:cs typeface="Times New Roman"/>
                        </a:rPr>
                        <a:t>Thursday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4:00 pm to 4:50 pm</a:t>
                      </a:r>
                    </a:p>
                    <a:p>
                      <a:pPr algn="ctr">
                        <a:spcAft>
                          <a:spcPts val="0"/>
                        </a:spcAft>
                      </a:pPr>
                      <a:r>
                        <a:rPr lang="en-CA" sz="1200" dirty="0">
                          <a:effectLst/>
                          <a:latin typeface="Calibri"/>
                          <a:ea typeface="Calibri"/>
                          <a:cs typeface="Times New Roman"/>
                        </a:rPr>
                        <a:t>4:00 pm to 4:50 pm</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RCH 301</a:t>
                      </a:r>
                    </a:p>
                    <a:p>
                      <a:pPr algn="ctr">
                        <a:spcAft>
                          <a:spcPts val="0"/>
                        </a:spcAft>
                      </a:pPr>
                      <a:r>
                        <a:rPr lang="en-CA" sz="1200">
                          <a:effectLst/>
                          <a:latin typeface="Calibri"/>
                          <a:ea typeface="Calibri"/>
                          <a:cs typeface="Times New Roman"/>
                        </a:rPr>
                        <a:t>RCH 301</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r h="266400">
                <a:tc>
                  <a:txBody>
                    <a:bodyPr/>
                    <a:lstStyle/>
                    <a:p>
                      <a:pPr algn="ctr">
                        <a:spcAft>
                          <a:spcPts val="0"/>
                        </a:spcAft>
                      </a:pPr>
                      <a:r>
                        <a:rPr lang="en-CA" sz="1200">
                          <a:effectLst/>
                          <a:latin typeface="Calibri"/>
                          <a:ea typeface="Calibri"/>
                          <a:cs typeface="Times New Roman"/>
                        </a:rPr>
                        <a:t>8048</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LEC 003</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Wei-Ting (Scott) Chen</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a:effectLst/>
                          <a:latin typeface="Calibri"/>
                          <a:ea typeface="Calibri"/>
                          <a:cs typeface="Times New Roman"/>
                        </a:rPr>
                        <a:t>Tuesday</a:t>
                      </a:r>
                    </a:p>
                    <a:p>
                      <a:pPr algn="ctr">
                        <a:spcAft>
                          <a:spcPts val="0"/>
                        </a:spcAft>
                      </a:pPr>
                      <a:r>
                        <a:rPr lang="en-CA" sz="1200">
                          <a:effectLst/>
                          <a:latin typeface="Calibri"/>
                          <a:ea typeface="Calibri"/>
                          <a:cs typeface="Times New Roman"/>
                        </a:rPr>
                        <a:t>Thursday</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1:30 pm to 2:20 pm</a:t>
                      </a:r>
                    </a:p>
                    <a:p>
                      <a:pPr algn="ctr">
                        <a:spcAft>
                          <a:spcPts val="0"/>
                        </a:spcAft>
                      </a:pPr>
                      <a:r>
                        <a:rPr lang="en-CA" sz="1200" dirty="0">
                          <a:effectLst/>
                          <a:latin typeface="Calibri"/>
                          <a:ea typeface="Calibri"/>
                          <a:cs typeface="Times New Roman"/>
                        </a:rPr>
                        <a:t>1:30 pm to 2:20 pm</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RCH 302</a:t>
                      </a:r>
                    </a:p>
                    <a:p>
                      <a:pPr algn="ctr">
                        <a:spcAft>
                          <a:spcPts val="0"/>
                        </a:spcAft>
                      </a:pPr>
                      <a:r>
                        <a:rPr lang="en-CA" sz="1200" dirty="0">
                          <a:effectLst/>
                          <a:latin typeface="Calibri"/>
                          <a:ea typeface="Calibri"/>
                          <a:cs typeface="Times New Roman"/>
                        </a:rPr>
                        <a:t>RCH 302</a:t>
                      </a:r>
                    </a:p>
                  </a:txBody>
                  <a:tcPr marL="71755" marR="71755" marT="71755" marB="71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3"/>
                  </a:ext>
                </a:extLst>
              </a:tr>
            </a:tbl>
          </a:graphicData>
        </a:graphic>
      </p:graphicFrame>
      <p:sp>
        <p:nvSpPr>
          <p:cNvPr id="2" name="TextBox 1"/>
          <p:cNvSpPr txBox="1"/>
          <p:nvPr/>
        </p:nvSpPr>
        <p:spPr>
          <a:xfrm>
            <a:off x="1143000" y="3092182"/>
            <a:ext cx="6705600" cy="2318018"/>
          </a:xfrm>
          <a:prstGeom prst="rect">
            <a:avLst/>
          </a:prstGeom>
          <a:solidFill>
            <a:schemeClr val="bg2">
              <a:lumMod val="90000"/>
            </a:schemeClr>
          </a:solidFill>
          <a:ln w="50800" cmpd="dbl">
            <a:solidFill>
              <a:schemeClr val="tx1"/>
            </a:solidFill>
          </a:ln>
        </p:spPr>
        <p:txBody>
          <a:bodyPr wrap="square" lIns="72000" tIns="72000" rIns="72000" bIns="72000" rtlCol="0">
            <a:spAutoFit/>
          </a:bodyPr>
          <a:lstStyle/>
          <a:p>
            <a:pPr>
              <a:lnSpc>
                <a:spcPct val="125000"/>
              </a:lnSpc>
              <a:spcAft>
                <a:spcPts val="0"/>
              </a:spcAft>
            </a:pPr>
            <a:r>
              <a:rPr lang="en-CA" b="1" i="1" dirty="0">
                <a:latin typeface="+mn-lt"/>
              </a:rPr>
              <a:t>NOTE:</a:t>
            </a:r>
            <a:endParaRPr lang="en-CA" i="1" dirty="0">
              <a:latin typeface="+mn-lt"/>
            </a:endParaRP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Classes start:</a:t>
            </a:r>
            <a:r>
              <a:rPr lang="en-CA" dirty="0">
                <a:solidFill>
                  <a:schemeClr val="accent1">
                    <a:lumMod val="75000"/>
                  </a:schemeClr>
                </a:solidFill>
                <a:latin typeface="+mn-lt"/>
              </a:rPr>
              <a:t> </a:t>
            </a:r>
            <a:r>
              <a:rPr lang="en-CA" dirty="0">
                <a:latin typeface="+mn-lt"/>
              </a:rPr>
              <a:t>Thursday, September 8th.</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Thanksgiving holiday (no lectures): </a:t>
            </a:r>
            <a:r>
              <a:rPr lang="en-CA" dirty="0">
                <a:latin typeface="+mn-lt"/>
              </a:rPr>
              <a:t>Monday, October 10th.</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Study days (no lectures):</a:t>
            </a:r>
            <a:r>
              <a:rPr lang="en-CA" dirty="0">
                <a:solidFill>
                  <a:schemeClr val="accent1">
                    <a:lumMod val="75000"/>
                  </a:schemeClr>
                </a:solidFill>
                <a:latin typeface="+mn-lt"/>
              </a:rPr>
              <a:t> </a:t>
            </a:r>
            <a:r>
              <a:rPr lang="en-CA" dirty="0">
                <a:latin typeface="+mn-lt"/>
              </a:rPr>
              <a:t>Tuesday, October 11th and Wednesday, October 12th.</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Makeup day: </a:t>
            </a:r>
            <a:r>
              <a:rPr lang="en-CA" dirty="0">
                <a:latin typeface="+mn-lt"/>
              </a:rPr>
              <a:t>Thursday, October 13th replaces the Tuesday, October 11th study day.</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Makeup day: </a:t>
            </a:r>
            <a:r>
              <a:rPr lang="en-CA" dirty="0">
                <a:latin typeface="+mn-lt"/>
              </a:rPr>
              <a:t>Friday, October 14th replaces the Wednesday, October 12th study day.</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Midterm week (no lectures): </a:t>
            </a:r>
            <a:r>
              <a:rPr lang="en-CA" dirty="0">
                <a:latin typeface="+mn-lt"/>
              </a:rPr>
              <a:t>Monday, October 17th to Friday, October 21st.</a:t>
            </a:r>
          </a:p>
          <a:p>
            <a:pPr marL="342900" lvl="0" indent="-342900">
              <a:lnSpc>
                <a:spcPct val="125000"/>
              </a:lnSpc>
              <a:spcAft>
                <a:spcPts val="0"/>
              </a:spcAft>
              <a:buFont typeface="+mj-lt"/>
              <a:buAutoNum type="arabicPeriod"/>
            </a:pPr>
            <a:r>
              <a:rPr lang="en-CA" b="1" dirty="0">
                <a:solidFill>
                  <a:schemeClr val="accent1">
                    <a:lumMod val="75000"/>
                  </a:schemeClr>
                </a:solidFill>
                <a:latin typeface="+mn-lt"/>
              </a:rPr>
              <a:t>Classes end:</a:t>
            </a:r>
            <a:r>
              <a:rPr lang="en-CA" dirty="0">
                <a:solidFill>
                  <a:schemeClr val="accent1">
                    <a:lumMod val="75000"/>
                  </a:schemeClr>
                </a:solidFill>
                <a:latin typeface="+mn-lt"/>
              </a:rPr>
              <a:t> </a:t>
            </a:r>
            <a:r>
              <a:rPr lang="en-CA" dirty="0">
                <a:latin typeface="+mn-lt"/>
              </a:rPr>
              <a:t>Monday, December 5th.  </a:t>
            </a:r>
          </a:p>
        </p:txBody>
      </p:sp>
      <p:sp>
        <p:nvSpPr>
          <p:cNvPr id="3" name="Date Placeholder 2"/>
          <p:cNvSpPr>
            <a:spLocks noGrp="1"/>
          </p:cNvSpPr>
          <p:nvPr>
            <p:ph type="dt" sz="half" idx="12"/>
          </p:nvPr>
        </p:nvSpPr>
        <p:spPr/>
        <p:txBody>
          <a:bodyPr/>
          <a:lstStyle/>
          <a:p>
            <a:pPr>
              <a:defRPr/>
            </a:pPr>
            <a:r>
              <a:rPr lang="en-US"/>
              <a:t>September 1, 2017</a:t>
            </a:r>
            <a:endParaRPr lang="en-CA"/>
          </a:p>
        </p:txBody>
      </p:sp>
      <p:sp>
        <p:nvSpPr>
          <p:cNvPr id="7" name="Footer Placeholder 6"/>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title"/>
          </p:nvPr>
        </p:nvSpPr>
        <p:spPr/>
        <p:txBody>
          <a:bodyPr/>
          <a:lstStyle/>
          <a:p>
            <a:pPr eaLnBrk="1" hangingPunct="1">
              <a:defRPr/>
            </a:pPr>
            <a:r>
              <a:rPr lang="en-CA" dirty="0"/>
              <a:t>Professional Conduct</a:t>
            </a:r>
          </a:p>
        </p:txBody>
      </p:sp>
      <p:sp>
        <p:nvSpPr>
          <p:cNvPr id="1306627" name="Rectangle 3"/>
          <p:cNvSpPr>
            <a:spLocks noGrp="1" noChangeArrowheads="1"/>
          </p:cNvSpPr>
          <p:nvPr>
            <p:ph type="body" idx="1"/>
          </p:nvPr>
        </p:nvSpPr>
        <p:spPr/>
        <p:txBody>
          <a:bodyPr/>
          <a:lstStyle/>
          <a:p>
            <a:pPr eaLnBrk="1" hangingPunct="1"/>
            <a:r>
              <a:rPr lang="en-US" altLang="en-US" dirty="0"/>
              <a:t>R.R.O. 1990, Regulation 941 clearly defines what engineers should and should not do:</a:t>
            </a:r>
          </a:p>
          <a:p>
            <a:pPr lvl="1" eaLnBrk="1" hangingPunct="1"/>
            <a:r>
              <a:rPr lang="en-US" altLang="en-US" sz="1800" dirty="0"/>
              <a:t>Section 77 (Code of Ethics) defines what engineers should do</a:t>
            </a:r>
          </a:p>
          <a:p>
            <a:pPr lvl="1" eaLnBrk="1" hangingPunct="1"/>
            <a:r>
              <a:rPr lang="en-US" altLang="en-US" sz="1800" dirty="0"/>
              <a:t>Section 72 (Professional Misconduct) defines what engineers must not do</a:t>
            </a:r>
          </a:p>
          <a:p>
            <a:pPr eaLnBrk="1" hangingPunct="1"/>
            <a:r>
              <a:rPr lang="en-US" altLang="en-US" dirty="0"/>
              <a:t>The full text of R.R.O. 1990, Regulation 941 is available online:</a:t>
            </a:r>
          </a:p>
          <a:p>
            <a:pPr algn="ctr" eaLnBrk="1" hangingPunct="1">
              <a:buFontTx/>
              <a:buNone/>
            </a:pPr>
            <a:r>
              <a:rPr lang="en-US" altLang="en-US" dirty="0">
                <a:hlinkClick r:id="rId3"/>
              </a:rPr>
              <a:t>https://www.ontario.ca/laws/regulation/900941</a:t>
            </a:r>
            <a:endParaRPr lang="en-US" alt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70</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883176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6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66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662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ChangeArrowheads="1"/>
          </p:cNvSpPr>
          <p:nvPr>
            <p:ph type="title"/>
          </p:nvPr>
        </p:nvSpPr>
        <p:spPr/>
        <p:txBody>
          <a:bodyPr/>
          <a:lstStyle/>
          <a:p>
            <a:pPr eaLnBrk="1" hangingPunct="1">
              <a:defRPr/>
            </a:pPr>
            <a:r>
              <a:rPr lang="en-US"/>
              <a:t>Enforcement</a:t>
            </a:r>
          </a:p>
        </p:txBody>
      </p:sp>
      <p:sp>
        <p:nvSpPr>
          <p:cNvPr id="1295363" name="Rectangle 3"/>
          <p:cNvSpPr>
            <a:spLocks noGrp="1" noChangeArrowheads="1"/>
          </p:cNvSpPr>
          <p:nvPr>
            <p:ph type="body" idx="1"/>
          </p:nvPr>
        </p:nvSpPr>
        <p:spPr/>
        <p:txBody>
          <a:bodyPr/>
          <a:lstStyle/>
          <a:p>
            <a:pPr eaLnBrk="1" hangingPunct="1"/>
            <a:r>
              <a:rPr lang="en-US" altLang="en-US" dirty="0"/>
              <a:t>The PEO enforces the Professional Engineers Act in the Province of Ontario</a:t>
            </a:r>
          </a:p>
          <a:p>
            <a:pPr eaLnBrk="1" hangingPunct="1"/>
            <a:r>
              <a:rPr lang="en-US" altLang="en-US" dirty="0"/>
              <a:t>The PEO publishes information on disciplinary hearings on its website:</a:t>
            </a:r>
          </a:p>
          <a:p>
            <a:pPr marL="0" indent="0" algn="ctr" eaLnBrk="1" hangingPunct="1">
              <a:buNone/>
            </a:pPr>
            <a:r>
              <a:rPr lang="en-US" altLang="en-US" dirty="0">
                <a:hlinkClick r:id="rId3"/>
              </a:rPr>
              <a:t>http://www.peo.on.ca/index.php/ci_id/2173/la_id/1.htm</a:t>
            </a:r>
            <a:endParaRPr lang="en-US" altLang="en-US" dirty="0"/>
          </a:p>
          <a:p>
            <a:pPr eaLnBrk="1" hangingPunct="1"/>
            <a:r>
              <a:rPr lang="en-US" altLang="en-US" dirty="0"/>
              <a:t>Disciplinary hearings are required to protect the general public from unscrupulous individuals:</a:t>
            </a:r>
          </a:p>
          <a:p>
            <a:pPr lvl="1" eaLnBrk="1" hangingPunct="1"/>
            <a:r>
              <a:rPr lang="en-US" altLang="en-US" sz="1800" dirty="0"/>
              <a:t>Engineers are most often employed by the government or by the general public</a:t>
            </a:r>
          </a:p>
          <a:p>
            <a:pPr lvl="1" eaLnBrk="1" hangingPunct="1"/>
            <a:r>
              <a:rPr lang="en-US" altLang="en-US" sz="1800" dirty="0"/>
              <a:t>The government and the general public cannot be expected to assess quality of an engineer’s products or processes</a:t>
            </a:r>
          </a:p>
          <a:p>
            <a:pPr lvl="1" eaLnBrk="1" hangingPunct="1"/>
            <a:r>
              <a:rPr lang="en-US" altLang="en-US" sz="1800" dirty="0"/>
              <a:t>Enforcement helps ensure the quality of engineering work</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42464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53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536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9536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9536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9536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9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2"/>
          <p:cNvSpPr>
            <a:spLocks noGrp="1" noChangeArrowheads="1"/>
          </p:cNvSpPr>
          <p:nvPr>
            <p:ph type="title"/>
          </p:nvPr>
        </p:nvSpPr>
        <p:spPr/>
        <p:txBody>
          <a:bodyPr/>
          <a:lstStyle/>
          <a:p>
            <a:pPr eaLnBrk="1" hangingPunct="1">
              <a:defRPr/>
            </a:pPr>
            <a:r>
              <a:rPr lang="en-US"/>
              <a:t>Program Accreditation</a:t>
            </a:r>
          </a:p>
        </p:txBody>
      </p:sp>
      <p:sp>
        <p:nvSpPr>
          <p:cNvPr id="1290243" name="Rectangle 3"/>
          <p:cNvSpPr>
            <a:spLocks noGrp="1" noChangeArrowheads="1"/>
          </p:cNvSpPr>
          <p:nvPr>
            <p:ph type="body" idx="1"/>
          </p:nvPr>
        </p:nvSpPr>
        <p:spPr/>
        <p:txBody>
          <a:bodyPr/>
          <a:lstStyle/>
          <a:p>
            <a:pPr eaLnBrk="1" hangingPunct="1"/>
            <a:r>
              <a:rPr lang="en-US" altLang="en-US" dirty="0"/>
              <a:t>In Canada, engineering programs are accredited by the Canadian Engineering Accreditation Board (CEAB):</a:t>
            </a:r>
          </a:p>
          <a:p>
            <a:pPr lvl="1" eaLnBrk="1" hangingPunct="1"/>
            <a:r>
              <a:rPr lang="en-US" altLang="en-US" sz="1800" dirty="0"/>
              <a:t>The CEAB is a board of the Canadian Council of Professional Engineers (CCPE)</a:t>
            </a:r>
          </a:p>
          <a:p>
            <a:pPr eaLnBrk="1" hangingPunct="1"/>
            <a:r>
              <a:rPr lang="en-US" altLang="en-US" dirty="0"/>
              <a:t>Program accreditation is not equivalent to licensure:</a:t>
            </a:r>
          </a:p>
          <a:p>
            <a:pPr lvl="1" eaLnBrk="1" hangingPunct="1"/>
            <a:r>
              <a:rPr lang="en-US" altLang="en-US" sz="1800" dirty="0"/>
              <a:t>Graduates of an accredited program do not automatically become licensed professionals in their field of study</a:t>
            </a:r>
            <a:endParaRPr lang="en-US" altLang="en-US" dirty="0"/>
          </a:p>
          <a:p>
            <a:pPr eaLnBrk="1" hangingPunct="1"/>
            <a:r>
              <a:rPr lang="en-US" altLang="en-US" dirty="0"/>
              <a:t>The CEAB will be reviewing the accreditation of some engineering programs at the University of Waterloo this year:</a:t>
            </a:r>
          </a:p>
          <a:p>
            <a:pPr lvl="1" eaLnBrk="1" hangingPunct="1"/>
            <a:r>
              <a:rPr lang="en-US" altLang="en-US" sz="1800" dirty="0"/>
              <a:t>Canadian university programs are reviewed periodically by external assessors to ensure that programs meet the standard expected of an undergraduate engineering program</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452240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2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90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0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pPr eaLnBrk="1" hangingPunct="1">
              <a:defRPr/>
            </a:pPr>
            <a:r>
              <a:rPr lang="en-US" dirty="0"/>
              <a:t>Licensing vs. Certification</a:t>
            </a:r>
          </a:p>
        </p:txBody>
      </p:sp>
      <p:sp>
        <p:nvSpPr>
          <p:cNvPr id="1294339" name="Rectangle 3"/>
          <p:cNvSpPr>
            <a:spLocks noGrp="1" noChangeArrowheads="1"/>
          </p:cNvSpPr>
          <p:nvPr>
            <p:ph type="body" idx="1"/>
          </p:nvPr>
        </p:nvSpPr>
        <p:spPr/>
        <p:txBody>
          <a:bodyPr/>
          <a:lstStyle/>
          <a:p>
            <a:pPr eaLnBrk="1" hangingPunct="1"/>
            <a:r>
              <a:rPr lang="en-US" altLang="en-US" dirty="0"/>
              <a:t>The general purpose of both certification and licensing is to verify and provide assurances about the competency of those being certified/licensed</a:t>
            </a:r>
          </a:p>
          <a:p>
            <a:pPr eaLnBrk="1" hangingPunct="1"/>
            <a:r>
              <a:rPr lang="en-US" altLang="en-US" dirty="0"/>
              <a:t>Provincial and state governments </a:t>
            </a:r>
            <a:r>
              <a:rPr lang="en-US" altLang="en-US" b="1" dirty="0">
                <a:solidFill>
                  <a:schemeClr val="accent1">
                    <a:lumMod val="75000"/>
                  </a:schemeClr>
                </a:solidFill>
              </a:rPr>
              <a:t>mandate the licensing </a:t>
            </a:r>
            <a:r>
              <a:rPr lang="en-US" altLang="en-US" dirty="0"/>
              <a:t>of professionals who are legally required to practice at a level consistent with public safety (doctors, lawyers, and professional engineers)</a:t>
            </a:r>
          </a:p>
          <a:p>
            <a:pPr eaLnBrk="1" hangingPunct="1"/>
            <a:r>
              <a:rPr lang="en-US" altLang="en-US" dirty="0"/>
              <a:t>A professional society </a:t>
            </a:r>
            <a:r>
              <a:rPr lang="en-US" altLang="en-US" b="1" dirty="0">
                <a:solidFill>
                  <a:schemeClr val="accent1">
                    <a:lumMod val="75000"/>
                  </a:schemeClr>
                </a:solidFill>
              </a:rPr>
              <a:t>voluntarily operates a certification program </a:t>
            </a:r>
            <a:r>
              <a:rPr lang="en-US" altLang="en-US" dirty="0"/>
              <a:t>to authenticate practitioners’ competency and to inspire public confidence in the profession</a:t>
            </a:r>
          </a:p>
          <a:p>
            <a:pPr eaLnBrk="1" hangingPunct="1"/>
            <a:endParaRPr lang="en-US" altLang="en-US"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876530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43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4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Rectangle 2"/>
          <p:cNvSpPr>
            <a:spLocks noGrp="1" noChangeArrowheads="1"/>
          </p:cNvSpPr>
          <p:nvPr>
            <p:ph type="title"/>
          </p:nvPr>
        </p:nvSpPr>
        <p:spPr/>
        <p:txBody>
          <a:bodyPr/>
          <a:lstStyle/>
          <a:p>
            <a:pPr eaLnBrk="1" hangingPunct="1">
              <a:defRPr/>
            </a:pPr>
            <a:r>
              <a:rPr lang="en-CA"/>
              <a:t>Requirements for Licensure</a:t>
            </a:r>
          </a:p>
        </p:txBody>
      </p:sp>
      <p:sp>
        <p:nvSpPr>
          <p:cNvPr id="1051651" name="Rectangle 3"/>
          <p:cNvSpPr>
            <a:spLocks noGrp="1" noChangeArrowheads="1"/>
          </p:cNvSpPr>
          <p:nvPr>
            <p:ph type="body" idx="1"/>
          </p:nvPr>
        </p:nvSpPr>
        <p:spPr/>
        <p:txBody>
          <a:bodyPr/>
          <a:lstStyle/>
          <a:p>
            <a:pPr marL="381000" indent="-381000" eaLnBrk="1" hangingPunct="1"/>
            <a:r>
              <a:rPr lang="en-CA" altLang="en-US" dirty="0"/>
              <a:t>To be licensed by the PEO, applicants must:</a:t>
            </a:r>
          </a:p>
          <a:p>
            <a:pPr marL="800100" lvl="1" indent="-342900" eaLnBrk="1" hangingPunct="1">
              <a:buFontTx/>
              <a:buAutoNum type="arabicPeriod"/>
            </a:pPr>
            <a:r>
              <a:rPr lang="en-CA" altLang="en-US" sz="1800" dirty="0"/>
              <a:t>Be at least 18 years of age,</a:t>
            </a:r>
          </a:p>
          <a:p>
            <a:pPr marL="800100" lvl="1" indent="-342900" eaLnBrk="1" hangingPunct="1">
              <a:buFontTx/>
              <a:buAutoNum type="arabicPeriod"/>
            </a:pPr>
            <a:r>
              <a:rPr lang="en-CA" altLang="en-US" sz="1800" dirty="0"/>
              <a:t>Be of good character,</a:t>
            </a:r>
          </a:p>
          <a:p>
            <a:pPr marL="800100" lvl="1" indent="-342900" eaLnBrk="1" hangingPunct="1">
              <a:buFontTx/>
              <a:buAutoNum type="arabicPeriod"/>
            </a:pPr>
            <a:r>
              <a:rPr lang="en-CA" altLang="en-US" sz="1800" dirty="0"/>
              <a:t>Meet stipulated academic requirements established by the PEO,</a:t>
            </a:r>
          </a:p>
          <a:p>
            <a:pPr marL="800100" lvl="1" indent="-342900" eaLnBrk="1" hangingPunct="1">
              <a:buFontTx/>
              <a:buAutoNum type="arabicPeriod"/>
            </a:pPr>
            <a:r>
              <a:rPr lang="en-CA" altLang="en-US" dirty="0"/>
              <a:t>Fulfill the engineering work experience requirements, and</a:t>
            </a:r>
          </a:p>
          <a:p>
            <a:pPr marL="800100" lvl="1" indent="-342900" eaLnBrk="1" hangingPunct="1">
              <a:buFontTx/>
              <a:buAutoNum type="arabicPeriod"/>
            </a:pPr>
            <a:r>
              <a:rPr lang="en-CA" altLang="en-US" sz="1800" dirty="0"/>
              <a:t>Successfully complete the Professional Practice Examination (PPE).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74</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53097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1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1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51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1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Rectangle 2"/>
          <p:cNvSpPr>
            <a:spLocks noGrp="1" noChangeArrowheads="1"/>
          </p:cNvSpPr>
          <p:nvPr>
            <p:ph type="title"/>
          </p:nvPr>
        </p:nvSpPr>
        <p:spPr/>
        <p:txBody>
          <a:bodyPr/>
          <a:lstStyle/>
          <a:p>
            <a:pPr eaLnBrk="1" hangingPunct="1">
              <a:defRPr/>
            </a:pPr>
            <a:r>
              <a:rPr lang="en-CA" dirty="0"/>
              <a:t>P. Eng. Admission Process</a:t>
            </a:r>
          </a:p>
        </p:txBody>
      </p:sp>
      <p:sp>
        <p:nvSpPr>
          <p:cNvPr id="1052675" name="Rectangle 3"/>
          <p:cNvSpPr>
            <a:spLocks noGrp="1" noChangeArrowheads="1"/>
          </p:cNvSpPr>
          <p:nvPr>
            <p:ph type="body" idx="1"/>
          </p:nvPr>
        </p:nvSpPr>
        <p:spPr/>
        <p:txBody>
          <a:bodyPr/>
          <a:lstStyle/>
          <a:p>
            <a:pPr marL="381000" indent="-381000" eaLnBrk="1" hangingPunct="1">
              <a:buFontTx/>
              <a:buAutoNum type="arabicPeriod"/>
            </a:pPr>
            <a:r>
              <a:rPr lang="en-CA" altLang="en-US" dirty="0"/>
              <a:t>Submission of an application</a:t>
            </a:r>
          </a:p>
          <a:p>
            <a:pPr marL="381000" indent="-381000" eaLnBrk="1" hangingPunct="1">
              <a:spcBef>
                <a:spcPts val="1200"/>
              </a:spcBef>
              <a:buFontTx/>
              <a:buAutoNum type="arabicPeriod"/>
            </a:pPr>
            <a:r>
              <a:rPr lang="en-CA" altLang="en-US" dirty="0"/>
              <a:t>Evaluation of academic qualifications:</a:t>
            </a:r>
          </a:p>
          <a:p>
            <a:pPr marL="800100" lvl="1" indent="-342900" eaLnBrk="1" hangingPunct="1">
              <a:spcBef>
                <a:spcPts val="0"/>
              </a:spcBef>
              <a:buFontTx/>
              <a:buChar char="•"/>
            </a:pPr>
            <a:r>
              <a:rPr lang="en-CA" altLang="en-US" sz="1800" dirty="0"/>
              <a:t>(Up to) 20 three-hour examinations, or</a:t>
            </a:r>
          </a:p>
          <a:p>
            <a:pPr marL="800100" lvl="1" indent="-342900" eaLnBrk="1" hangingPunct="1">
              <a:spcBef>
                <a:spcPts val="0"/>
              </a:spcBef>
              <a:buFontTx/>
              <a:buChar char="•"/>
            </a:pPr>
            <a:r>
              <a:rPr lang="en-CA" altLang="en-US" sz="1800" dirty="0"/>
              <a:t>Graduation from an accredited Canadian university program, or</a:t>
            </a:r>
          </a:p>
          <a:p>
            <a:pPr marL="800100" lvl="1" indent="-342900" eaLnBrk="1" hangingPunct="1">
              <a:spcBef>
                <a:spcPts val="0"/>
              </a:spcBef>
              <a:buFontTx/>
              <a:buChar char="•"/>
            </a:pPr>
            <a:r>
              <a:rPr lang="en-CA" altLang="en-US" sz="1800" dirty="0"/>
              <a:t>Graduation from a foreign institution recognized by Engineers Canada</a:t>
            </a:r>
          </a:p>
          <a:p>
            <a:pPr marL="381000" indent="-381000" eaLnBrk="1" hangingPunct="1">
              <a:spcBef>
                <a:spcPts val="1200"/>
              </a:spcBef>
              <a:buFontTx/>
              <a:buAutoNum type="arabicPeriod"/>
            </a:pPr>
            <a:r>
              <a:rPr lang="en-CA" altLang="en-US" dirty="0"/>
              <a:t>Professional Practice Examination (PPE):</a:t>
            </a:r>
          </a:p>
          <a:p>
            <a:pPr marL="800100" lvl="1" indent="-342900" eaLnBrk="1" hangingPunct="1">
              <a:spcBef>
                <a:spcPts val="0"/>
              </a:spcBef>
              <a:buFontTx/>
              <a:buChar char="•"/>
            </a:pPr>
            <a:r>
              <a:rPr lang="en-CA" altLang="en-US" sz="1800" dirty="0"/>
              <a:t>Exam covering ethics, professional practice, law, and liability</a:t>
            </a:r>
          </a:p>
          <a:p>
            <a:pPr marL="381000" indent="-381000" eaLnBrk="1" hangingPunct="1">
              <a:spcBef>
                <a:spcPts val="1200"/>
              </a:spcBef>
              <a:buFontTx/>
              <a:buAutoNum type="arabicPeriod"/>
            </a:pPr>
            <a:r>
              <a:rPr lang="en-CA" altLang="en-US" dirty="0"/>
              <a:t>Evaluation of engineering experience:</a:t>
            </a:r>
          </a:p>
          <a:p>
            <a:pPr marL="800100" lvl="1" indent="-342900" eaLnBrk="1" hangingPunct="1">
              <a:spcBef>
                <a:spcPts val="0"/>
              </a:spcBef>
              <a:buFontTx/>
              <a:buChar char="•"/>
            </a:pPr>
            <a:r>
              <a:rPr lang="en-CA" altLang="en-US" sz="1800" dirty="0"/>
              <a:t>48 months minimum, including up to 12 months from work-term experience and/or graduation studies</a:t>
            </a:r>
          </a:p>
          <a:p>
            <a:pPr marL="381000" indent="-381000" eaLnBrk="1" hangingPunct="1">
              <a:spcBef>
                <a:spcPts val="1200"/>
              </a:spcBef>
              <a:buFontTx/>
              <a:buAutoNum type="arabicPeriod"/>
            </a:pPr>
            <a:r>
              <a:rPr lang="en-CA" altLang="en-US" dirty="0"/>
              <a:t>Approval by the Registrar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75</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805924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2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2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26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2675">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5267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267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5267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267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52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2"/>
          <p:cNvSpPr>
            <a:spLocks noGrp="1" noChangeArrowheads="1"/>
          </p:cNvSpPr>
          <p:nvPr>
            <p:ph type="title"/>
          </p:nvPr>
        </p:nvSpPr>
        <p:spPr/>
        <p:txBody>
          <a:bodyPr/>
          <a:lstStyle/>
          <a:p>
            <a:pPr eaLnBrk="1" hangingPunct="1">
              <a:defRPr/>
            </a:pPr>
            <a:r>
              <a:rPr lang="en-US"/>
              <a:t>P. Eng. Admission Process (CANADA)</a:t>
            </a:r>
          </a:p>
        </p:txBody>
      </p:sp>
      <p:sp>
        <p:nvSpPr>
          <p:cNvPr id="56324" name="Freeform 4"/>
          <p:cNvSpPr>
            <a:spLocks/>
          </p:cNvSpPr>
          <p:nvPr/>
        </p:nvSpPr>
        <p:spPr bwMode="auto">
          <a:xfrm>
            <a:off x="5248275" y="1374775"/>
            <a:ext cx="1971675" cy="4465638"/>
          </a:xfrm>
          <a:custGeom>
            <a:avLst/>
            <a:gdLst>
              <a:gd name="T0" fmla="*/ 2147483647 w 1314"/>
              <a:gd name="T1" fmla="*/ 0 h 3162"/>
              <a:gd name="T2" fmla="*/ 2147483647 w 1314"/>
              <a:gd name="T3" fmla="*/ 2147483647 h 3162"/>
              <a:gd name="T4" fmla="*/ 2147483647 w 1314"/>
              <a:gd name="T5" fmla="*/ 2147483647 h 3162"/>
              <a:gd name="T6" fmla="*/ 2147483647 w 1314"/>
              <a:gd name="T7" fmla="*/ 2147483647 h 3162"/>
              <a:gd name="T8" fmla="*/ 0 w 1314"/>
              <a:gd name="T9" fmla="*/ 2147483647 h 3162"/>
              <a:gd name="T10" fmla="*/ 0 w 1314"/>
              <a:gd name="T11" fmla="*/ 2147483647 h 3162"/>
              <a:gd name="T12" fmla="*/ 0 60000 65536"/>
              <a:gd name="T13" fmla="*/ 0 60000 65536"/>
              <a:gd name="T14" fmla="*/ 0 60000 65536"/>
              <a:gd name="T15" fmla="*/ 0 60000 65536"/>
              <a:gd name="T16" fmla="*/ 0 60000 65536"/>
              <a:gd name="T17" fmla="*/ 0 60000 65536"/>
              <a:gd name="T18" fmla="*/ 0 w 1314"/>
              <a:gd name="T19" fmla="*/ 0 h 3162"/>
              <a:gd name="T20" fmla="*/ 1314 w 1314"/>
              <a:gd name="T21" fmla="*/ 3162 h 3162"/>
            </a:gdLst>
            <a:ahLst/>
            <a:cxnLst>
              <a:cxn ang="T12">
                <a:pos x="T0" y="T1"/>
              </a:cxn>
              <a:cxn ang="T13">
                <a:pos x="T2" y="T3"/>
              </a:cxn>
              <a:cxn ang="T14">
                <a:pos x="T4" y="T5"/>
              </a:cxn>
              <a:cxn ang="T15">
                <a:pos x="T6" y="T7"/>
              </a:cxn>
              <a:cxn ang="T16">
                <a:pos x="T8" y="T9"/>
              </a:cxn>
              <a:cxn ang="T17">
                <a:pos x="T10" y="T11"/>
              </a:cxn>
            </a:cxnLst>
            <a:rect l="T18" t="T19" r="T20" b="T21"/>
            <a:pathLst>
              <a:path w="1314" h="3162">
                <a:moveTo>
                  <a:pt x="1305" y="0"/>
                </a:moveTo>
                <a:lnTo>
                  <a:pt x="1314" y="1499"/>
                </a:lnTo>
                <a:lnTo>
                  <a:pt x="947" y="1499"/>
                </a:lnTo>
                <a:lnTo>
                  <a:pt x="936" y="2205"/>
                </a:lnTo>
                <a:lnTo>
                  <a:pt x="0" y="2217"/>
                </a:lnTo>
                <a:lnTo>
                  <a:pt x="0" y="3162"/>
                </a:lnTo>
              </a:path>
            </a:pathLst>
          </a:custGeom>
          <a:noFill/>
          <a:ln w="165100">
            <a:solidFill>
              <a:schemeClr val="accent1">
                <a:lumMod val="60000"/>
                <a:lumOff val="40000"/>
              </a:schemeClr>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endParaRPr lang="en-US" altLang="en-US" sz="1800" b="1">
              <a:latin typeface="+mn-lt"/>
            </a:endParaRPr>
          </a:p>
        </p:txBody>
      </p:sp>
      <p:sp>
        <p:nvSpPr>
          <p:cNvPr id="56325" name="Freeform 5"/>
          <p:cNvSpPr>
            <a:spLocks/>
          </p:cNvSpPr>
          <p:nvPr/>
        </p:nvSpPr>
        <p:spPr bwMode="auto">
          <a:xfrm>
            <a:off x="3479800" y="1371600"/>
            <a:ext cx="930275" cy="4481513"/>
          </a:xfrm>
          <a:custGeom>
            <a:avLst/>
            <a:gdLst>
              <a:gd name="T0" fmla="*/ 2147483647 w 620"/>
              <a:gd name="T1" fmla="*/ 0 h 3173"/>
              <a:gd name="T2" fmla="*/ 2147483647 w 620"/>
              <a:gd name="T3" fmla="*/ 2147483647 h 3173"/>
              <a:gd name="T4" fmla="*/ 0 w 620"/>
              <a:gd name="T5" fmla="*/ 2147483647 h 3173"/>
              <a:gd name="T6" fmla="*/ 2147483647 w 620"/>
              <a:gd name="T7" fmla="*/ 2147483647 h 3173"/>
              <a:gd name="T8" fmla="*/ 2147483647 w 620"/>
              <a:gd name="T9" fmla="*/ 2147483647 h 3173"/>
              <a:gd name="T10" fmla="*/ 2147483647 w 620"/>
              <a:gd name="T11" fmla="*/ 2147483647 h 3173"/>
              <a:gd name="T12" fmla="*/ 0 60000 65536"/>
              <a:gd name="T13" fmla="*/ 0 60000 65536"/>
              <a:gd name="T14" fmla="*/ 0 60000 65536"/>
              <a:gd name="T15" fmla="*/ 0 60000 65536"/>
              <a:gd name="T16" fmla="*/ 0 60000 65536"/>
              <a:gd name="T17" fmla="*/ 0 60000 65536"/>
              <a:gd name="T18" fmla="*/ 0 w 620"/>
              <a:gd name="T19" fmla="*/ 0 h 3173"/>
              <a:gd name="T20" fmla="*/ 620 w 620"/>
              <a:gd name="T21" fmla="*/ 3173 h 3173"/>
            </a:gdLst>
            <a:ahLst/>
            <a:cxnLst>
              <a:cxn ang="T12">
                <a:pos x="T0" y="T1"/>
              </a:cxn>
              <a:cxn ang="T13">
                <a:pos x="T2" y="T3"/>
              </a:cxn>
              <a:cxn ang="T14">
                <a:pos x="T4" y="T5"/>
              </a:cxn>
              <a:cxn ang="T15">
                <a:pos x="T6" y="T7"/>
              </a:cxn>
              <a:cxn ang="T16">
                <a:pos x="T8" y="T9"/>
              </a:cxn>
              <a:cxn ang="T17">
                <a:pos x="T10" y="T11"/>
              </a:cxn>
            </a:cxnLst>
            <a:rect l="T18" t="T19" r="T20" b="T21"/>
            <a:pathLst>
              <a:path w="620" h="3173">
                <a:moveTo>
                  <a:pt x="383" y="0"/>
                </a:moveTo>
                <a:lnTo>
                  <a:pt x="383" y="1459"/>
                </a:lnTo>
                <a:lnTo>
                  <a:pt x="0" y="1459"/>
                </a:lnTo>
                <a:lnTo>
                  <a:pt x="17" y="2255"/>
                </a:lnTo>
                <a:lnTo>
                  <a:pt x="620" y="2255"/>
                </a:lnTo>
                <a:lnTo>
                  <a:pt x="620" y="3173"/>
                </a:lnTo>
              </a:path>
            </a:pathLst>
          </a:custGeom>
          <a:noFill/>
          <a:ln w="165100">
            <a:solidFill>
              <a:schemeClr val="accent1">
                <a:lumMod val="60000"/>
                <a:lumOff val="40000"/>
              </a:schemeClr>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endParaRPr lang="en-US" altLang="en-US" sz="1800" b="1">
              <a:latin typeface="+mn-lt"/>
            </a:endParaRPr>
          </a:p>
        </p:txBody>
      </p:sp>
      <p:sp>
        <p:nvSpPr>
          <p:cNvPr id="56326" name="Freeform 6"/>
          <p:cNvSpPr>
            <a:spLocks/>
          </p:cNvSpPr>
          <p:nvPr/>
        </p:nvSpPr>
        <p:spPr bwMode="auto">
          <a:xfrm>
            <a:off x="1538288" y="1374775"/>
            <a:ext cx="1589087" cy="4610100"/>
          </a:xfrm>
          <a:custGeom>
            <a:avLst/>
            <a:gdLst>
              <a:gd name="T0" fmla="*/ 0 w 1059"/>
              <a:gd name="T1" fmla="*/ 0 h 3264"/>
              <a:gd name="T2" fmla="*/ 0 w 1059"/>
              <a:gd name="T3" fmla="*/ 2147483647 h 3264"/>
              <a:gd name="T4" fmla="*/ 2147483647 w 1059"/>
              <a:gd name="T5" fmla="*/ 2147483647 h 3264"/>
              <a:gd name="T6" fmla="*/ 2147483647 w 1059"/>
              <a:gd name="T7" fmla="*/ 2147483647 h 3264"/>
              <a:gd name="T8" fmla="*/ 2147483647 w 1059"/>
              <a:gd name="T9" fmla="*/ 2147483647 h 3264"/>
              <a:gd name="T10" fmla="*/ 2147483647 w 1059"/>
              <a:gd name="T11" fmla="*/ 2147483647 h 3264"/>
              <a:gd name="T12" fmla="*/ 2147483647 w 1059"/>
              <a:gd name="T13" fmla="*/ 2147483647 h 3264"/>
              <a:gd name="T14" fmla="*/ 0 60000 65536"/>
              <a:gd name="T15" fmla="*/ 0 60000 65536"/>
              <a:gd name="T16" fmla="*/ 0 60000 65536"/>
              <a:gd name="T17" fmla="*/ 0 60000 65536"/>
              <a:gd name="T18" fmla="*/ 0 60000 65536"/>
              <a:gd name="T19" fmla="*/ 0 60000 65536"/>
              <a:gd name="T20" fmla="*/ 0 60000 65536"/>
              <a:gd name="T21" fmla="*/ 0 w 1059"/>
              <a:gd name="T22" fmla="*/ 0 h 3264"/>
              <a:gd name="T23" fmla="*/ 1059 w 1059"/>
              <a:gd name="T24" fmla="*/ 3264 h 32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9" h="3264">
                <a:moveTo>
                  <a:pt x="0" y="0"/>
                </a:moveTo>
                <a:lnTo>
                  <a:pt x="0" y="1440"/>
                </a:lnTo>
                <a:lnTo>
                  <a:pt x="528" y="1443"/>
                </a:lnTo>
                <a:lnTo>
                  <a:pt x="528" y="2256"/>
                </a:lnTo>
                <a:lnTo>
                  <a:pt x="1059" y="2253"/>
                </a:lnTo>
                <a:lnTo>
                  <a:pt x="1056" y="3264"/>
                </a:lnTo>
                <a:lnTo>
                  <a:pt x="1056" y="3168"/>
                </a:lnTo>
              </a:path>
            </a:pathLst>
          </a:custGeom>
          <a:noFill/>
          <a:ln w="165100">
            <a:solidFill>
              <a:schemeClr val="accent1">
                <a:lumMod val="75000"/>
              </a:schemeClr>
            </a:solidFill>
            <a:round/>
            <a:headEnd/>
            <a:tailEnd type="stealth" w="med" len="med"/>
          </a:ln>
          <a:extLst/>
        </p:spPr>
        <p:txBody>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endParaRPr lang="en-US" altLang="en-US" sz="1800" b="1"/>
          </a:p>
        </p:txBody>
      </p:sp>
      <p:sp>
        <p:nvSpPr>
          <p:cNvPr id="56327" name="Rectangle 7"/>
          <p:cNvSpPr>
            <a:spLocks noChangeArrowheads="1"/>
          </p:cNvSpPr>
          <p:nvPr/>
        </p:nvSpPr>
        <p:spPr bwMode="auto">
          <a:xfrm>
            <a:off x="609600" y="1577975"/>
            <a:ext cx="1873250"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CEAB Degree</a:t>
            </a:r>
          </a:p>
        </p:txBody>
      </p:sp>
      <p:sp>
        <p:nvSpPr>
          <p:cNvPr id="56328" name="Rectangle 8"/>
          <p:cNvSpPr>
            <a:spLocks noChangeArrowheads="1"/>
          </p:cNvSpPr>
          <p:nvPr/>
        </p:nvSpPr>
        <p:spPr bwMode="auto">
          <a:xfrm>
            <a:off x="2870200" y="1577975"/>
            <a:ext cx="2378075"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CEAB - Equivalent</a:t>
            </a:r>
          </a:p>
          <a:p>
            <a:pPr algn="ctr"/>
            <a:r>
              <a:rPr lang="en-US" altLang="en-US" sz="1800" b="1" dirty="0">
                <a:latin typeface="+mn-lt"/>
              </a:rPr>
              <a:t> Degree</a:t>
            </a:r>
          </a:p>
        </p:txBody>
      </p:sp>
      <p:sp>
        <p:nvSpPr>
          <p:cNvPr id="56329" name="Rectangle 9"/>
          <p:cNvSpPr>
            <a:spLocks noChangeArrowheads="1"/>
          </p:cNvSpPr>
          <p:nvPr/>
        </p:nvSpPr>
        <p:spPr bwMode="auto">
          <a:xfrm>
            <a:off x="6043612" y="1577975"/>
            <a:ext cx="2378075"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Technologist or</a:t>
            </a:r>
          </a:p>
          <a:p>
            <a:pPr algn="ctr"/>
            <a:r>
              <a:rPr lang="en-US" altLang="en-US" sz="1800" b="1" dirty="0">
                <a:latin typeface="+mn-lt"/>
              </a:rPr>
              <a:t>Equivalent Degree</a:t>
            </a:r>
          </a:p>
        </p:txBody>
      </p:sp>
      <p:sp>
        <p:nvSpPr>
          <p:cNvPr id="56330" name="Rectangle 10"/>
          <p:cNvSpPr>
            <a:spLocks noChangeArrowheads="1"/>
          </p:cNvSpPr>
          <p:nvPr/>
        </p:nvSpPr>
        <p:spPr bwMode="auto">
          <a:xfrm>
            <a:off x="3051175" y="2552700"/>
            <a:ext cx="2017713"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Confirmatory</a:t>
            </a:r>
          </a:p>
          <a:p>
            <a:pPr algn="ctr"/>
            <a:r>
              <a:rPr lang="en-US" altLang="en-US" sz="1800" b="1" dirty="0">
                <a:latin typeface="+mn-lt"/>
              </a:rPr>
              <a:t>Exams</a:t>
            </a:r>
          </a:p>
        </p:txBody>
      </p:sp>
      <p:sp>
        <p:nvSpPr>
          <p:cNvPr id="56331" name="Rectangle 11"/>
          <p:cNvSpPr>
            <a:spLocks noChangeArrowheads="1"/>
          </p:cNvSpPr>
          <p:nvPr/>
        </p:nvSpPr>
        <p:spPr bwMode="auto">
          <a:xfrm>
            <a:off x="1741488" y="3646488"/>
            <a:ext cx="2449512"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4 Years Acceptable</a:t>
            </a:r>
          </a:p>
          <a:p>
            <a:pPr algn="ctr"/>
            <a:r>
              <a:rPr lang="en-US" altLang="en-US" sz="1800" b="1" dirty="0">
                <a:latin typeface="+mn-lt"/>
              </a:rPr>
              <a:t>Work Experience</a:t>
            </a:r>
          </a:p>
        </p:txBody>
      </p:sp>
      <p:sp>
        <p:nvSpPr>
          <p:cNvPr id="56332" name="Rectangle 12"/>
          <p:cNvSpPr>
            <a:spLocks noChangeArrowheads="1"/>
          </p:cNvSpPr>
          <p:nvPr/>
        </p:nvSpPr>
        <p:spPr bwMode="auto">
          <a:xfrm>
            <a:off x="6008687" y="2390775"/>
            <a:ext cx="2449513" cy="93345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4 Basic Studies</a:t>
            </a:r>
          </a:p>
          <a:p>
            <a:pPr algn="ctr"/>
            <a:r>
              <a:rPr lang="en-US" altLang="en-US" sz="1800" b="1" dirty="0">
                <a:latin typeface="+mn-lt"/>
              </a:rPr>
              <a:t>8 to 12 Advanced</a:t>
            </a:r>
          </a:p>
          <a:p>
            <a:pPr algn="ctr"/>
            <a:r>
              <a:rPr lang="en-US" altLang="en-US" sz="1800" b="1" dirty="0">
                <a:latin typeface="+mn-lt"/>
              </a:rPr>
              <a:t>Examinations</a:t>
            </a:r>
          </a:p>
        </p:txBody>
      </p:sp>
      <p:sp>
        <p:nvSpPr>
          <p:cNvPr id="56333" name="Rectangle 13"/>
          <p:cNvSpPr>
            <a:spLocks noChangeArrowheads="1"/>
          </p:cNvSpPr>
          <p:nvPr/>
        </p:nvSpPr>
        <p:spPr bwMode="auto">
          <a:xfrm>
            <a:off x="6008687" y="3646488"/>
            <a:ext cx="2449513"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10 Years Acceptable</a:t>
            </a:r>
          </a:p>
          <a:p>
            <a:pPr algn="ctr"/>
            <a:r>
              <a:rPr lang="en-US" altLang="en-US" sz="1800" b="1" dirty="0">
                <a:latin typeface="+mn-lt"/>
              </a:rPr>
              <a:t>Work Experience</a:t>
            </a:r>
          </a:p>
        </p:txBody>
      </p:sp>
      <p:sp>
        <p:nvSpPr>
          <p:cNvPr id="56334" name="Rectangle 14"/>
          <p:cNvSpPr>
            <a:spLocks noChangeArrowheads="1"/>
          </p:cNvSpPr>
          <p:nvPr/>
        </p:nvSpPr>
        <p:spPr bwMode="auto">
          <a:xfrm>
            <a:off x="2311400" y="4697413"/>
            <a:ext cx="4394200" cy="609600"/>
          </a:xfrm>
          <a:prstGeom prst="rect">
            <a:avLst/>
          </a:prstGeom>
          <a:solidFill>
            <a:schemeClr val="bg1">
              <a:lumMod val="95000"/>
            </a:schemeClr>
          </a:solidFill>
          <a:ln w="25400" cmpd="sng">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Professional Practice Examination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76</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5" name="Footer Placeholder 4"/>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6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p:txBody>
          <a:bodyPr/>
          <a:lstStyle/>
          <a:p>
            <a:pPr eaLnBrk="1" hangingPunct="1">
              <a:defRPr/>
            </a:pPr>
            <a:r>
              <a:rPr lang="en-CA"/>
              <a:t>Application for P.Eng. Licensure</a:t>
            </a:r>
          </a:p>
        </p:txBody>
      </p:sp>
      <p:sp>
        <p:nvSpPr>
          <p:cNvPr id="1053699" name="Rectangle 3"/>
          <p:cNvSpPr>
            <a:spLocks noGrp="1" noChangeArrowheads="1"/>
          </p:cNvSpPr>
          <p:nvPr>
            <p:ph type="body" idx="1"/>
          </p:nvPr>
        </p:nvSpPr>
        <p:spPr/>
        <p:txBody>
          <a:bodyPr/>
          <a:lstStyle/>
          <a:p>
            <a:pPr eaLnBrk="1" hangingPunct="1"/>
            <a:r>
              <a:rPr lang="en-CA" altLang="en-US" dirty="0"/>
              <a:t>When is it best to apply?</a:t>
            </a:r>
          </a:p>
          <a:p>
            <a:pPr lvl="1" eaLnBrk="1" hangingPunct="1"/>
            <a:r>
              <a:rPr lang="en-CA" altLang="en-US" sz="1800" dirty="0"/>
              <a:t>It is best to apply for licensure immediately following graduation from an accredited program</a:t>
            </a:r>
          </a:p>
          <a:p>
            <a:pPr lvl="1" eaLnBrk="1" hangingPunct="1"/>
            <a:r>
              <a:rPr lang="en-CA" altLang="en-US" sz="1800" dirty="0"/>
              <a:t>Experience requirements do not need to have been obtained prior to the submission of an application</a:t>
            </a:r>
          </a:p>
          <a:p>
            <a:pPr eaLnBrk="1" hangingPunct="1"/>
            <a:r>
              <a:rPr lang="en-CA" altLang="en-US" dirty="0"/>
              <a:t>Exemptions for experience</a:t>
            </a:r>
          </a:p>
          <a:p>
            <a:pPr lvl="1" eaLnBrk="1" hangingPunct="1"/>
            <a:r>
              <a:rPr lang="en-CA" altLang="en-US" sz="1800" dirty="0"/>
              <a:t>Up to one year of experience credit may be granted for a post-graduate degree</a:t>
            </a:r>
          </a:p>
          <a:p>
            <a:pPr lvl="1" eaLnBrk="1" hangingPunct="1"/>
            <a:r>
              <a:rPr lang="en-CA" altLang="en-US" sz="1800" dirty="0"/>
              <a:t>Engineering work experience obtained after the mid-point of an accredited undergraduate degree (e.g., co-op work-terms in engineering fields) can be assessed for experience credit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255205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36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36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36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536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53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p:cNvSpPr>
            <a:spLocks noGrp="1" noChangeArrowheads="1"/>
          </p:cNvSpPr>
          <p:nvPr>
            <p:ph type="title"/>
          </p:nvPr>
        </p:nvSpPr>
        <p:spPr/>
        <p:txBody>
          <a:bodyPr/>
          <a:lstStyle/>
          <a:p>
            <a:pPr eaLnBrk="1" hangingPunct="1">
              <a:defRPr/>
            </a:pPr>
            <a:r>
              <a:rPr lang="en-CA"/>
              <a:t>Certificate of Authorization</a:t>
            </a:r>
          </a:p>
        </p:txBody>
      </p:sp>
      <p:sp>
        <p:nvSpPr>
          <p:cNvPr id="1055747" name="Rectangle 3"/>
          <p:cNvSpPr>
            <a:spLocks noGrp="1" noChangeArrowheads="1"/>
          </p:cNvSpPr>
          <p:nvPr>
            <p:ph type="body" idx="1"/>
          </p:nvPr>
        </p:nvSpPr>
        <p:spPr/>
        <p:txBody>
          <a:bodyPr/>
          <a:lstStyle/>
          <a:p>
            <a:pPr eaLnBrk="1" hangingPunct="1"/>
            <a:r>
              <a:rPr lang="en-CA" altLang="en-US" dirty="0"/>
              <a:t>Licensure is not sufficient to provide engineering services to the general public in the Province of Ontario</a:t>
            </a:r>
          </a:p>
          <a:p>
            <a:pPr lvl="1" eaLnBrk="1" hangingPunct="1"/>
            <a:r>
              <a:rPr lang="en-CA" altLang="en-US" dirty="0"/>
              <a:t>All engineers or corporations providing services to the general public must obtain a Certificate of Authorization</a:t>
            </a:r>
          </a:p>
          <a:p>
            <a:pPr eaLnBrk="1" hangingPunct="1"/>
            <a:r>
              <a:rPr lang="en-CA" altLang="en-US" dirty="0"/>
              <a:t>A person supervising engineering work should also have liability insurance</a:t>
            </a:r>
          </a:p>
          <a:p>
            <a:pPr lvl="1" eaLnBrk="1" hangingPunct="1"/>
            <a:r>
              <a:rPr lang="en-CA" altLang="en-US" sz="1800" dirty="0"/>
              <a:t>If liability insurance is not possessed, clients must be informed in writing</a:t>
            </a:r>
          </a:p>
          <a:p>
            <a:pPr lvl="1" eaLnBrk="1" hangingPunct="1"/>
            <a:r>
              <a:rPr lang="en-CA" altLang="en-US" sz="1800" dirty="0"/>
              <a:t>Usually, lack of liability insurance is a bad sign</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054338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7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5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57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55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Rectangle 2"/>
          <p:cNvSpPr>
            <a:spLocks noGrp="1" noChangeArrowheads="1"/>
          </p:cNvSpPr>
          <p:nvPr>
            <p:ph type="title"/>
          </p:nvPr>
        </p:nvSpPr>
        <p:spPr/>
        <p:txBody>
          <a:bodyPr/>
          <a:lstStyle/>
          <a:p>
            <a:pPr eaLnBrk="1" hangingPunct="1">
              <a:defRPr/>
            </a:pPr>
            <a:r>
              <a:rPr lang="en-CA" dirty="0"/>
              <a:t>Student Membership Program (SMP)</a:t>
            </a:r>
          </a:p>
        </p:txBody>
      </p:sp>
      <p:sp>
        <p:nvSpPr>
          <p:cNvPr id="1054723" name="Rectangle 3"/>
          <p:cNvSpPr>
            <a:spLocks noGrp="1" noChangeArrowheads="1"/>
          </p:cNvSpPr>
          <p:nvPr>
            <p:ph type="body" idx="1"/>
          </p:nvPr>
        </p:nvSpPr>
        <p:spPr/>
        <p:txBody>
          <a:bodyPr/>
          <a:lstStyle/>
          <a:p>
            <a:pPr eaLnBrk="1" hangingPunct="1"/>
            <a:r>
              <a:rPr lang="en-CA" altLang="en-US" dirty="0"/>
              <a:t>The PEO offers a student membership program for free to all Ontario undergraduate engineering students with proof of full-time registration as a student in an accredited engineering program</a:t>
            </a:r>
          </a:p>
          <a:p>
            <a:pPr eaLnBrk="1" hangingPunct="1"/>
            <a:r>
              <a:rPr lang="en-CA" altLang="en-US" dirty="0"/>
              <a:t>Membership offers the following benefits:</a:t>
            </a:r>
          </a:p>
          <a:p>
            <a:pPr lvl="1" eaLnBrk="1" hangingPunct="1"/>
            <a:r>
              <a:rPr lang="en-CA" altLang="en-US" dirty="0"/>
              <a:t>Access to the student membership website</a:t>
            </a:r>
          </a:p>
          <a:p>
            <a:pPr lvl="1" eaLnBrk="1" hangingPunct="1"/>
            <a:r>
              <a:rPr lang="en-CA" altLang="en-US" dirty="0"/>
              <a:t>Online subscription to Engineering Dimensions</a:t>
            </a:r>
          </a:p>
          <a:p>
            <a:pPr lvl="1" eaLnBrk="1" hangingPunct="1"/>
            <a:r>
              <a:rPr lang="en-CA" altLang="en-US" dirty="0"/>
              <a:t>Invitations to attend local events and presentations</a:t>
            </a:r>
          </a:p>
          <a:p>
            <a:pPr lvl="1" eaLnBrk="1" hangingPunct="1"/>
            <a:r>
              <a:rPr lang="en-CA" altLang="en-US" dirty="0"/>
              <a:t>Opportunities to have licensure questions answered</a:t>
            </a:r>
          </a:p>
          <a:p>
            <a:pPr eaLnBrk="1" hangingPunct="1"/>
            <a:r>
              <a:rPr lang="en-CA" altLang="en-US" dirty="0"/>
              <a:t>All ECE students at the University of Waterloo should immediately apply for membership at the following website: </a:t>
            </a:r>
            <a:endParaRPr lang="en-CA" altLang="en-US" sz="1800" dirty="0"/>
          </a:p>
          <a:p>
            <a:pPr lvl="1" algn="ctr" eaLnBrk="1" hangingPunct="1">
              <a:buFontTx/>
              <a:buNone/>
            </a:pPr>
            <a:r>
              <a:rPr lang="en-CA" altLang="en-US" sz="2000" dirty="0">
                <a:hlinkClick r:id="rId3"/>
              </a:rPr>
              <a:t>http://</a:t>
            </a:r>
            <a:r>
              <a:rPr lang="en-US" altLang="en-US" sz="2000" dirty="0">
                <a:hlinkClick r:id="rId3"/>
              </a:rPr>
              <a:t>www.engineeringstudents.peo.on.ca/</a:t>
            </a:r>
            <a:endParaRPr lang="en-CA" altLang="en-US" sz="1800" dirty="0"/>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79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164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4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472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5472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54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dirty="0"/>
              <a:t>Course Instructor</a:t>
            </a:r>
          </a:p>
        </p:txBody>
      </p:sp>
      <p:sp>
        <p:nvSpPr>
          <p:cNvPr id="6" name="Slide Number Placeholder 5"/>
          <p:cNvSpPr>
            <a:spLocks noGrp="1"/>
          </p:cNvSpPr>
          <p:nvPr>
            <p:ph type="sldNum" sz="quarter" idx="11"/>
          </p:nvPr>
        </p:nvSpPr>
        <p:spPr/>
        <p:txBody>
          <a:bodyPr/>
          <a:lstStyle/>
          <a:p>
            <a:pPr>
              <a:defRPr/>
            </a:pPr>
            <a:fld id="{140FC23E-14FC-4DE4-AA20-1C420702021B}" type="slidenum">
              <a:rPr lang="en-US" smtClean="0"/>
              <a:pPr>
                <a:defRPr/>
              </a:pPr>
              <a:t>8</a:t>
            </a:fld>
            <a:endParaRPr lang="en-US" dirty="0"/>
          </a:p>
        </p:txBody>
      </p:sp>
      <p:sp>
        <p:nvSpPr>
          <p:cNvPr id="13" name="Text Box 4"/>
          <p:cNvSpPr txBox="1">
            <a:spLocks noChangeArrowheads="1"/>
          </p:cNvSpPr>
          <p:nvPr/>
        </p:nvSpPr>
        <p:spPr bwMode="auto">
          <a:xfrm>
            <a:off x="685800" y="2576958"/>
            <a:ext cx="7772400" cy="2299842"/>
          </a:xfrm>
          <a:prstGeom prst="rect">
            <a:avLst/>
          </a:prstGeom>
          <a:solidFill>
            <a:schemeClr val="bg2">
              <a:lumMod val="90000"/>
            </a:schemeClr>
          </a:solidFill>
          <a:ln w="50800" cmpd="dbl">
            <a:solidFill>
              <a:schemeClr val="tx1"/>
            </a:solidFill>
            <a:miter lim="800000"/>
            <a:headEnd/>
            <a:tailEnd/>
          </a:ln>
        </p:spPr>
        <p:txBody>
          <a:bodyPr wrap="square" lIns="72000" tIns="72000" rIns="72000" bIns="72000">
            <a:spAutoFit/>
          </a:bodyPr>
          <a:lstStyle/>
          <a:p>
            <a:pPr>
              <a:lnSpc>
                <a:spcPct val="125000"/>
              </a:lnSpc>
            </a:pPr>
            <a:r>
              <a:rPr lang="en-US" b="1" i="1" dirty="0">
                <a:latin typeface="Calibri" pitchFamily="34" charset="0"/>
              </a:rPr>
              <a:t>NOTE:</a:t>
            </a:r>
            <a:r>
              <a:rPr lang="en-US" i="1" dirty="0">
                <a:latin typeface="Calibri" pitchFamily="34" charset="0"/>
              </a:rPr>
              <a:t> </a:t>
            </a:r>
          </a:p>
          <a:p>
            <a:pPr>
              <a:lnSpc>
                <a:spcPct val="125000"/>
              </a:lnSpc>
            </a:pPr>
            <a:r>
              <a:rPr lang="en-CA" dirty="0">
                <a:latin typeface="+mn-lt"/>
              </a:rPr>
              <a:t>Students may visit an instructor to inquire about any aspect of the course.  Questions regarding course topics, course materials, deadlines, and grading should be directed to the instructor.  Each instructor has set aside an hour each week for meeting with students.  An appointment is not needed to meet with the instructor during regularly scheduled office hours.  If for any reason, a meeting outside of regularly scheduled office hours is required, an individual appointment with an instructor may be booked by contacting your instructor via e-mail or via phone.  The phone number for the main campus of the university is (519) 888-4567.</a:t>
            </a:r>
          </a:p>
        </p:txBody>
      </p:sp>
      <p:graphicFrame>
        <p:nvGraphicFramePr>
          <p:cNvPr id="3" name="Table 2"/>
          <p:cNvGraphicFramePr>
            <a:graphicFrameLocks noGrp="1"/>
          </p:cNvGraphicFramePr>
          <p:nvPr>
            <p:extLst>
              <p:ext uri="{D42A27DB-BD31-4B8C-83A1-F6EECF244321}">
                <p14:modId xmlns:p14="http://schemas.microsoft.com/office/powerpoint/2010/main" val="1543778873"/>
              </p:ext>
            </p:extLst>
          </p:nvPr>
        </p:nvGraphicFramePr>
        <p:xfrm>
          <a:off x="685800" y="990600"/>
          <a:ext cx="7771729" cy="1346400"/>
        </p:xfrm>
        <a:graphic>
          <a:graphicData uri="http://schemas.openxmlformats.org/drawingml/2006/table">
            <a:tbl>
              <a:tblPr firstRow="1">
                <a:tableStyleId>{21E4AEA4-8DFA-4A89-87EB-49C32662AFE0}</a:tableStyleId>
              </a:tblPr>
              <a:tblGrid>
                <a:gridCol w="1517695">
                  <a:extLst>
                    <a:ext uri="{9D8B030D-6E8A-4147-A177-3AD203B41FA5}">
                      <a16:colId xmlns:a16="http://schemas.microsoft.com/office/drawing/2014/main" xmlns="" val="20000"/>
                    </a:ext>
                  </a:extLst>
                </a:gridCol>
                <a:gridCol w="1129139">
                  <a:extLst>
                    <a:ext uri="{9D8B030D-6E8A-4147-A177-3AD203B41FA5}">
                      <a16:colId xmlns:a16="http://schemas.microsoft.com/office/drawing/2014/main" xmlns="" val="20001"/>
                    </a:ext>
                  </a:extLst>
                </a:gridCol>
                <a:gridCol w="1335959">
                  <a:extLst>
                    <a:ext uri="{9D8B030D-6E8A-4147-A177-3AD203B41FA5}">
                      <a16:colId xmlns:a16="http://schemas.microsoft.com/office/drawing/2014/main" xmlns="" val="20002"/>
                    </a:ext>
                  </a:extLst>
                </a:gridCol>
                <a:gridCol w="1725721">
                  <a:extLst>
                    <a:ext uri="{9D8B030D-6E8A-4147-A177-3AD203B41FA5}">
                      <a16:colId xmlns:a16="http://schemas.microsoft.com/office/drawing/2014/main" xmlns="" val="20003"/>
                    </a:ext>
                  </a:extLst>
                </a:gridCol>
                <a:gridCol w="2063215">
                  <a:extLst>
                    <a:ext uri="{9D8B030D-6E8A-4147-A177-3AD203B41FA5}">
                      <a16:colId xmlns:a16="http://schemas.microsoft.com/office/drawing/2014/main" xmlns="" val="20004"/>
                    </a:ext>
                  </a:extLst>
                </a:gridCol>
              </a:tblGrid>
              <a:tr h="0">
                <a:tc>
                  <a:txBody>
                    <a:bodyPr/>
                    <a:lstStyle/>
                    <a:p>
                      <a:pPr algn="ctr">
                        <a:spcAft>
                          <a:spcPts val="0"/>
                        </a:spcAft>
                      </a:pPr>
                      <a:r>
                        <a:rPr lang="en-CA" sz="1200" b="1" dirty="0">
                          <a:effectLst/>
                          <a:latin typeface="Calibri"/>
                          <a:ea typeface="Calibri"/>
                          <a:cs typeface="Times New Roman"/>
                        </a:rPr>
                        <a:t>Instructor</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Office Location</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Campus Extension</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E-mail Address</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Office Hours</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6440">
                <a:tc>
                  <a:txBody>
                    <a:bodyPr/>
                    <a:lstStyle/>
                    <a:p>
                      <a:pPr algn="ctr">
                        <a:spcAft>
                          <a:spcPts val="0"/>
                        </a:spcAft>
                      </a:pPr>
                      <a:r>
                        <a:rPr lang="en-CA" sz="1200" dirty="0">
                          <a:effectLst/>
                          <a:latin typeface="Calibri"/>
                          <a:ea typeface="Calibri"/>
                          <a:cs typeface="Times New Roman"/>
                        </a:rPr>
                        <a:t>William Bishop</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EIT 4101</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Ext. 37159</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u="sng" dirty="0">
                          <a:solidFill>
                            <a:schemeClr val="accent1">
                              <a:lumMod val="75000"/>
                            </a:schemeClr>
                          </a:solidFill>
                          <a:effectLst/>
                          <a:latin typeface="Calibri"/>
                          <a:ea typeface="Calibri"/>
                          <a:cs typeface="Times New Roman"/>
                          <a:hlinkClick r:id="rId3"/>
                        </a:rPr>
                        <a:t>wd</a:t>
                      </a:r>
                      <a:r>
                        <a:rPr lang="en-CA" sz="1200" u="sng" baseline="0" dirty="0">
                          <a:solidFill>
                            <a:schemeClr val="accent1">
                              <a:lumMod val="75000"/>
                            </a:schemeClr>
                          </a:solidFill>
                          <a:effectLst/>
                          <a:latin typeface="Calibri"/>
                          <a:ea typeface="Calibri"/>
                          <a:cs typeface="Times New Roman"/>
                          <a:hlinkClick r:id="rId3"/>
                        </a:rPr>
                        <a:t>bis</a:t>
                      </a:r>
                      <a:r>
                        <a:rPr lang="en-CA" sz="1200" u="sng" dirty="0">
                          <a:solidFill>
                            <a:schemeClr val="accent1">
                              <a:lumMod val="75000"/>
                            </a:schemeClr>
                          </a:solidFill>
                          <a:effectLst/>
                          <a:latin typeface="Calibri"/>
                          <a:ea typeface="Calibri"/>
                          <a:cs typeface="Times New Roman"/>
                          <a:hlinkClick r:id="rId3"/>
                        </a:rPr>
                        <a:t>hop@uwaterloo.ca</a:t>
                      </a:r>
                      <a:endParaRPr lang="en-CA" sz="1200" dirty="0">
                        <a:solidFill>
                          <a:schemeClr val="accent1">
                            <a:lumMod val="75000"/>
                          </a:schemeClr>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Mondays</a:t>
                      </a:r>
                    </a:p>
                    <a:p>
                      <a:pPr algn="ctr">
                        <a:spcAft>
                          <a:spcPts val="0"/>
                        </a:spcAft>
                      </a:pPr>
                      <a:r>
                        <a:rPr lang="en-CA" sz="1200" dirty="0">
                          <a:effectLst/>
                          <a:latin typeface="Calibri"/>
                          <a:ea typeface="Calibri"/>
                          <a:cs typeface="Times New Roman"/>
                        </a:rPr>
                        <a:t>10:00 am to 11:00 am </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256440">
                <a:tc>
                  <a:txBody>
                    <a:bodyPr/>
                    <a:lstStyle/>
                    <a:p>
                      <a:pPr algn="ctr">
                        <a:spcAft>
                          <a:spcPts val="0"/>
                        </a:spcAft>
                      </a:pPr>
                      <a:r>
                        <a:rPr lang="en-CA" sz="1200" dirty="0">
                          <a:effectLst/>
                          <a:latin typeface="Calibri"/>
                          <a:ea typeface="Calibri"/>
                          <a:cs typeface="Times New Roman"/>
                        </a:rPr>
                        <a:t>Wei-Ting (Scott) Chen</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EIT 4006</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Ext. 33974</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u="sng" dirty="0">
                          <a:solidFill>
                            <a:schemeClr val="accent1">
                              <a:lumMod val="75000"/>
                            </a:schemeClr>
                          </a:solidFill>
                          <a:effectLst/>
                          <a:latin typeface="Calibri"/>
                          <a:ea typeface="Calibri"/>
                          <a:cs typeface="Times New Roman"/>
                          <a:hlinkClick r:id="rId4"/>
                        </a:rPr>
                        <a:t>w25chen@uwaterloo.ca</a:t>
                      </a:r>
                      <a:endParaRPr lang="en-CA" sz="1200" dirty="0">
                        <a:solidFill>
                          <a:schemeClr val="accent1">
                            <a:lumMod val="75000"/>
                          </a:schemeClr>
                        </a:solidFill>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dirty="0">
                          <a:effectLst/>
                          <a:latin typeface="Calibri"/>
                          <a:ea typeface="Calibri"/>
                          <a:cs typeface="Times New Roman"/>
                        </a:rPr>
                        <a:t>Thursdays</a:t>
                      </a:r>
                    </a:p>
                    <a:p>
                      <a:pPr algn="ctr">
                        <a:spcAft>
                          <a:spcPts val="0"/>
                        </a:spcAft>
                      </a:pPr>
                      <a:r>
                        <a:rPr lang="en-CA" sz="1200" dirty="0">
                          <a:effectLst/>
                          <a:latin typeface="Calibri"/>
                          <a:ea typeface="Calibri"/>
                          <a:cs typeface="Times New Roman"/>
                        </a:rPr>
                        <a:t>10:00 am to 11:00 am </a:t>
                      </a:r>
                    </a:p>
                  </a:txBody>
                  <a:tcPr marL="72000" marR="72000" marT="72000" marB="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bl>
          </a:graphicData>
        </a:graphic>
      </p:graphicFrame>
      <p:sp>
        <p:nvSpPr>
          <p:cNvPr id="2" name="Date Placeholder 1"/>
          <p:cNvSpPr>
            <a:spLocks noGrp="1"/>
          </p:cNvSpPr>
          <p:nvPr>
            <p:ph type="dt" sz="half" idx="12"/>
          </p:nvPr>
        </p:nvSpPr>
        <p:spPr/>
        <p:txBody>
          <a:bodyPr/>
          <a:lstStyle/>
          <a:p>
            <a:pPr>
              <a:defRPr/>
            </a:pPr>
            <a:r>
              <a:rPr lang="en-US"/>
              <a:t>September 1, 2017</a:t>
            </a:r>
            <a:endParaRPr lang="en-CA"/>
          </a:p>
        </p:txBody>
      </p:sp>
      <p:sp>
        <p:nvSpPr>
          <p:cNvPr id="4" name="Footer Placeholder 3"/>
          <p:cNvSpPr>
            <a:spLocks noGrp="1"/>
          </p:cNvSpPr>
          <p:nvPr>
            <p:ph type="ftr" sz="quarter" idx="10"/>
          </p:nvPr>
        </p:nvSpPr>
        <p:spPr/>
        <p:txBody>
          <a:bodyPr/>
          <a:lstStyle/>
          <a:p>
            <a:pPr>
              <a:defRPr/>
            </a:pPr>
            <a:r>
              <a:rPr lang="en-CA"/>
              <a:t>ECE 190: Engineering Profession and Practice</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2"/>
          <p:cNvSpPr>
            <a:spLocks noGrp="1" noChangeArrowheads="1"/>
          </p:cNvSpPr>
          <p:nvPr>
            <p:ph type="title"/>
          </p:nvPr>
        </p:nvSpPr>
        <p:spPr/>
        <p:txBody>
          <a:bodyPr/>
          <a:lstStyle/>
          <a:p>
            <a:pPr eaLnBrk="1" hangingPunct="1">
              <a:defRPr/>
            </a:pPr>
            <a:r>
              <a:rPr lang="en-US"/>
              <a:t>P. E. Admission Process (U.S.A.)</a:t>
            </a:r>
          </a:p>
        </p:txBody>
      </p:sp>
      <p:sp>
        <p:nvSpPr>
          <p:cNvPr id="60420" name="Freeform 4"/>
          <p:cNvSpPr>
            <a:spLocks/>
          </p:cNvSpPr>
          <p:nvPr/>
        </p:nvSpPr>
        <p:spPr bwMode="auto">
          <a:xfrm>
            <a:off x="2514600" y="1206500"/>
            <a:ext cx="2051050" cy="4978400"/>
          </a:xfrm>
          <a:custGeom>
            <a:avLst/>
            <a:gdLst>
              <a:gd name="T0" fmla="*/ 0 w 1292"/>
              <a:gd name="T1" fmla="*/ 0 h 3136"/>
              <a:gd name="T2" fmla="*/ 0 w 1292"/>
              <a:gd name="T3" fmla="*/ 2147483647 h 3136"/>
              <a:gd name="T4" fmla="*/ 2147483647 w 1292"/>
              <a:gd name="T5" fmla="*/ 2147483647 h 3136"/>
              <a:gd name="T6" fmla="*/ 2147483647 w 1292"/>
              <a:gd name="T7" fmla="*/ 2147483647 h 3136"/>
              <a:gd name="T8" fmla="*/ 0 60000 65536"/>
              <a:gd name="T9" fmla="*/ 0 60000 65536"/>
              <a:gd name="T10" fmla="*/ 0 60000 65536"/>
              <a:gd name="T11" fmla="*/ 0 60000 65536"/>
              <a:gd name="T12" fmla="*/ 0 w 1292"/>
              <a:gd name="T13" fmla="*/ 0 h 3136"/>
              <a:gd name="T14" fmla="*/ 1292 w 1292"/>
              <a:gd name="T15" fmla="*/ 3136 h 3136"/>
            </a:gdLst>
            <a:ahLst/>
            <a:cxnLst>
              <a:cxn ang="T8">
                <a:pos x="T0" y="T1"/>
              </a:cxn>
              <a:cxn ang="T9">
                <a:pos x="T2" y="T3"/>
              </a:cxn>
              <a:cxn ang="T10">
                <a:pos x="T4" y="T5"/>
              </a:cxn>
              <a:cxn ang="T11">
                <a:pos x="T6" y="T7"/>
              </a:cxn>
            </a:cxnLst>
            <a:rect l="T12" t="T13" r="T14" b="T15"/>
            <a:pathLst>
              <a:path w="1292" h="3136">
                <a:moveTo>
                  <a:pt x="0" y="0"/>
                </a:moveTo>
                <a:lnTo>
                  <a:pt x="0" y="1224"/>
                </a:lnTo>
                <a:lnTo>
                  <a:pt x="1292" y="1224"/>
                </a:lnTo>
                <a:lnTo>
                  <a:pt x="1280" y="3136"/>
                </a:lnTo>
              </a:path>
            </a:pathLst>
          </a:custGeom>
          <a:noFill/>
          <a:ln w="165100">
            <a:solidFill>
              <a:schemeClr val="accent1">
                <a:lumMod val="75000"/>
              </a:schemeClr>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endParaRPr lang="en-US" altLang="en-US"/>
          </a:p>
        </p:txBody>
      </p:sp>
      <p:sp>
        <p:nvSpPr>
          <p:cNvPr id="60421" name="Freeform 5"/>
          <p:cNvSpPr>
            <a:spLocks/>
          </p:cNvSpPr>
          <p:nvPr/>
        </p:nvSpPr>
        <p:spPr bwMode="auto">
          <a:xfrm>
            <a:off x="4559300" y="1219200"/>
            <a:ext cx="2419350" cy="4978400"/>
          </a:xfrm>
          <a:custGeom>
            <a:avLst/>
            <a:gdLst>
              <a:gd name="T0" fmla="*/ 2147483647 w 1524"/>
              <a:gd name="T1" fmla="*/ 0 h 3136"/>
              <a:gd name="T2" fmla="*/ 2147483647 w 1524"/>
              <a:gd name="T3" fmla="*/ 2147483647 h 3136"/>
              <a:gd name="T4" fmla="*/ 2147483647 w 1524"/>
              <a:gd name="T5" fmla="*/ 2147483647 h 3136"/>
              <a:gd name="T6" fmla="*/ 0 w 1524"/>
              <a:gd name="T7" fmla="*/ 2147483647 h 3136"/>
              <a:gd name="T8" fmla="*/ 0 60000 65536"/>
              <a:gd name="T9" fmla="*/ 0 60000 65536"/>
              <a:gd name="T10" fmla="*/ 0 60000 65536"/>
              <a:gd name="T11" fmla="*/ 0 60000 65536"/>
              <a:gd name="T12" fmla="*/ 0 w 1524"/>
              <a:gd name="T13" fmla="*/ 0 h 3136"/>
              <a:gd name="T14" fmla="*/ 1524 w 1524"/>
              <a:gd name="T15" fmla="*/ 3136 h 3136"/>
            </a:gdLst>
            <a:ahLst/>
            <a:cxnLst>
              <a:cxn ang="T8">
                <a:pos x="T0" y="T1"/>
              </a:cxn>
              <a:cxn ang="T9">
                <a:pos x="T2" y="T3"/>
              </a:cxn>
              <a:cxn ang="T10">
                <a:pos x="T4" y="T5"/>
              </a:cxn>
              <a:cxn ang="T11">
                <a:pos x="T6" y="T7"/>
              </a:cxn>
            </a:cxnLst>
            <a:rect l="T12" t="T13" r="T14" b="T15"/>
            <a:pathLst>
              <a:path w="1524" h="3136">
                <a:moveTo>
                  <a:pt x="1524" y="0"/>
                </a:moveTo>
                <a:lnTo>
                  <a:pt x="1524" y="1216"/>
                </a:lnTo>
                <a:lnTo>
                  <a:pt x="4" y="1216"/>
                </a:lnTo>
                <a:lnTo>
                  <a:pt x="0" y="3136"/>
                </a:lnTo>
              </a:path>
            </a:pathLst>
          </a:custGeom>
          <a:noFill/>
          <a:ln w="165100">
            <a:solidFill>
              <a:schemeClr val="accent1">
                <a:lumMod val="75000"/>
              </a:schemeClr>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endParaRPr lang="en-US" altLang="en-US"/>
          </a:p>
        </p:txBody>
      </p:sp>
      <p:sp>
        <p:nvSpPr>
          <p:cNvPr id="60422" name="Rectangle 6"/>
          <p:cNvSpPr>
            <a:spLocks noChangeArrowheads="1"/>
          </p:cNvSpPr>
          <p:nvPr/>
        </p:nvSpPr>
        <p:spPr bwMode="auto">
          <a:xfrm>
            <a:off x="5334000" y="1371600"/>
            <a:ext cx="3352800"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Degree from an Accredited </a:t>
            </a:r>
          </a:p>
          <a:p>
            <a:pPr algn="ctr"/>
            <a:r>
              <a:rPr lang="en-US" altLang="en-US" sz="1800" b="1" dirty="0">
                <a:latin typeface="+mn-lt"/>
              </a:rPr>
              <a:t>University or College</a:t>
            </a:r>
          </a:p>
        </p:txBody>
      </p:sp>
      <p:sp>
        <p:nvSpPr>
          <p:cNvPr id="60423" name="Rectangle 7"/>
          <p:cNvSpPr>
            <a:spLocks noChangeArrowheads="1"/>
          </p:cNvSpPr>
          <p:nvPr/>
        </p:nvSpPr>
        <p:spPr bwMode="auto">
          <a:xfrm>
            <a:off x="2773363" y="3354388"/>
            <a:ext cx="3551237" cy="681037"/>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Fundamentals of Engineering</a:t>
            </a:r>
          </a:p>
          <a:p>
            <a:pPr algn="ctr"/>
            <a:r>
              <a:rPr lang="en-US" altLang="en-US" sz="1800" b="1" dirty="0">
                <a:latin typeface="+mn-lt"/>
              </a:rPr>
              <a:t>Exam</a:t>
            </a:r>
          </a:p>
        </p:txBody>
      </p:sp>
      <p:sp>
        <p:nvSpPr>
          <p:cNvPr id="60424" name="Rectangle 8"/>
          <p:cNvSpPr>
            <a:spLocks noChangeArrowheads="1"/>
          </p:cNvSpPr>
          <p:nvPr/>
        </p:nvSpPr>
        <p:spPr bwMode="auto">
          <a:xfrm>
            <a:off x="990600" y="2133600"/>
            <a:ext cx="3019425"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4 Years Engineering </a:t>
            </a:r>
          </a:p>
          <a:p>
            <a:pPr algn="ctr"/>
            <a:r>
              <a:rPr lang="en-US" altLang="en-US" sz="1800" b="1" dirty="0">
                <a:latin typeface="+mn-lt"/>
              </a:rPr>
              <a:t>Experience</a:t>
            </a:r>
          </a:p>
        </p:txBody>
      </p:sp>
      <p:sp>
        <p:nvSpPr>
          <p:cNvPr id="60425" name="Rectangle 9"/>
          <p:cNvSpPr>
            <a:spLocks noChangeArrowheads="1"/>
          </p:cNvSpPr>
          <p:nvPr/>
        </p:nvSpPr>
        <p:spPr bwMode="auto">
          <a:xfrm>
            <a:off x="2743200" y="4953000"/>
            <a:ext cx="3592513"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6 Letters of Recommendation</a:t>
            </a:r>
          </a:p>
          <a:p>
            <a:pPr algn="ctr"/>
            <a:r>
              <a:rPr lang="en-US" altLang="en-US" sz="1800" b="1" dirty="0">
                <a:latin typeface="+mn-lt"/>
              </a:rPr>
              <a:t>(4 from PEs)</a:t>
            </a:r>
          </a:p>
        </p:txBody>
      </p:sp>
      <p:sp>
        <p:nvSpPr>
          <p:cNvPr id="60426" name="Rectangle 10"/>
          <p:cNvSpPr>
            <a:spLocks noChangeArrowheads="1"/>
          </p:cNvSpPr>
          <p:nvPr/>
        </p:nvSpPr>
        <p:spPr bwMode="auto">
          <a:xfrm>
            <a:off x="3341688" y="4189413"/>
            <a:ext cx="2449512"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Specialization </a:t>
            </a:r>
          </a:p>
          <a:p>
            <a:pPr algn="ctr"/>
            <a:r>
              <a:rPr lang="en-US" altLang="en-US" sz="1800" b="1" dirty="0">
                <a:latin typeface="+mn-lt"/>
              </a:rPr>
              <a:t>Exam</a:t>
            </a:r>
          </a:p>
        </p:txBody>
      </p:sp>
      <p:sp>
        <p:nvSpPr>
          <p:cNvPr id="60427" name="Rectangle 11"/>
          <p:cNvSpPr>
            <a:spLocks noChangeArrowheads="1"/>
          </p:cNvSpPr>
          <p:nvPr/>
        </p:nvSpPr>
        <p:spPr bwMode="auto">
          <a:xfrm>
            <a:off x="1524000" y="1371600"/>
            <a:ext cx="1905000"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ABET Degree</a:t>
            </a:r>
          </a:p>
        </p:txBody>
      </p:sp>
      <p:sp>
        <p:nvSpPr>
          <p:cNvPr id="60428" name="Rectangle 12"/>
          <p:cNvSpPr>
            <a:spLocks noChangeArrowheads="1"/>
          </p:cNvSpPr>
          <p:nvPr/>
        </p:nvSpPr>
        <p:spPr bwMode="auto">
          <a:xfrm>
            <a:off x="5486400" y="2133600"/>
            <a:ext cx="3019425" cy="609600"/>
          </a:xfrm>
          <a:prstGeom prst="rect">
            <a:avLst/>
          </a:prstGeom>
          <a:solidFill>
            <a:schemeClr val="bg1">
              <a:lumMod val="95000"/>
            </a:schemeClr>
          </a:solidFill>
          <a:ln w="25400">
            <a:solidFill>
              <a:schemeClr val="tx1"/>
            </a:solidFill>
            <a:miter lim="800000"/>
            <a:headEnd/>
            <a:tailEnd/>
          </a:ln>
        </p:spPr>
        <p:txBody>
          <a:bodyPr wrap="none" anchor="ct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algn="ctr"/>
            <a:r>
              <a:rPr lang="en-US" altLang="en-US" sz="1800" b="1" dirty="0">
                <a:latin typeface="+mn-lt"/>
              </a:rPr>
              <a:t>8 Years of Engineering </a:t>
            </a:r>
          </a:p>
          <a:p>
            <a:pPr algn="ctr"/>
            <a:r>
              <a:rPr lang="en-US" altLang="en-US" sz="1800" b="1" dirty="0">
                <a:latin typeface="+mn-lt"/>
              </a:rPr>
              <a:t>Experience</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80</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5" name="Footer Placeholder 4"/>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925325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3: Professional Engineering Ethics (p. 37 – p. 50)</a:t>
            </a:r>
            <a:endParaRPr lang="en-CA" b="1" dirty="0">
              <a:solidFill>
                <a:schemeClr val="accent1">
                  <a:lumMod val="75000"/>
                </a:schemeClr>
              </a:solidFill>
            </a:endParaRP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81</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84181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5</a:t>
            </a:r>
            <a:endParaRPr lang="en-CA" dirty="0"/>
          </a:p>
        </p:txBody>
      </p:sp>
      <p:sp>
        <p:nvSpPr>
          <p:cNvPr id="3" name="Subtitle 2"/>
          <p:cNvSpPr>
            <a:spLocks noGrp="1"/>
          </p:cNvSpPr>
          <p:nvPr>
            <p:ph type="subTitle" idx="1"/>
          </p:nvPr>
        </p:nvSpPr>
        <p:spPr/>
        <p:txBody>
          <a:bodyPr/>
          <a:lstStyle/>
          <a:p>
            <a:r>
              <a:rPr lang="en-US" dirty="0"/>
              <a:t>CFE Session 2 – Interview Skills</a:t>
            </a:r>
            <a:endParaRPr lang="en-CA" dirty="0"/>
          </a:p>
        </p:txBody>
      </p:sp>
    </p:spTree>
    <p:extLst>
      <p:ext uri="{BB962C8B-B14F-4D97-AF65-F5344CB8AC3E}">
        <p14:creationId xmlns:p14="http://schemas.microsoft.com/office/powerpoint/2010/main" val="39040627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Applying for jobs</a:t>
            </a:r>
          </a:p>
          <a:p>
            <a:pPr lvl="1"/>
            <a:r>
              <a:rPr lang="en-US" dirty="0"/>
              <a:t>Types of job interviews</a:t>
            </a:r>
            <a:endParaRPr lang="en-CA" dirty="0"/>
          </a:p>
          <a:p>
            <a:pPr lvl="1"/>
            <a:r>
              <a:rPr lang="en-CA" dirty="0"/>
              <a:t>Preparing for an interview</a:t>
            </a:r>
          </a:p>
          <a:p>
            <a:pPr lvl="1"/>
            <a:r>
              <a:rPr lang="en-US" dirty="0"/>
              <a:t>Interview skills</a:t>
            </a:r>
            <a:endParaRPr lang="en-CA" dirty="0"/>
          </a:p>
          <a:p>
            <a:pPr lvl="1"/>
            <a:endParaRPr lang="en-CA" dirty="0"/>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83</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329686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a:t>
            </a:r>
          </a:p>
          <a:p>
            <a:pPr lvl="1" eaLnBrk="1" hangingPunct="1"/>
            <a:r>
              <a:rPr lang="en-US" b="1" dirty="0">
                <a:solidFill>
                  <a:schemeClr val="accent1">
                    <a:lumMod val="75000"/>
                  </a:schemeClr>
                </a:solidFill>
              </a:rPr>
              <a:t>Chapter 3: Professional Engineering Ethics (p. 37 – p. 50)</a:t>
            </a:r>
            <a:endParaRPr lang="en-CA" b="1" dirty="0">
              <a:solidFill>
                <a:schemeClr val="accent1">
                  <a:lumMod val="75000"/>
                </a:schemeClr>
              </a:solidFill>
            </a:endParaRP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84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22182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a:t>
            </a:r>
            <a:endParaRPr lang="en-CA" dirty="0"/>
          </a:p>
        </p:txBody>
      </p:sp>
      <p:sp>
        <p:nvSpPr>
          <p:cNvPr id="3" name="Subtitle 2"/>
          <p:cNvSpPr>
            <a:spLocks noGrp="1"/>
          </p:cNvSpPr>
          <p:nvPr>
            <p:ph type="subTitle" idx="1"/>
          </p:nvPr>
        </p:nvSpPr>
        <p:spPr/>
        <p:txBody>
          <a:bodyPr/>
          <a:lstStyle/>
          <a:p>
            <a:r>
              <a:rPr lang="en-US" dirty="0"/>
              <a:t>Engineering Ethics</a:t>
            </a:r>
            <a:endParaRPr lang="en-CA" dirty="0"/>
          </a:p>
        </p:txBody>
      </p:sp>
    </p:spTree>
    <p:extLst>
      <p:ext uri="{BB962C8B-B14F-4D97-AF65-F5344CB8AC3E}">
        <p14:creationId xmlns:p14="http://schemas.microsoft.com/office/powerpoint/2010/main" val="34863713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Lecture Outline</a:t>
            </a:r>
          </a:p>
        </p:txBody>
      </p:sp>
      <p:sp>
        <p:nvSpPr>
          <p:cNvPr id="3" name="Content Placeholder 2"/>
          <p:cNvSpPr>
            <a:spLocks noGrp="1"/>
          </p:cNvSpPr>
          <p:nvPr>
            <p:ph idx="1"/>
          </p:nvPr>
        </p:nvSpPr>
        <p:spPr/>
        <p:txBody>
          <a:bodyPr/>
          <a:lstStyle/>
          <a:p>
            <a:r>
              <a:rPr lang="en-US" dirty="0"/>
              <a:t>This lecture will examine the following topics:</a:t>
            </a:r>
          </a:p>
          <a:p>
            <a:pPr lvl="1"/>
            <a:r>
              <a:rPr lang="en-CA" dirty="0"/>
              <a:t>PEO Code of Ethics</a:t>
            </a:r>
          </a:p>
          <a:p>
            <a:pPr lvl="1"/>
            <a:r>
              <a:rPr lang="en-CA" dirty="0"/>
              <a:t>Professional misconduct</a:t>
            </a:r>
          </a:p>
          <a:p>
            <a:pPr lvl="1"/>
            <a:r>
              <a:rPr lang="en-CA" dirty="0"/>
              <a:t>Use of computer software</a:t>
            </a:r>
          </a:p>
          <a:p>
            <a:pPr lvl="1"/>
            <a:r>
              <a:rPr lang="en-US" dirty="0"/>
              <a:t>Use of the engineering seal</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86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654567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p:txBody>
          <a:bodyPr/>
          <a:lstStyle/>
          <a:p>
            <a:pPr eaLnBrk="1" hangingPunct="1">
              <a:defRPr/>
            </a:pPr>
            <a:r>
              <a:rPr lang="en-CA"/>
              <a:t>Highlights of the PEO Code of Ethics</a:t>
            </a:r>
          </a:p>
        </p:txBody>
      </p:sp>
      <p:sp>
        <p:nvSpPr>
          <p:cNvPr id="1304579" name="Rectangle 3"/>
          <p:cNvSpPr>
            <a:spLocks noGrp="1" noChangeArrowheads="1"/>
          </p:cNvSpPr>
          <p:nvPr>
            <p:ph type="body" idx="1"/>
          </p:nvPr>
        </p:nvSpPr>
        <p:spPr/>
        <p:txBody>
          <a:bodyPr/>
          <a:lstStyle/>
          <a:p>
            <a:pPr marL="381000" indent="-381000" eaLnBrk="1" hangingPunct="1">
              <a:spcBef>
                <a:spcPts val="1200"/>
              </a:spcBef>
              <a:buFontTx/>
              <a:buAutoNum type="arabicPeriod"/>
            </a:pPr>
            <a:r>
              <a:rPr lang="en-CA" altLang="en-US" dirty="0"/>
              <a:t>General duties:</a:t>
            </a:r>
          </a:p>
          <a:p>
            <a:pPr marL="800100" lvl="1" indent="-342900" eaLnBrk="1" hangingPunct="1">
              <a:spcBef>
                <a:spcPts val="0"/>
              </a:spcBef>
              <a:buFontTx/>
              <a:buChar char="•"/>
            </a:pPr>
            <a:r>
              <a:rPr lang="en-CA" altLang="en-US" sz="1800" dirty="0"/>
              <a:t>Maintain high ideals of personal honour and professional integrity</a:t>
            </a:r>
          </a:p>
          <a:p>
            <a:pPr marL="800100" lvl="1" indent="-342900" eaLnBrk="1" hangingPunct="1">
              <a:spcBef>
                <a:spcPts val="0"/>
              </a:spcBef>
              <a:buFontTx/>
              <a:buChar char="•"/>
            </a:pPr>
            <a:r>
              <a:rPr lang="en-CA" altLang="en-US" sz="1800" dirty="0"/>
              <a:t>Perform professional engineering services with competence</a:t>
            </a:r>
          </a:p>
          <a:p>
            <a:pPr marL="381000" indent="-381000" eaLnBrk="1" hangingPunct="1">
              <a:spcBef>
                <a:spcPts val="1200"/>
              </a:spcBef>
              <a:buFontTx/>
              <a:buAutoNum type="arabicPeriod"/>
            </a:pPr>
            <a:r>
              <a:rPr lang="en-CA" altLang="en-US" dirty="0"/>
              <a:t>Duty to society:</a:t>
            </a:r>
          </a:p>
          <a:p>
            <a:pPr marL="800100" lvl="1" indent="-342900" eaLnBrk="1" hangingPunct="1">
              <a:spcBef>
                <a:spcPts val="0"/>
              </a:spcBef>
              <a:buFontTx/>
              <a:buChar char="•"/>
            </a:pPr>
            <a:r>
              <a:rPr lang="en-CA" altLang="en-US" sz="1800" dirty="0"/>
              <a:t>Regard the practitioner’s duty to public welfare as paramount</a:t>
            </a:r>
          </a:p>
          <a:p>
            <a:pPr marL="800100" lvl="1" indent="-342900" eaLnBrk="1" hangingPunct="1">
              <a:spcBef>
                <a:spcPts val="0"/>
              </a:spcBef>
              <a:buFontTx/>
              <a:buChar char="•"/>
            </a:pPr>
            <a:r>
              <a:rPr lang="en-CA" altLang="en-US" sz="1800" dirty="0"/>
              <a:t>Endeavour at all times to enhance public regard for the practitioner’s profession</a:t>
            </a:r>
          </a:p>
          <a:p>
            <a:pPr marL="381000" indent="-381000" eaLnBrk="1" hangingPunct="1">
              <a:spcBef>
                <a:spcPts val="1200"/>
              </a:spcBef>
              <a:buFontTx/>
              <a:buAutoNum type="arabicPeriod"/>
            </a:pPr>
            <a:r>
              <a:rPr lang="en-CA" altLang="en-US" dirty="0"/>
              <a:t>Duty to employers:</a:t>
            </a:r>
          </a:p>
          <a:p>
            <a:pPr marL="800100" lvl="1" indent="-342900" eaLnBrk="1" hangingPunct="1">
              <a:spcBef>
                <a:spcPts val="0"/>
              </a:spcBef>
              <a:buFontTx/>
              <a:buChar char="•"/>
            </a:pPr>
            <a:r>
              <a:rPr lang="en-CA" altLang="en-US" sz="1800" dirty="0"/>
              <a:t>Keep trade secrets and protect confidential information</a:t>
            </a:r>
          </a:p>
          <a:p>
            <a:pPr marL="800100" lvl="1" indent="-342900" eaLnBrk="1" hangingPunct="1">
              <a:spcBef>
                <a:spcPts val="0"/>
              </a:spcBef>
              <a:buFontTx/>
              <a:buChar char="•"/>
            </a:pPr>
            <a:r>
              <a:rPr lang="en-CA" altLang="en-US" sz="1800" dirty="0"/>
              <a:t>Disclose all conflicts of interest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87</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500552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457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457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457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0457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457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Rectangle 2"/>
          <p:cNvSpPr>
            <a:spLocks noGrp="1" noChangeArrowheads="1"/>
          </p:cNvSpPr>
          <p:nvPr>
            <p:ph type="title"/>
          </p:nvPr>
        </p:nvSpPr>
        <p:spPr/>
        <p:txBody>
          <a:bodyPr/>
          <a:lstStyle/>
          <a:p>
            <a:pPr eaLnBrk="1" hangingPunct="1">
              <a:defRPr/>
            </a:pPr>
            <a:r>
              <a:rPr lang="en-CA"/>
              <a:t>Highlights of the PEO Code of Ethics</a:t>
            </a:r>
          </a:p>
        </p:txBody>
      </p:sp>
      <p:sp>
        <p:nvSpPr>
          <p:cNvPr id="1321987" name="Rectangle 3"/>
          <p:cNvSpPr>
            <a:spLocks noGrp="1" noChangeArrowheads="1"/>
          </p:cNvSpPr>
          <p:nvPr>
            <p:ph type="body" idx="1"/>
          </p:nvPr>
        </p:nvSpPr>
        <p:spPr/>
        <p:txBody>
          <a:bodyPr/>
          <a:lstStyle/>
          <a:p>
            <a:pPr marL="381000" indent="-381000" eaLnBrk="1" hangingPunct="1">
              <a:spcBef>
                <a:spcPts val="1200"/>
              </a:spcBef>
              <a:buFontTx/>
              <a:buAutoNum type="arabicPeriod" startAt="4"/>
            </a:pPr>
            <a:r>
              <a:rPr lang="en-CA" altLang="en-US" dirty="0"/>
              <a:t>Duty to clients:</a:t>
            </a:r>
          </a:p>
          <a:p>
            <a:pPr marL="800100" lvl="1" indent="-342900" eaLnBrk="1" hangingPunct="1">
              <a:spcBef>
                <a:spcPts val="0"/>
              </a:spcBef>
              <a:buFontTx/>
              <a:buChar char="•"/>
            </a:pPr>
            <a:r>
              <a:rPr lang="en-CA" altLang="en-US" sz="1800" dirty="0"/>
              <a:t>Disclose any conflict of interest that may hinder the rendering of services to the client</a:t>
            </a:r>
          </a:p>
          <a:p>
            <a:pPr marL="800100" lvl="1" indent="-342900" eaLnBrk="1" hangingPunct="1">
              <a:spcBef>
                <a:spcPts val="0"/>
              </a:spcBef>
              <a:buFontTx/>
              <a:buChar char="•"/>
            </a:pPr>
            <a:r>
              <a:rPr lang="en-CA" altLang="en-US" sz="1800" dirty="0"/>
              <a:t>Inform clients in writing of any limitations on the practitioner’s services due to the practitioner’s status as an employee</a:t>
            </a:r>
          </a:p>
          <a:p>
            <a:pPr marL="381000" indent="-381000" eaLnBrk="1" hangingPunct="1">
              <a:spcBef>
                <a:spcPts val="1200"/>
              </a:spcBef>
              <a:buFontTx/>
              <a:buAutoNum type="arabicPeriod" startAt="4"/>
            </a:pPr>
            <a:r>
              <a:rPr lang="en-CA" altLang="en-US" dirty="0"/>
              <a:t>Duty to colleagues:</a:t>
            </a:r>
          </a:p>
          <a:p>
            <a:pPr marL="800100" lvl="1" indent="-342900" eaLnBrk="1" hangingPunct="1">
              <a:spcBef>
                <a:spcPts val="0"/>
              </a:spcBef>
              <a:buFontTx/>
              <a:buChar char="•"/>
            </a:pPr>
            <a:r>
              <a:rPr lang="en-CA" altLang="en-US" sz="1800" dirty="0"/>
              <a:t>Co-operate with other professionals working on a project</a:t>
            </a:r>
          </a:p>
          <a:p>
            <a:pPr marL="800100" lvl="1" indent="-342900" eaLnBrk="1" hangingPunct="1">
              <a:spcBef>
                <a:spcPts val="0"/>
              </a:spcBef>
              <a:buFontTx/>
              <a:buChar char="•"/>
            </a:pPr>
            <a:r>
              <a:rPr lang="en-CA" altLang="en-US" sz="1800" dirty="0"/>
              <a:t>Refuse to secretly review the work of others</a:t>
            </a:r>
          </a:p>
          <a:p>
            <a:pPr marL="800100" lvl="1" indent="-342900" eaLnBrk="1" hangingPunct="1">
              <a:spcBef>
                <a:spcPts val="0"/>
              </a:spcBef>
              <a:buFontTx/>
              <a:buChar char="•"/>
            </a:pPr>
            <a:r>
              <a:rPr lang="en-CA" altLang="en-US" sz="1800" dirty="0"/>
              <a:t>Give proper credit for the work of others</a:t>
            </a:r>
          </a:p>
          <a:p>
            <a:pPr marL="381000" indent="-381000" eaLnBrk="1" hangingPunct="1">
              <a:spcBef>
                <a:spcPts val="1200"/>
              </a:spcBef>
              <a:buFontTx/>
              <a:buAutoNum type="arabicPeriod" startAt="4"/>
            </a:pPr>
            <a:r>
              <a:rPr lang="en-CA" altLang="en-US" dirty="0"/>
              <a:t>Duty to the profession:</a:t>
            </a:r>
          </a:p>
          <a:p>
            <a:pPr marL="800100" lvl="1" indent="-342900" eaLnBrk="1" hangingPunct="1">
              <a:spcBef>
                <a:spcPts val="0"/>
              </a:spcBef>
              <a:buFontTx/>
              <a:buChar char="•"/>
            </a:pPr>
            <a:r>
              <a:rPr lang="en-CA" altLang="en-US" sz="1800" dirty="0"/>
              <a:t>Maintain the honour of the profession and report unprofessional, dishonest, or unethical conduct by any other practitioner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88</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980386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19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19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19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1987">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2198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19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p:txBody>
          <a:bodyPr/>
          <a:lstStyle/>
          <a:p>
            <a:pPr eaLnBrk="1" hangingPunct="1">
              <a:defRPr/>
            </a:pPr>
            <a:r>
              <a:rPr lang="en-CA"/>
              <a:t>Professional Misconduct and Discipline</a:t>
            </a:r>
          </a:p>
        </p:txBody>
      </p:sp>
      <p:sp>
        <p:nvSpPr>
          <p:cNvPr id="1327107" name="Rectangle 3"/>
          <p:cNvSpPr>
            <a:spLocks noGrp="1" noChangeArrowheads="1"/>
          </p:cNvSpPr>
          <p:nvPr>
            <p:ph type="body" idx="1"/>
          </p:nvPr>
        </p:nvSpPr>
        <p:spPr/>
        <p:txBody>
          <a:bodyPr/>
          <a:lstStyle/>
          <a:p>
            <a:pPr eaLnBrk="1" hangingPunct="1"/>
            <a:r>
              <a:rPr lang="en-CA" altLang="en-US"/>
              <a:t>Professional misconduct includes:</a:t>
            </a:r>
          </a:p>
          <a:p>
            <a:pPr lvl="1" eaLnBrk="1" hangingPunct="1"/>
            <a:r>
              <a:rPr lang="en-CA" altLang="en-US" sz="1800"/>
              <a:t>Harassment</a:t>
            </a:r>
          </a:p>
          <a:p>
            <a:pPr lvl="1" eaLnBrk="1" hangingPunct="1"/>
            <a:r>
              <a:rPr lang="en-CA" altLang="en-US" sz="1800"/>
              <a:t>Negligence of duties</a:t>
            </a:r>
          </a:p>
          <a:p>
            <a:pPr lvl="1" eaLnBrk="1" hangingPunct="1"/>
            <a:r>
              <a:rPr lang="en-CA" altLang="en-US" sz="1800"/>
              <a:t>Failure to safeguard life or property</a:t>
            </a:r>
          </a:p>
          <a:p>
            <a:pPr lvl="1" eaLnBrk="1" hangingPunct="1"/>
            <a:r>
              <a:rPr lang="en-CA" altLang="en-US" sz="1800"/>
              <a:t>Failure to correct or report unsafe situations</a:t>
            </a:r>
          </a:p>
          <a:p>
            <a:pPr lvl="1" eaLnBrk="1" hangingPunct="1"/>
            <a:r>
              <a:rPr lang="en-CA" altLang="en-US" sz="1800"/>
              <a:t>Failure to comply with applicable codes</a:t>
            </a:r>
          </a:p>
          <a:p>
            <a:pPr lvl="1" eaLnBrk="1" hangingPunct="1"/>
            <a:r>
              <a:rPr lang="en-CA" altLang="en-US" sz="1800"/>
              <a:t>Sealing a drawing not prepared or checked by the practitioner</a:t>
            </a:r>
          </a:p>
          <a:p>
            <a:pPr lvl="1" eaLnBrk="1" hangingPunct="1"/>
            <a:r>
              <a:rPr lang="en-CA" altLang="en-US" sz="1800"/>
              <a:t>Working in an area where the practitioner lacks competence</a:t>
            </a:r>
          </a:p>
          <a:p>
            <a:pPr lvl="1" eaLnBrk="1" hangingPunct="1"/>
            <a:r>
              <a:rPr lang="en-CA" altLang="en-US" sz="1800"/>
              <a:t>Conflicts of interest</a:t>
            </a:r>
          </a:p>
          <a:p>
            <a:pPr lvl="1" eaLnBrk="1" hangingPunct="1"/>
            <a:r>
              <a:rPr lang="en-CA" altLang="en-US" sz="1800"/>
              <a:t>Unprofessional conduct</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89</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576791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71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27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271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271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2710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2710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2710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27107">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271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CA" dirty="0"/>
              <a:t>Engineering Instructional Support Tutors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a:t>
            </a:fld>
            <a:endParaRPr lang="en-US" dirty="0"/>
          </a:p>
        </p:txBody>
      </p:sp>
      <p:sp>
        <p:nvSpPr>
          <p:cNvPr id="7" name="Text Box 4"/>
          <p:cNvSpPr txBox="1">
            <a:spLocks noChangeArrowheads="1"/>
          </p:cNvSpPr>
          <p:nvPr/>
        </p:nvSpPr>
        <p:spPr bwMode="auto">
          <a:xfrm>
            <a:off x="1143000" y="2209800"/>
            <a:ext cx="6705600" cy="1761233"/>
          </a:xfrm>
          <a:prstGeom prst="rect">
            <a:avLst/>
          </a:prstGeom>
          <a:solidFill>
            <a:schemeClr val="bg2">
              <a:lumMod val="90000"/>
            </a:schemeClr>
          </a:solidFill>
          <a:ln w="50800" cmpd="dbl">
            <a:solidFill>
              <a:schemeClr val="tx1"/>
            </a:solidFill>
            <a:miter lim="800000"/>
            <a:headEnd/>
            <a:tailEnd/>
          </a:ln>
        </p:spPr>
        <p:txBody>
          <a:bodyPr wrap="square" lIns="72000" tIns="72000" rIns="72000" bIns="72000">
            <a:spAutoFit/>
          </a:bodyPr>
          <a:lstStyle/>
          <a:p>
            <a:pPr>
              <a:lnSpc>
                <a:spcPct val="125000"/>
              </a:lnSpc>
            </a:pPr>
            <a:r>
              <a:rPr lang="en-US" b="1" i="1" dirty="0">
                <a:latin typeface="Calibri" pitchFamily="34" charset="0"/>
              </a:rPr>
              <a:t>NOTE:</a:t>
            </a:r>
            <a:r>
              <a:rPr lang="en-US" i="1" dirty="0">
                <a:latin typeface="Calibri" pitchFamily="34" charset="0"/>
              </a:rPr>
              <a:t> </a:t>
            </a:r>
          </a:p>
          <a:p>
            <a:pPr>
              <a:lnSpc>
                <a:spcPct val="125000"/>
              </a:lnSpc>
            </a:pPr>
            <a:r>
              <a:rPr lang="en-CA" dirty="0">
                <a:latin typeface="+mn-lt"/>
              </a:rPr>
              <a:t>Students may visit with an engineering instructional support tutor to discuss concerns about the conduct of teaching assistants or to discuss concerns about the conduct of fellow students.  Appointments with an engineering instructional support tutor may be booked by contacting a tutor via e-mail or via phone.  The phone number for the main campus of the university is (519) 888-4567.</a:t>
            </a:r>
          </a:p>
        </p:txBody>
      </p:sp>
      <p:graphicFrame>
        <p:nvGraphicFramePr>
          <p:cNvPr id="8" name="Table 7"/>
          <p:cNvGraphicFramePr>
            <a:graphicFrameLocks noGrp="1"/>
          </p:cNvGraphicFramePr>
          <p:nvPr>
            <p:extLst>
              <p:ext uri="{D42A27DB-BD31-4B8C-83A1-F6EECF244321}">
                <p14:modId xmlns:p14="http://schemas.microsoft.com/office/powerpoint/2010/main" val="949629383"/>
              </p:ext>
            </p:extLst>
          </p:nvPr>
        </p:nvGraphicFramePr>
        <p:xfrm>
          <a:off x="1153295" y="997920"/>
          <a:ext cx="6695305" cy="980640"/>
        </p:xfrm>
        <a:graphic>
          <a:graphicData uri="http://schemas.openxmlformats.org/drawingml/2006/table">
            <a:tbl>
              <a:tblPr firstRow="1">
                <a:tableStyleId>{21E4AEA4-8DFA-4A89-87EB-49C32662AFE0}</a:tableStyleId>
              </a:tblPr>
              <a:tblGrid>
                <a:gridCol w="2684127">
                  <a:extLst>
                    <a:ext uri="{9D8B030D-6E8A-4147-A177-3AD203B41FA5}">
                      <a16:colId xmlns:a16="http://schemas.microsoft.com/office/drawing/2014/main" xmlns="" val="20000"/>
                    </a:ext>
                  </a:extLst>
                </a:gridCol>
                <a:gridCol w="1129139">
                  <a:extLst>
                    <a:ext uri="{9D8B030D-6E8A-4147-A177-3AD203B41FA5}">
                      <a16:colId xmlns:a16="http://schemas.microsoft.com/office/drawing/2014/main" xmlns="" val="20001"/>
                    </a:ext>
                  </a:extLst>
                </a:gridCol>
                <a:gridCol w="1335959">
                  <a:extLst>
                    <a:ext uri="{9D8B030D-6E8A-4147-A177-3AD203B41FA5}">
                      <a16:colId xmlns:a16="http://schemas.microsoft.com/office/drawing/2014/main" xmlns="" val="20002"/>
                    </a:ext>
                  </a:extLst>
                </a:gridCol>
                <a:gridCol w="1546080">
                  <a:extLst>
                    <a:ext uri="{9D8B030D-6E8A-4147-A177-3AD203B41FA5}">
                      <a16:colId xmlns:a16="http://schemas.microsoft.com/office/drawing/2014/main" xmlns="" val="20003"/>
                    </a:ext>
                  </a:extLst>
                </a:gridCol>
              </a:tblGrid>
              <a:tr h="304800">
                <a:tc>
                  <a:txBody>
                    <a:bodyPr/>
                    <a:lstStyle/>
                    <a:p>
                      <a:pPr algn="ctr">
                        <a:spcAft>
                          <a:spcPts val="0"/>
                        </a:spcAft>
                      </a:pPr>
                      <a:r>
                        <a:rPr lang="en-CA" sz="1200" b="1" dirty="0">
                          <a:effectLst/>
                          <a:latin typeface="Calibri"/>
                          <a:ea typeface="Calibri"/>
                          <a:cs typeface="Times New Roman"/>
                        </a:rPr>
                        <a:t>Engineering Instructional Support Tutor</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Office Location</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Campus Extension</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algn="ctr">
                        <a:spcAft>
                          <a:spcPts val="0"/>
                        </a:spcAft>
                      </a:pPr>
                      <a:r>
                        <a:rPr lang="en-CA" sz="1200" b="1" dirty="0">
                          <a:effectLst/>
                          <a:latin typeface="Calibri"/>
                          <a:ea typeface="Calibri"/>
                          <a:cs typeface="Times New Roman"/>
                        </a:rPr>
                        <a:t>E-mail Address</a:t>
                      </a: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10000"/>
                  </a:ext>
                </a:extLst>
              </a:tr>
              <a:tr h="256440">
                <a:tc>
                  <a:txBody>
                    <a:bodyPr/>
                    <a:lstStyle/>
                    <a:p>
                      <a:pPr algn="ctr">
                        <a:spcAft>
                          <a:spcPts val="0"/>
                        </a:spcAft>
                      </a:pPr>
                      <a:r>
                        <a:rPr lang="en-US" sz="1200" dirty="0">
                          <a:effectLst/>
                          <a:latin typeface="Calibri"/>
                          <a:ea typeface="Calibri"/>
                          <a:cs typeface="Times New Roman"/>
                        </a:rPr>
                        <a:t>David Lau</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E2 1318A</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33888</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CA" sz="1200" u="sng" dirty="0">
                          <a:solidFill>
                            <a:srgbClr val="0000FF"/>
                          </a:solidFill>
                          <a:effectLst/>
                          <a:latin typeface="Calibri"/>
                          <a:ea typeface="Calibri"/>
                          <a:cs typeface="Times New Roman"/>
                          <a:hlinkClick r:id="rId3"/>
                        </a:rPr>
                        <a:t>d24lau@uwaterloo.ca</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1"/>
                  </a:ext>
                </a:extLst>
              </a:tr>
              <a:tr h="0">
                <a:tc>
                  <a:txBody>
                    <a:bodyPr/>
                    <a:lstStyle/>
                    <a:p>
                      <a:pPr algn="ctr">
                        <a:spcAft>
                          <a:spcPts val="0"/>
                        </a:spcAft>
                      </a:pPr>
                      <a:r>
                        <a:rPr lang="en-US" sz="1200" dirty="0">
                          <a:effectLst/>
                          <a:latin typeface="Calibri"/>
                          <a:ea typeface="Calibri"/>
                          <a:cs typeface="Times New Roman"/>
                        </a:rPr>
                        <a:t>Fiona </a:t>
                      </a:r>
                      <a:r>
                        <a:rPr lang="en-US" sz="1200" dirty="0" err="1">
                          <a:effectLst/>
                          <a:latin typeface="Calibri"/>
                          <a:ea typeface="Calibri"/>
                          <a:cs typeface="Times New Roman"/>
                        </a:rPr>
                        <a:t>Yiu</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E2 1318B</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US" sz="1200" dirty="0">
                          <a:effectLst/>
                          <a:latin typeface="Calibri"/>
                          <a:ea typeface="Calibri"/>
                          <a:cs typeface="Times New Roman"/>
                        </a:rPr>
                        <a:t>Ext. 33802</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Aft>
                          <a:spcPts val="0"/>
                        </a:spcAft>
                      </a:pPr>
                      <a:r>
                        <a:rPr lang="en-US" sz="1200" u="sng" dirty="0">
                          <a:solidFill>
                            <a:srgbClr val="0000FF"/>
                          </a:solidFill>
                          <a:effectLst/>
                          <a:latin typeface="Calibri"/>
                          <a:ea typeface="Calibri"/>
                          <a:cs typeface="Arial"/>
                          <a:hlinkClick r:id="rId4"/>
                        </a:rPr>
                        <a:t>fyyiu@uwaterloo.ca</a:t>
                      </a:r>
                      <a:r>
                        <a:rPr lang="en-US" sz="1200" dirty="0">
                          <a:solidFill>
                            <a:srgbClr val="000000"/>
                          </a:solidFill>
                          <a:effectLst/>
                          <a:latin typeface="Calibri"/>
                          <a:ea typeface="Calibri"/>
                          <a:cs typeface="Arial"/>
                        </a:rPr>
                        <a:t> </a:t>
                      </a:r>
                      <a:endParaRPr lang="en-CA" sz="1200" dirty="0">
                        <a:effectLst/>
                        <a:latin typeface="Calibri"/>
                        <a:ea typeface="Calibri"/>
                        <a:cs typeface="Times New Roman"/>
                      </a:endParaRPr>
                    </a:p>
                  </a:txBody>
                  <a:tcPr marL="72000" marR="72000"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0002"/>
                  </a:ext>
                </a:extLst>
              </a:tr>
            </a:tbl>
          </a:graphicData>
        </a:graphic>
      </p:graphicFrame>
      <p:sp>
        <p:nvSpPr>
          <p:cNvPr id="2" name="Date Placeholder 1"/>
          <p:cNvSpPr>
            <a:spLocks noGrp="1"/>
          </p:cNvSpPr>
          <p:nvPr>
            <p:ph type="dt" sz="half" idx="12"/>
          </p:nvPr>
        </p:nvSpPr>
        <p:spPr/>
        <p:txBody>
          <a:bodyPr/>
          <a:lstStyle/>
          <a:p>
            <a:pPr>
              <a:defRPr/>
            </a:pPr>
            <a:r>
              <a:rPr lang="en-US"/>
              <a:t>September 1, 2017</a:t>
            </a:r>
            <a:endParaRPr lang="en-CA"/>
          </a:p>
        </p:txBody>
      </p:sp>
      <p:sp>
        <p:nvSpPr>
          <p:cNvPr id="3" name="Footer Placeholder 2"/>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860974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ChangeArrowheads="1"/>
          </p:cNvSpPr>
          <p:nvPr>
            <p:ph type="title"/>
          </p:nvPr>
        </p:nvSpPr>
        <p:spPr/>
        <p:txBody>
          <a:bodyPr/>
          <a:lstStyle/>
          <a:p>
            <a:pPr eaLnBrk="1" hangingPunct="1">
              <a:defRPr/>
            </a:pPr>
            <a:r>
              <a:rPr lang="en-US"/>
              <a:t>Common Professional Complaints</a:t>
            </a:r>
          </a:p>
        </p:txBody>
      </p:sp>
      <p:sp>
        <p:nvSpPr>
          <p:cNvPr id="1314819" name="Rectangle 3"/>
          <p:cNvSpPr>
            <a:spLocks noGrp="1" noChangeArrowheads="1"/>
          </p:cNvSpPr>
          <p:nvPr>
            <p:ph type="body" idx="1"/>
          </p:nvPr>
        </p:nvSpPr>
        <p:spPr/>
        <p:txBody>
          <a:bodyPr/>
          <a:lstStyle/>
          <a:p>
            <a:pPr eaLnBrk="1" hangingPunct="1"/>
            <a:r>
              <a:rPr lang="en-US" altLang="en-US"/>
              <a:t>Conflict of interest:</a:t>
            </a:r>
          </a:p>
          <a:p>
            <a:pPr lvl="1" eaLnBrk="1" hangingPunct="1"/>
            <a:r>
              <a:rPr lang="en-US" altLang="en-US" sz="1800"/>
              <a:t>A personal preference or financial interest that interferes with a duty to the employer, to the client, or to society</a:t>
            </a:r>
          </a:p>
          <a:p>
            <a:pPr eaLnBrk="1" hangingPunct="1"/>
            <a:r>
              <a:rPr lang="en-US" altLang="en-US"/>
              <a:t>Breach of standards:</a:t>
            </a:r>
          </a:p>
          <a:p>
            <a:pPr lvl="1" eaLnBrk="1" hangingPunct="1"/>
            <a:r>
              <a:rPr lang="en-US" altLang="en-US" sz="1800"/>
              <a:t>Failure to follow commonly accepted design codes and standards</a:t>
            </a:r>
          </a:p>
          <a:p>
            <a:pPr eaLnBrk="1" hangingPunct="1"/>
            <a:endParaRPr lang="en-US" altLang="en-US"/>
          </a:p>
        </p:txBody>
      </p:sp>
      <p:sp>
        <p:nvSpPr>
          <p:cNvPr id="1314820" name="Text Box 4"/>
          <p:cNvSpPr txBox="1">
            <a:spLocks noChangeArrowheads="1"/>
          </p:cNvSpPr>
          <p:nvPr/>
        </p:nvSpPr>
        <p:spPr bwMode="auto">
          <a:xfrm>
            <a:off x="533400" y="3581400"/>
            <a:ext cx="8153400" cy="1169551"/>
          </a:xfrm>
          <a:prstGeom prst="rect">
            <a:avLst/>
          </a:prstGeom>
          <a:solidFill>
            <a:schemeClr val="bg2">
              <a:lumMod val="90000"/>
              <a:alpha val="50000"/>
            </a:schemeClr>
          </a:solidFill>
          <a:ln w="50800" cmpd="dbl">
            <a:solidFill>
              <a:schemeClr val="tx1"/>
            </a:solidFill>
            <a:miter lim="800000"/>
            <a:headEnd/>
            <a:tailEnd/>
          </a:ln>
        </p:spPr>
        <p:txBody>
          <a:bodyPr wrap="square">
            <a:spAutoFit/>
          </a:bodyPr>
          <a:lstStyle>
            <a:lvl1pPr eaLnBrk="0" hangingPunct="0">
              <a:defRPr sz="1400">
                <a:solidFill>
                  <a:schemeClr val="tx1"/>
                </a:solidFill>
                <a:latin typeface="Times New Roman" pitchFamily="18" charset="0"/>
              </a:defRPr>
            </a:lvl1pPr>
            <a:lvl2pPr marL="742950" indent="-285750" eaLnBrk="0" hangingPunct="0">
              <a:defRPr sz="1400">
                <a:solidFill>
                  <a:schemeClr val="tx1"/>
                </a:solidFill>
                <a:latin typeface="Times New Roman" pitchFamily="18" charset="0"/>
              </a:defRPr>
            </a:lvl2pPr>
            <a:lvl3pPr marL="1143000" indent="-228600" eaLnBrk="0" hangingPunct="0">
              <a:defRPr sz="1400">
                <a:solidFill>
                  <a:schemeClr val="tx1"/>
                </a:solidFill>
                <a:latin typeface="Times New Roman" pitchFamily="18" charset="0"/>
              </a:defRPr>
            </a:lvl3pPr>
            <a:lvl4pPr marL="1600200" indent="-228600" eaLnBrk="0" hangingPunct="0">
              <a:defRPr sz="1400">
                <a:solidFill>
                  <a:schemeClr val="tx1"/>
                </a:solidFill>
                <a:latin typeface="Times New Roman" pitchFamily="18" charset="0"/>
              </a:defRPr>
            </a:lvl4pPr>
            <a:lvl5pPr marL="2057400" indent="-228600" eaLnBrk="0" hangingPunct="0">
              <a:defRPr sz="1400">
                <a:solidFill>
                  <a:schemeClr val="tx1"/>
                </a:solidFill>
                <a:latin typeface="Times New Roman" pitchFamily="18" charset="0"/>
              </a:defRPr>
            </a:lvl5pPr>
            <a:lvl6pPr marL="2514600" indent="-228600" eaLnBrk="0" fontAlgn="base" hangingPunct="0">
              <a:spcBef>
                <a:spcPct val="0"/>
              </a:spcBef>
              <a:spcAft>
                <a:spcPct val="0"/>
              </a:spcAft>
              <a:defRPr sz="1400">
                <a:solidFill>
                  <a:schemeClr val="tx1"/>
                </a:solidFill>
                <a:latin typeface="Times New Roman" pitchFamily="18" charset="0"/>
              </a:defRPr>
            </a:lvl6pPr>
            <a:lvl7pPr marL="2971800" indent="-228600" eaLnBrk="0" fontAlgn="base" hangingPunct="0">
              <a:spcBef>
                <a:spcPct val="0"/>
              </a:spcBef>
              <a:spcAft>
                <a:spcPct val="0"/>
              </a:spcAft>
              <a:defRPr sz="1400">
                <a:solidFill>
                  <a:schemeClr val="tx1"/>
                </a:solidFill>
                <a:latin typeface="Times New Roman" pitchFamily="18" charset="0"/>
              </a:defRPr>
            </a:lvl7pPr>
            <a:lvl8pPr marL="3429000" indent="-228600" eaLnBrk="0" fontAlgn="base" hangingPunct="0">
              <a:spcBef>
                <a:spcPct val="0"/>
              </a:spcBef>
              <a:spcAft>
                <a:spcPct val="0"/>
              </a:spcAft>
              <a:defRPr sz="1400">
                <a:solidFill>
                  <a:schemeClr val="tx1"/>
                </a:solidFill>
                <a:latin typeface="Times New Roman" pitchFamily="18" charset="0"/>
              </a:defRPr>
            </a:lvl8pPr>
            <a:lvl9pPr marL="3886200" indent="-228600" eaLnBrk="0" fontAlgn="base" hangingPunct="0">
              <a:spcBef>
                <a:spcPct val="0"/>
              </a:spcBef>
              <a:spcAft>
                <a:spcPct val="0"/>
              </a:spcAft>
              <a:defRPr sz="1400">
                <a:solidFill>
                  <a:schemeClr val="tx1"/>
                </a:solidFill>
                <a:latin typeface="Times New Roman" pitchFamily="18" charset="0"/>
              </a:defRPr>
            </a:lvl9pPr>
          </a:lstStyle>
          <a:p>
            <a:pPr eaLnBrk="1" hangingPunct="1">
              <a:lnSpc>
                <a:spcPct val="125000"/>
              </a:lnSpc>
              <a:spcBef>
                <a:spcPts val="0"/>
              </a:spcBef>
            </a:pPr>
            <a:r>
              <a:rPr lang="en-US" altLang="en-US" b="1" i="1" dirty="0">
                <a:latin typeface="+mn-lt"/>
              </a:rPr>
              <a:t>NOTE:</a:t>
            </a:r>
          </a:p>
          <a:p>
            <a:pPr eaLnBrk="1" hangingPunct="1">
              <a:lnSpc>
                <a:spcPct val="125000"/>
              </a:lnSpc>
              <a:spcBef>
                <a:spcPts val="0"/>
              </a:spcBef>
            </a:pPr>
            <a:r>
              <a:rPr lang="en-US" altLang="en-US" dirty="0">
                <a:latin typeface="+mn-lt"/>
              </a:rPr>
              <a:t>Failure to comply with Ontario Regulation 941 can result in disciplinary actions such as license suspension, license revocation, fines, and imprisonment.  The names of offenders are often included on the PEO website in the description of the incidents.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90</a:t>
            </a:fld>
            <a:endParaRPr lang="en-US" dirty="0"/>
          </a:p>
        </p:txBody>
      </p:sp>
      <p:sp>
        <p:nvSpPr>
          <p:cNvPr id="4" name="Date Placeholder 3"/>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354441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4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4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48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Rectangle 2"/>
          <p:cNvSpPr>
            <a:spLocks noGrp="1" noChangeArrowheads="1"/>
          </p:cNvSpPr>
          <p:nvPr>
            <p:ph type="title"/>
          </p:nvPr>
        </p:nvSpPr>
        <p:spPr/>
        <p:txBody>
          <a:bodyPr/>
          <a:lstStyle/>
          <a:p>
            <a:pPr eaLnBrk="1" hangingPunct="1">
              <a:defRPr/>
            </a:pPr>
            <a:r>
              <a:rPr lang="en-CA"/>
              <a:t>Professional Use of Computer Software</a:t>
            </a:r>
          </a:p>
        </p:txBody>
      </p:sp>
      <p:sp>
        <p:nvSpPr>
          <p:cNvPr id="1307651" name="Rectangle 3"/>
          <p:cNvSpPr>
            <a:spLocks noGrp="1" noChangeArrowheads="1"/>
          </p:cNvSpPr>
          <p:nvPr>
            <p:ph type="body" idx="1"/>
          </p:nvPr>
        </p:nvSpPr>
        <p:spPr/>
        <p:txBody>
          <a:bodyPr/>
          <a:lstStyle/>
          <a:p>
            <a:pPr eaLnBrk="1" hangingPunct="1"/>
            <a:r>
              <a:rPr lang="en-CA" altLang="en-US" dirty="0"/>
              <a:t>Engineers cannot blame computer software for design flaws</a:t>
            </a:r>
          </a:p>
          <a:p>
            <a:pPr eaLnBrk="1" hangingPunct="1"/>
            <a:r>
              <a:rPr lang="en-CA" altLang="en-US" dirty="0"/>
              <a:t>Engineers must:</a:t>
            </a:r>
          </a:p>
          <a:p>
            <a:pPr lvl="1" eaLnBrk="1" hangingPunct="1"/>
            <a:r>
              <a:rPr lang="en-CA" altLang="en-US" sz="1800" dirty="0"/>
              <a:t>Be competent in the area in which the tool is being used,</a:t>
            </a:r>
          </a:p>
          <a:p>
            <a:pPr lvl="1" eaLnBrk="1" hangingPunct="1"/>
            <a:r>
              <a:rPr lang="en-CA" altLang="en-US" sz="1800" dirty="0"/>
              <a:t>Know the type of assistance provided by the tool,</a:t>
            </a:r>
          </a:p>
          <a:p>
            <a:pPr lvl="1" eaLnBrk="1" hangingPunct="1"/>
            <a:r>
              <a:rPr lang="en-CA" altLang="en-US" sz="1800" dirty="0"/>
              <a:t>Understand the theory and assumptions used by the tool,</a:t>
            </a:r>
          </a:p>
          <a:p>
            <a:pPr lvl="1" eaLnBrk="1" hangingPunct="1"/>
            <a:r>
              <a:rPr lang="en-CA" altLang="en-US" sz="1800" dirty="0"/>
              <a:t>Know the limits / range of validity of the tool, and</a:t>
            </a:r>
          </a:p>
          <a:p>
            <a:pPr lvl="1" eaLnBrk="1" hangingPunct="1"/>
            <a:r>
              <a:rPr lang="en-CA" altLang="en-US" sz="1800" dirty="0"/>
              <a:t>Verify the software’s accuracy.</a:t>
            </a:r>
          </a:p>
          <a:p>
            <a:pPr eaLnBrk="1" hangingPunct="1"/>
            <a:r>
              <a:rPr lang="en-CA" altLang="en-US" dirty="0"/>
              <a:t>Hand calculations and independent computer calculations may be used to confirm the tool’s results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91</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81226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7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7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07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076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0765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0765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0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p:txBody>
          <a:bodyPr/>
          <a:lstStyle/>
          <a:p>
            <a:pPr eaLnBrk="1" hangingPunct="1">
              <a:defRPr/>
            </a:pPr>
            <a:r>
              <a:rPr lang="en-CA"/>
              <a:t>Use of the Engineer’s Seal</a:t>
            </a:r>
          </a:p>
        </p:txBody>
      </p:sp>
      <p:sp>
        <p:nvSpPr>
          <p:cNvPr id="1308675" name="Rectangle 3"/>
          <p:cNvSpPr>
            <a:spLocks noGrp="1" noChangeArrowheads="1"/>
          </p:cNvSpPr>
          <p:nvPr>
            <p:ph type="body" idx="1"/>
          </p:nvPr>
        </p:nvSpPr>
        <p:spPr/>
        <p:txBody>
          <a:bodyPr/>
          <a:lstStyle/>
          <a:p>
            <a:pPr eaLnBrk="1" hangingPunct="1"/>
            <a:r>
              <a:rPr lang="en-CA" altLang="en-US" dirty="0"/>
              <a:t>Only final drawings / documents are sealed</a:t>
            </a:r>
          </a:p>
          <a:p>
            <a:pPr eaLnBrk="1" hangingPunct="1"/>
            <a:r>
              <a:rPr lang="en-CA" altLang="en-US" dirty="0"/>
              <a:t>Documents should be clearly marked </a:t>
            </a:r>
            <a:r>
              <a:rPr lang="en-CA" altLang="en-US" b="1" dirty="0">
                <a:solidFill>
                  <a:schemeClr val="accent1">
                    <a:lumMod val="75000"/>
                  </a:schemeClr>
                </a:solidFill>
              </a:rPr>
              <a:t>preliminary</a:t>
            </a:r>
            <a:r>
              <a:rPr lang="en-CA" altLang="en-US" dirty="0"/>
              <a:t> or </a:t>
            </a:r>
            <a:r>
              <a:rPr lang="en-CA" altLang="en-US" b="1" dirty="0">
                <a:solidFill>
                  <a:schemeClr val="accent1">
                    <a:lumMod val="75000"/>
                  </a:schemeClr>
                </a:solidFill>
              </a:rPr>
              <a:t>not for construction</a:t>
            </a:r>
            <a:r>
              <a:rPr lang="en-CA" altLang="en-US" b="1" dirty="0">
                <a:solidFill>
                  <a:schemeClr val="accent1"/>
                </a:solidFill>
              </a:rPr>
              <a:t> </a:t>
            </a:r>
            <a:r>
              <a:rPr lang="en-CA" altLang="en-US" dirty="0"/>
              <a:t>and not sealed if applicable</a:t>
            </a:r>
          </a:p>
          <a:p>
            <a:pPr eaLnBrk="1" hangingPunct="1"/>
            <a:r>
              <a:rPr lang="en-CA" altLang="en-US" dirty="0"/>
              <a:t>A seal implies that documents were </a:t>
            </a:r>
            <a:r>
              <a:rPr lang="en-CA" altLang="en-US" b="1" dirty="0">
                <a:solidFill>
                  <a:schemeClr val="accent1">
                    <a:lumMod val="75000"/>
                  </a:schemeClr>
                </a:solidFill>
              </a:rPr>
              <a:t>prepared</a:t>
            </a:r>
            <a:r>
              <a:rPr lang="en-CA" altLang="en-US" dirty="0"/>
              <a:t> or </a:t>
            </a:r>
            <a:r>
              <a:rPr lang="en-CA" altLang="en-US" b="1" dirty="0">
                <a:solidFill>
                  <a:schemeClr val="accent1">
                    <a:lumMod val="75000"/>
                  </a:schemeClr>
                </a:solidFill>
              </a:rPr>
              <a:t>checked</a:t>
            </a:r>
            <a:r>
              <a:rPr lang="en-CA" altLang="en-US" dirty="0"/>
              <a:t> by the engineer</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92</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003874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8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p:txBody>
          <a:bodyPr/>
          <a:lstStyle/>
          <a:p>
            <a:pPr eaLnBrk="1" hangingPunct="1">
              <a:defRPr/>
            </a:pPr>
            <a:r>
              <a:rPr lang="en-US"/>
              <a:t>The Iron Ring and the Engineering Oath</a:t>
            </a:r>
          </a:p>
        </p:txBody>
      </p:sp>
      <p:sp>
        <p:nvSpPr>
          <p:cNvPr id="1315843" name="Rectangle 3"/>
          <p:cNvSpPr>
            <a:spLocks noGrp="1" noChangeArrowheads="1"/>
          </p:cNvSpPr>
          <p:nvPr>
            <p:ph type="body" idx="1"/>
          </p:nvPr>
        </p:nvSpPr>
        <p:spPr/>
        <p:txBody>
          <a:bodyPr/>
          <a:lstStyle/>
          <a:p>
            <a:pPr eaLnBrk="1" hangingPunct="1"/>
            <a:r>
              <a:rPr lang="en-US" altLang="en-US" dirty="0"/>
              <a:t>The iron ring is awarded during the “Ritual of the Calling of the Engineer”</a:t>
            </a:r>
          </a:p>
          <a:p>
            <a:pPr lvl="1" eaLnBrk="1" hangingPunct="1"/>
            <a:r>
              <a:rPr lang="en-US" altLang="en-US" sz="1800" dirty="0"/>
              <a:t>The iron ring is a reminder of an engineer’s obligation to society</a:t>
            </a:r>
          </a:p>
          <a:p>
            <a:pPr eaLnBrk="1" hangingPunct="1"/>
            <a:r>
              <a:rPr lang="en-US" altLang="en-US" dirty="0"/>
              <a:t>The “Ritual of the Calling of the Engineer” is a closed ceremony organized by volunteers</a:t>
            </a:r>
          </a:p>
          <a:p>
            <a:pPr lvl="1" eaLnBrk="1" hangingPunct="1"/>
            <a:r>
              <a:rPr lang="en-US" altLang="en-US" sz="1800" dirty="0"/>
              <a:t>Engineering students in their final term of studies voluntarily take an oath known as the “Obligation of the Engineer”</a:t>
            </a:r>
          </a:p>
          <a:p>
            <a:pPr lvl="1" eaLnBrk="1" hangingPunct="1"/>
            <a:r>
              <a:rPr lang="en-US" altLang="en-US" sz="1800" dirty="0"/>
              <a:t>The oath was written by Rudyard Kipling in 1925 </a:t>
            </a:r>
          </a:p>
          <a:p>
            <a:pPr lvl="1" eaLnBrk="1" hangingPunct="1"/>
            <a:r>
              <a:rPr lang="en-US" altLang="en-US" sz="1800" dirty="0"/>
              <a:t>The oath reminds engineers of their obligation to maintain high standards of performance and ethics</a:t>
            </a:r>
          </a:p>
        </p:txBody>
      </p:sp>
      <p:sp>
        <p:nvSpPr>
          <p:cNvPr id="3" name="Slide Number Placeholder 2"/>
          <p:cNvSpPr>
            <a:spLocks noGrp="1"/>
          </p:cNvSpPr>
          <p:nvPr>
            <p:ph type="sldNum" sz="quarter" idx="11"/>
          </p:nvPr>
        </p:nvSpPr>
        <p:spPr/>
        <p:txBody>
          <a:bodyPr/>
          <a:lstStyle/>
          <a:p>
            <a:pPr>
              <a:defRPr/>
            </a:pPr>
            <a:fld id="{72682330-DDB7-47C0-8BEC-295D3A41AB1F}" type="slidenum">
              <a:rPr lang="en-US" smtClean="0"/>
              <a:pPr>
                <a:defRPr/>
              </a:pPr>
              <a:t>93</a:t>
            </a:fld>
            <a:endParaRPr lang="en-US" dirty="0"/>
          </a:p>
        </p:txBody>
      </p:sp>
      <p:sp>
        <p:nvSpPr>
          <p:cNvPr id="5" name="Date Placeholder 4"/>
          <p:cNvSpPr>
            <a:spLocks noGrp="1"/>
          </p:cNvSpPr>
          <p:nvPr>
            <p:ph type="dt" sz="half" idx="12"/>
          </p:nvPr>
        </p:nvSpPr>
        <p:spPr/>
        <p:txBody>
          <a:bodyPr/>
          <a:lstStyle/>
          <a:p>
            <a:pPr>
              <a:defRPr/>
            </a:pPr>
            <a:r>
              <a:rPr lang="en-US"/>
              <a:t>September 1, 2017</a:t>
            </a:r>
            <a:endParaRPr lang="en-CA" dirty="0"/>
          </a:p>
        </p:txBody>
      </p:sp>
      <p:sp>
        <p:nvSpPr>
          <p:cNvPr id="6" name="Footer Placeholder 5"/>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799549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58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58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58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584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readings:</a:t>
            </a:r>
          </a:p>
          <a:p>
            <a:pPr lvl="1" eaLnBrk="1" hangingPunct="1"/>
            <a:r>
              <a:rPr lang="en-CA" b="1" dirty="0">
                <a:solidFill>
                  <a:schemeClr val="accent1">
                    <a:lumMod val="75000"/>
                  </a:schemeClr>
                </a:solidFill>
              </a:rPr>
              <a:t>Chapter 17: Safety in Engineering Design (p. 263 – p. 273)</a:t>
            </a:r>
          </a:p>
          <a:p>
            <a:pPr lvl="1" eaLnBrk="1" hangingPunct="1"/>
            <a:r>
              <a:rPr lang="en-US" b="1" dirty="0">
                <a:solidFill>
                  <a:schemeClr val="accent1">
                    <a:lumMod val="75000"/>
                  </a:schemeClr>
                </a:solidFill>
              </a:rPr>
              <a:t>Chapter 18: Safety, Risk, and the Engineer (p. 277 – p. 286)</a:t>
            </a:r>
            <a:endParaRPr lang="en-CA" b="1" dirty="0">
              <a:solidFill>
                <a:schemeClr val="accent1">
                  <a:lumMod val="75000"/>
                </a:schemeClr>
              </a:solidFill>
            </a:endParaRP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94</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22182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Lecture 7</a:t>
            </a:r>
          </a:p>
        </p:txBody>
      </p:sp>
      <p:sp>
        <p:nvSpPr>
          <p:cNvPr id="3" name="Subtitle 2"/>
          <p:cNvSpPr>
            <a:spLocks noGrp="1"/>
          </p:cNvSpPr>
          <p:nvPr>
            <p:ph type="subTitle" idx="1"/>
          </p:nvPr>
        </p:nvSpPr>
        <p:spPr/>
        <p:txBody>
          <a:bodyPr/>
          <a:lstStyle/>
          <a:p>
            <a:r>
              <a:rPr lang="en-CA" dirty="0"/>
              <a:t>Team Activity 1: Characteristics of Engineers</a:t>
            </a:r>
          </a:p>
        </p:txBody>
      </p:sp>
    </p:spTree>
    <p:extLst>
      <p:ext uri="{BB962C8B-B14F-4D97-AF65-F5344CB8AC3E}">
        <p14:creationId xmlns:p14="http://schemas.microsoft.com/office/powerpoint/2010/main" val="3910548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Activity Outline</a:t>
            </a:r>
          </a:p>
        </p:txBody>
      </p:sp>
      <p:sp>
        <p:nvSpPr>
          <p:cNvPr id="3" name="Content Placeholder 2"/>
          <p:cNvSpPr>
            <a:spLocks noGrp="1"/>
          </p:cNvSpPr>
          <p:nvPr>
            <p:ph idx="1"/>
          </p:nvPr>
        </p:nvSpPr>
        <p:spPr/>
        <p:txBody>
          <a:bodyPr/>
          <a:lstStyle/>
          <a:p>
            <a:r>
              <a:rPr lang="en-US" dirty="0"/>
              <a:t>This activity will examine the following topics:</a:t>
            </a:r>
          </a:p>
          <a:p>
            <a:pPr lvl="1"/>
            <a:r>
              <a:rPr lang="en-CA" dirty="0"/>
              <a:t>Characteristics of engineers</a:t>
            </a:r>
          </a:p>
          <a:p>
            <a:pPr lvl="1"/>
            <a:r>
              <a:rPr lang="en-US" dirty="0"/>
              <a:t>Characteristics of engineering students</a:t>
            </a:r>
            <a:endParaRPr lang="en-CA" dirty="0"/>
          </a:p>
          <a:p>
            <a:pPr lvl="1"/>
            <a:r>
              <a:rPr lang="en-CA" dirty="0"/>
              <a:t>Decision making </a:t>
            </a:r>
          </a:p>
          <a:p>
            <a:pPr lvl="1"/>
            <a:r>
              <a:rPr lang="en-US" dirty="0"/>
              <a:t>Teamwork</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96</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2679664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Activity 1: Characteristics of Engineers</a:t>
            </a:r>
            <a:endParaRPr lang="en-CA" dirty="0"/>
          </a:p>
        </p:txBody>
      </p:sp>
      <p:sp>
        <p:nvSpPr>
          <p:cNvPr id="3" name="Content Placeholder 2"/>
          <p:cNvSpPr>
            <a:spLocks noGrp="1"/>
          </p:cNvSpPr>
          <p:nvPr>
            <p:ph idx="1"/>
          </p:nvPr>
        </p:nvSpPr>
        <p:spPr/>
        <p:txBody>
          <a:bodyPr/>
          <a:lstStyle/>
          <a:p>
            <a:r>
              <a:rPr lang="en-CA" dirty="0"/>
              <a:t>This activity examines the characteristics of engineers and engineering students</a:t>
            </a:r>
          </a:p>
          <a:p>
            <a:r>
              <a:rPr lang="en-CA" dirty="0"/>
              <a:t>In this team activity, you will be put into groups of four students</a:t>
            </a:r>
          </a:p>
          <a:p>
            <a:r>
              <a:rPr lang="en-CA" dirty="0"/>
              <a:t>Each team will discuss answers to the following two questions:</a:t>
            </a:r>
          </a:p>
          <a:p>
            <a:pPr lvl="1"/>
            <a:r>
              <a:rPr lang="en-CA" b="1" dirty="0">
                <a:solidFill>
                  <a:schemeClr val="accent1">
                    <a:lumMod val="75000"/>
                  </a:schemeClr>
                </a:solidFill>
              </a:rPr>
              <a:t>What characteristics or traits do you associate with engineers?</a:t>
            </a:r>
          </a:p>
          <a:p>
            <a:pPr lvl="1"/>
            <a:r>
              <a:rPr lang="en-CA" b="1" dirty="0">
                <a:solidFill>
                  <a:schemeClr val="accent1">
                    <a:lumMod val="75000"/>
                  </a:schemeClr>
                </a:solidFill>
              </a:rPr>
              <a:t>What characteristics or traits do you associate with engineering students?</a:t>
            </a:r>
          </a:p>
          <a:p>
            <a:r>
              <a:rPr lang="en-CA" dirty="0"/>
              <a:t>At the end of the activity, your team will submit a one page, handwritten report summarizing your findings</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97</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109359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Team Activity Timing</a:t>
            </a:r>
          </a:p>
        </p:txBody>
      </p:sp>
      <p:sp>
        <p:nvSpPr>
          <p:cNvPr id="3" name="Content Placeholder 2"/>
          <p:cNvSpPr>
            <a:spLocks noGrp="1"/>
          </p:cNvSpPr>
          <p:nvPr>
            <p:ph idx="1"/>
          </p:nvPr>
        </p:nvSpPr>
        <p:spPr/>
        <p:txBody>
          <a:bodyPr/>
          <a:lstStyle/>
          <a:p>
            <a:r>
              <a:rPr lang="en-CA" dirty="0"/>
              <a:t>This activity will proceed as follows:</a:t>
            </a:r>
          </a:p>
          <a:p>
            <a:pPr lvl="1"/>
            <a:r>
              <a:rPr lang="en-CA" dirty="0"/>
              <a:t>You will have 5 minutes to perform introductions within your group</a:t>
            </a:r>
          </a:p>
          <a:p>
            <a:pPr lvl="1"/>
            <a:r>
              <a:rPr lang="en-CA" dirty="0"/>
              <a:t>You will then have 15 minutes to answer the first question</a:t>
            </a:r>
          </a:p>
          <a:p>
            <a:pPr lvl="1"/>
            <a:r>
              <a:rPr lang="en-CA" dirty="0"/>
              <a:t>Answers to the first question will be discussed by the entire class</a:t>
            </a:r>
          </a:p>
          <a:p>
            <a:pPr lvl="1"/>
            <a:r>
              <a:rPr lang="en-CA" dirty="0"/>
              <a:t>You will then have 15 minutes to answer the second question</a:t>
            </a:r>
          </a:p>
          <a:p>
            <a:pPr lvl="1"/>
            <a:r>
              <a:rPr lang="en-CA" dirty="0"/>
              <a:t>Answers to the second question will be discussed by the entire class</a:t>
            </a:r>
          </a:p>
          <a:p>
            <a:r>
              <a:rPr lang="en-CA" dirty="0"/>
              <a:t>This activity is graded so don’t forget to complete the report!</a:t>
            </a: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98</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37088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Assigned Textbook Readings</a:t>
            </a:r>
          </a:p>
        </p:txBody>
      </p:sp>
      <p:sp>
        <p:nvSpPr>
          <p:cNvPr id="3" name="Content Placeholder 2"/>
          <p:cNvSpPr>
            <a:spLocks noGrp="1"/>
          </p:cNvSpPr>
          <p:nvPr>
            <p:ph idx="1"/>
          </p:nvPr>
        </p:nvSpPr>
        <p:spPr/>
        <p:txBody>
          <a:bodyPr/>
          <a:lstStyle/>
          <a:p>
            <a:pPr eaLnBrk="1" hangingPunct="1"/>
            <a:r>
              <a:rPr lang="en-CA" dirty="0"/>
              <a:t>Recall that you have the following assigned textbook readings:</a:t>
            </a:r>
          </a:p>
          <a:p>
            <a:pPr lvl="1" eaLnBrk="1" hangingPunct="1"/>
            <a:r>
              <a:rPr lang="en-CA" b="1" dirty="0">
                <a:solidFill>
                  <a:schemeClr val="accent1">
                    <a:lumMod val="75000"/>
                  </a:schemeClr>
                </a:solidFill>
              </a:rPr>
              <a:t>Chapter 17: Safety in Engineering Design (p. 263 – p. 273)</a:t>
            </a:r>
          </a:p>
          <a:p>
            <a:pPr lvl="1" eaLnBrk="1" hangingPunct="1"/>
            <a:r>
              <a:rPr lang="en-US" b="1" dirty="0">
                <a:solidFill>
                  <a:schemeClr val="accent1">
                    <a:lumMod val="75000"/>
                  </a:schemeClr>
                </a:solidFill>
              </a:rPr>
              <a:t>Chapter 18: Safety, Risk, and the Engineer (p. 277 – p. 286)</a:t>
            </a:r>
            <a:endParaRPr lang="en-CA" b="1" dirty="0">
              <a:solidFill>
                <a:schemeClr val="accent1">
                  <a:lumMod val="75000"/>
                </a:schemeClr>
              </a:solidFill>
            </a:endParaRPr>
          </a:p>
        </p:txBody>
      </p:sp>
      <p:sp>
        <p:nvSpPr>
          <p:cNvPr id="5" name="Slide Number Placeholder 4"/>
          <p:cNvSpPr>
            <a:spLocks noGrp="1"/>
          </p:cNvSpPr>
          <p:nvPr>
            <p:ph type="sldNum" sz="quarter" idx="11"/>
          </p:nvPr>
        </p:nvSpPr>
        <p:spPr/>
        <p:txBody>
          <a:bodyPr/>
          <a:lstStyle/>
          <a:p>
            <a:pPr>
              <a:defRPr/>
            </a:pPr>
            <a:fld id="{72682330-DDB7-47C0-8BEC-295D3A41AB1F}" type="slidenum">
              <a:rPr lang="en-US" smtClean="0"/>
              <a:pPr>
                <a:defRPr/>
              </a:pPr>
              <a:t>99</a:t>
            </a:fld>
            <a:endParaRPr lang="en-US" dirty="0"/>
          </a:p>
        </p:txBody>
      </p:sp>
      <p:sp>
        <p:nvSpPr>
          <p:cNvPr id="7" name="Date Placeholder 6"/>
          <p:cNvSpPr>
            <a:spLocks noGrp="1"/>
          </p:cNvSpPr>
          <p:nvPr>
            <p:ph type="dt" sz="half" idx="12"/>
          </p:nvPr>
        </p:nvSpPr>
        <p:spPr/>
        <p:txBody>
          <a:bodyPr/>
          <a:lstStyle/>
          <a:p>
            <a:pPr>
              <a:defRPr/>
            </a:pPr>
            <a:r>
              <a:rPr lang="en-US"/>
              <a:t>September 1, 2017</a:t>
            </a:r>
            <a:endParaRPr lang="en-CA" dirty="0"/>
          </a:p>
        </p:txBody>
      </p:sp>
      <p:sp>
        <p:nvSpPr>
          <p:cNvPr id="8" name="Footer Placeholder 7"/>
          <p:cNvSpPr>
            <a:spLocks noGrp="1"/>
          </p:cNvSpPr>
          <p:nvPr>
            <p:ph type="ftr" sz="quarter" idx="10"/>
          </p:nvPr>
        </p:nvSpPr>
        <p:spPr/>
        <p:txBody>
          <a:bodyPr/>
          <a:lstStyle/>
          <a:p>
            <a:pPr>
              <a:defRPr/>
            </a:pPr>
            <a:r>
              <a:rPr lang="en-CA"/>
              <a:t>ECE 190: Engineering Profession and Practice</a:t>
            </a:r>
            <a:endParaRPr lang="en-US" dirty="0"/>
          </a:p>
        </p:txBody>
      </p:sp>
    </p:spTree>
    <p:extLst>
      <p:ext uri="{BB962C8B-B14F-4D97-AF65-F5344CB8AC3E}">
        <p14:creationId xmlns:p14="http://schemas.microsoft.com/office/powerpoint/2010/main" val="748403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11/25/2003 11:58:35 AM&quot;&gt;&lt;Slide id=&quot;263&quot; dur=&quot;1.743&quot;/&gt;&lt;/Timings&gt;&lt;/WMTools&gt;"/>
</p:tagLst>
</file>

<file path=ppt/theme/theme1.xml><?xml version="1.0" encoding="utf-8"?>
<a:theme xmlns:a="http://schemas.openxmlformats.org/drawingml/2006/main" name="Default Design">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559315</TotalTime>
  <Words>25032</Words>
  <Application>Microsoft Macintosh PowerPoint</Application>
  <PresentationFormat>On-screen Show (4:3)</PresentationFormat>
  <Paragraphs>4314</Paragraphs>
  <Slides>324</Slides>
  <Notes>65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324</vt:i4>
      </vt:variant>
    </vt:vector>
  </HeadingPairs>
  <TitlesOfParts>
    <vt:vector size="334" baseType="lpstr">
      <vt:lpstr>Calibri</vt:lpstr>
      <vt:lpstr>Cambria</vt:lpstr>
      <vt:lpstr>Gotham Medium</vt:lpstr>
      <vt:lpstr>Segoe UI Symbol</vt:lpstr>
      <vt:lpstr>Symbol</vt:lpstr>
      <vt:lpstr>Times New Roman</vt:lpstr>
      <vt:lpstr>Verdana</vt:lpstr>
      <vt:lpstr>Arial</vt:lpstr>
      <vt:lpstr>Default Design</vt:lpstr>
      <vt:lpstr>Equation</vt:lpstr>
      <vt:lpstr>ECE 190 Engineering Profession and Practice</vt:lpstr>
      <vt:lpstr>Welcome</vt:lpstr>
      <vt:lpstr>Lecture 1</vt:lpstr>
      <vt:lpstr>Lecture Outline</vt:lpstr>
      <vt:lpstr>Course Description</vt:lpstr>
      <vt:lpstr>Calendar Description</vt:lpstr>
      <vt:lpstr>Class Schedule</vt:lpstr>
      <vt:lpstr>Course Instructor</vt:lpstr>
      <vt:lpstr>Engineering Instructional Support Tutors</vt:lpstr>
      <vt:lpstr>Teaching Assistants</vt:lpstr>
      <vt:lpstr>Course Objectives</vt:lpstr>
      <vt:lpstr>Course Textbook and Seminar Slides</vt:lpstr>
      <vt:lpstr>Required Textbook Readings</vt:lpstr>
      <vt:lpstr>Lectures Schedule – Prior to Midterm Week</vt:lpstr>
      <vt:lpstr>Lecture Schedule – After Midterm Week</vt:lpstr>
      <vt:lpstr>Course Deliverables – Prior to Midterm Week</vt:lpstr>
      <vt:lpstr>Course Deliverables – After Midterm Week</vt:lpstr>
      <vt:lpstr>Grading of Deliverables</vt:lpstr>
      <vt:lpstr>Late Submission Policy for Course Deliverables</vt:lpstr>
      <vt:lpstr>Rules for Collaboration</vt:lpstr>
      <vt:lpstr>Use of the Top Hat Classroom Response System</vt:lpstr>
      <vt:lpstr>Attendance Policy</vt:lpstr>
      <vt:lpstr>Course Workload Expectations</vt:lpstr>
      <vt:lpstr>Overall Grade Calculation</vt:lpstr>
      <vt:lpstr>Academic Integrity</vt:lpstr>
      <vt:lpstr>Grievance</vt:lpstr>
      <vt:lpstr>Discipline</vt:lpstr>
      <vt:lpstr>Appeals</vt:lpstr>
      <vt:lpstr>Note for Students Requiring Accommodations</vt:lpstr>
      <vt:lpstr>Intellectual Property</vt:lpstr>
      <vt:lpstr>Online Course Materials</vt:lpstr>
      <vt:lpstr>Tips for Using LEARN Effectively</vt:lpstr>
      <vt:lpstr>Example of a LEARN Profile</vt:lpstr>
      <vt:lpstr>Navigating in LEARN</vt:lpstr>
      <vt:lpstr>Subscribing to Discussion Forums in LEARN</vt:lpstr>
      <vt:lpstr>LEARN Accessibility</vt:lpstr>
      <vt:lpstr>Survey Activities</vt:lpstr>
      <vt:lpstr>Assigned Textbook Readings</vt:lpstr>
      <vt:lpstr>Lecture 2</vt:lpstr>
      <vt:lpstr>Lecture Outline</vt:lpstr>
      <vt:lpstr>Why Do We Advocate Working on Your Study Skills?</vt:lpstr>
      <vt:lpstr>Scheduling Your Time Effectively</vt:lpstr>
      <vt:lpstr>Weekly Schedule</vt:lpstr>
      <vt:lpstr>Term Schedule</vt:lpstr>
      <vt:lpstr>Exam Schedule</vt:lpstr>
      <vt:lpstr>Stay Well Informed</vt:lpstr>
      <vt:lpstr>Preparing for Exams</vt:lpstr>
      <vt:lpstr>Staying Healthy</vt:lpstr>
      <vt:lpstr>Useful Tip #1: Get a Locker</vt:lpstr>
      <vt:lpstr>Useful Tip #2: Establish an Emergency Contact List</vt:lpstr>
      <vt:lpstr>Useful Tip #3: Be Proactive</vt:lpstr>
      <vt:lpstr>Useful Tip #4: Get a Success Coach </vt:lpstr>
      <vt:lpstr>Useful Tip #5: Attend Drop-In Tutoring Sessions</vt:lpstr>
      <vt:lpstr>Useful Tip #6: Get Involved… But Not Too Involved</vt:lpstr>
      <vt:lpstr>Assigned Textbook Readings</vt:lpstr>
      <vt:lpstr>Lecture 3</vt:lpstr>
      <vt:lpstr>Lecture Outline</vt:lpstr>
      <vt:lpstr>Assigned Textbook Readings</vt:lpstr>
      <vt:lpstr>Lecture 4</vt:lpstr>
      <vt:lpstr>Lecture Outline</vt:lpstr>
      <vt:lpstr>Engineering is a Profession</vt:lpstr>
      <vt:lpstr>Engineering Regulatory Bodies and Societies</vt:lpstr>
      <vt:lpstr>The Professional Engineers Act</vt:lpstr>
      <vt:lpstr>The Engineer’s Working Environment</vt:lpstr>
      <vt:lpstr>Canadarm</vt:lpstr>
      <vt:lpstr>Professional Engineering Titles</vt:lpstr>
      <vt:lpstr>Engineers vs. Professional Engineers</vt:lpstr>
      <vt:lpstr>The Microsoft Certified Systems Engineer Case</vt:lpstr>
      <vt:lpstr>The Mohammad Hafeez Case</vt:lpstr>
      <vt:lpstr>Professional Conduct</vt:lpstr>
      <vt:lpstr>Enforcement</vt:lpstr>
      <vt:lpstr>Program Accreditation</vt:lpstr>
      <vt:lpstr>Licensing vs. Certification</vt:lpstr>
      <vt:lpstr>Requirements for Licensure</vt:lpstr>
      <vt:lpstr>P. Eng. Admission Process</vt:lpstr>
      <vt:lpstr>P. Eng. Admission Process (CANADA)</vt:lpstr>
      <vt:lpstr>Application for P.Eng. Licensure</vt:lpstr>
      <vt:lpstr>Certificate of Authorization</vt:lpstr>
      <vt:lpstr>Student Membership Program (SMP)</vt:lpstr>
      <vt:lpstr>P. E. Admission Process (U.S.A.)</vt:lpstr>
      <vt:lpstr>Assigned Textbook Readings</vt:lpstr>
      <vt:lpstr>Lecture 5</vt:lpstr>
      <vt:lpstr>Lecture Outline</vt:lpstr>
      <vt:lpstr>Assigned Textbook Readings</vt:lpstr>
      <vt:lpstr>Lecture 6</vt:lpstr>
      <vt:lpstr>Lecture Outline</vt:lpstr>
      <vt:lpstr>Highlights of the PEO Code of Ethics</vt:lpstr>
      <vt:lpstr>Highlights of the PEO Code of Ethics</vt:lpstr>
      <vt:lpstr>Professional Misconduct and Discipline</vt:lpstr>
      <vt:lpstr>Common Professional Complaints</vt:lpstr>
      <vt:lpstr>Professional Use of Computer Software</vt:lpstr>
      <vt:lpstr>Use of the Engineer’s Seal</vt:lpstr>
      <vt:lpstr>The Iron Ring and the Engineering Oath</vt:lpstr>
      <vt:lpstr>Assigned Textbook Readings</vt:lpstr>
      <vt:lpstr>Lecture 7</vt:lpstr>
      <vt:lpstr>Activity Outline</vt:lpstr>
      <vt:lpstr>Team Activity 1: Characteristics of Engineers</vt:lpstr>
      <vt:lpstr>Team Activity Timing</vt:lpstr>
      <vt:lpstr>Assigned Textbook Readings</vt:lpstr>
      <vt:lpstr>Lecture 8</vt:lpstr>
      <vt:lpstr>Lecture Outline</vt:lpstr>
      <vt:lpstr>Motivations for Safety</vt:lpstr>
      <vt:lpstr>Responsibility of the Design Engineer</vt:lpstr>
      <vt:lpstr>Professional Misconduct</vt:lpstr>
      <vt:lpstr>Safety Concerns</vt:lpstr>
      <vt:lpstr>Hazards</vt:lpstr>
      <vt:lpstr>Dealing with Hazards</vt:lpstr>
      <vt:lpstr>Principles of Hazard Recognition and Control</vt:lpstr>
      <vt:lpstr>Maintenance Needs Checklist</vt:lpstr>
      <vt:lpstr>Industry Standards for Signs</vt:lpstr>
      <vt:lpstr>Workplace Hazardous Materials Information System</vt:lpstr>
      <vt:lpstr>Sources of Product Liability</vt:lpstr>
      <vt:lpstr>Protecting the Customer</vt:lpstr>
      <vt:lpstr>Protecting the Engineer</vt:lpstr>
      <vt:lpstr>Best Practices</vt:lpstr>
      <vt:lpstr>The Benefits of a Safe Environment</vt:lpstr>
      <vt:lpstr>Codes and Standards</vt:lpstr>
      <vt:lpstr>Evaluating Risk in Design</vt:lpstr>
      <vt:lpstr>Risk Management Process</vt:lpstr>
      <vt:lpstr>Analytical Methods</vt:lpstr>
      <vt:lpstr>Checklists</vt:lpstr>
      <vt:lpstr>Hazard and Operability Studies (HAZOP)</vt:lpstr>
      <vt:lpstr>Failure Modes and Effects Analysis</vt:lpstr>
      <vt:lpstr>Failure Modes and Effects Criticality Analysis</vt:lpstr>
      <vt:lpstr>Fault Tree Analysis</vt:lpstr>
      <vt:lpstr>Safety in Large and Complex Systems</vt:lpstr>
      <vt:lpstr>System Risk</vt:lpstr>
      <vt:lpstr>Expressing the Costs of a Hazard</vt:lpstr>
      <vt:lpstr>Assigned Textbook Readings</vt:lpstr>
      <vt:lpstr>Lecture 9</vt:lpstr>
      <vt:lpstr>Lecture Outline</vt:lpstr>
      <vt:lpstr>Assigned Textbook Readings</vt:lpstr>
      <vt:lpstr>Lecture 10</vt:lpstr>
      <vt:lpstr>Lecture Outline</vt:lpstr>
      <vt:lpstr>The Fall 2017 ECE Curriculum</vt:lpstr>
      <vt:lpstr>Core Courses</vt:lpstr>
      <vt:lpstr>Elective Courses</vt:lpstr>
      <vt:lpstr>Degree Requirements</vt:lpstr>
      <vt:lpstr>Course Numbers Explained</vt:lpstr>
      <vt:lpstr>Summary of Course Codes</vt:lpstr>
      <vt:lpstr>Curriculum – 1A</vt:lpstr>
      <vt:lpstr>Curriculum – 1B</vt:lpstr>
      <vt:lpstr>Curriculum – 2A</vt:lpstr>
      <vt:lpstr>Curriculum – 2B</vt:lpstr>
      <vt:lpstr>Curriculum – 3A</vt:lpstr>
      <vt:lpstr>Curriculum – 3B</vt:lpstr>
      <vt:lpstr>Curriculum – 4A</vt:lpstr>
      <vt:lpstr>Curriculum – 4B</vt:lpstr>
      <vt:lpstr>Co-op Streaming</vt:lpstr>
      <vt:lpstr>Options and Minors</vt:lpstr>
      <vt:lpstr>Faculty Options</vt:lpstr>
      <vt:lpstr>Capstone Design Projects</vt:lpstr>
      <vt:lpstr>Other Curriculum Opportunities</vt:lpstr>
      <vt:lpstr>Assigned Textbook Readings</vt:lpstr>
      <vt:lpstr>Lecture 11</vt:lpstr>
      <vt:lpstr>Lecture Outline</vt:lpstr>
      <vt:lpstr>Formal Definition of Engineering Design</vt:lpstr>
      <vt:lpstr>Creativity, Progress, and Engineering Design</vt:lpstr>
      <vt:lpstr>Types of Engineering Design Solutions</vt:lpstr>
      <vt:lpstr>Heuristics, Guidelines, Standards, and Specifications</vt:lpstr>
      <vt:lpstr>Overview of the Engineering Design Process</vt:lpstr>
      <vt:lpstr>Needs Recognition</vt:lpstr>
      <vt:lpstr>Problem Definition</vt:lpstr>
      <vt:lpstr>Design Criteria Definition</vt:lpstr>
      <vt:lpstr>Design Constraints</vt:lpstr>
      <vt:lpstr>Synthesis, Analysis, and Decision-Making</vt:lpstr>
      <vt:lpstr>Optimization</vt:lpstr>
      <vt:lpstr>The Design Review</vt:lpstr>
      <vt:lpstr>On the Importance of Presenting Design Alternatives</vt:lpstr>
      <vt:lpstr>Communication</vt:lpstr>
      <vt:lpstr>The Waterfall Model of Design</vt:lpstr>
      <vt:lpstr>The Spiral Model of Design</vt:lpstr>
      <vt:lpstr>The Concurrent Engineering Model</vt:lpstr>
      <vt:lpstr>The Extreme Programming Model</vt:lpstr>
      <vt:lpstr>Strengths and Weaknesses of Lifecycle Models</vt:lpstr>
      <vt:lpstr>Systematic Decision-Making</vt:lpstr>
      <vt:lpstr>Computational Decision-Making</vt:lpstr>
      <vt:lpstr>Computational Decision-Making (cont.)</vt:lpstr>
      <vt:lpstr>Arbitrary Criterion Values</vt:lpstr>
      <vt:lpstr>Computational Decision-Making Example</vt:lpstr>
      <vt:lpstr>Computational Decision Making Example (cont.)</vt:lpstr>
      <vt:lpstr>Data for Assessment</vt:lpstr>
      <vt:lpstr>Computational Decision Making Example (cont.)</vt:lpstr>
      <vt:lpstr>Potential Flaws in the Analysis</vt:lpstr>
      <vt:lpstr>Sensitivity Analysis</vt:lpstr>
      <vt:lpstr>Revised Range of Cost Values</vt:lpstr>
      <vt:lpstr>Revised Quality of Instruction Values</vt:lpstr>
      <vt:lpstr>Revised Criteria Weights</vt:lpstr>
      <vt:lpstr>Characteristics of Computational Decision-Making</vt:lpstr>
      <vt:lpstr>Assigned Textbook Readings</vt:lpstr>
      <vt:lpstr>Lecture 12</vt:lpstr>
      <vt:lpstr>Activity Outline</vt:lpstr>
      <vt:lpstr>Team Activity 2: Engineering Design II</vt:lpstr>
      <vt:lpstr>Team Activity Timing and Assessment</vt:lpstr>
      <vt:lpstr>Grading Scheme</vt:lpstr>
      <vt:lpstr>Assigned Textbook Readings</vt:lpstr>
      <vt:lpstr>Lecture 13</vt:lpstr>
      <vt:lpstr>Lecture Outline</vt:lpstr>
      <vt:lpstr>Measurements</vt:lpstr>
      <vt:lpstr>Writing Quantities with Units</vt:lpstr>
      <vt:lpstr>Errors</vt:lpstr>
      <vt:lpstr>Sources of Measurement Errors</vt:lpstr>
      <vt:lpstr>Systematic Errors</vt:lpstr>
      <vt:lpstr>Random Errors</vt:lpstr>
      <vt:lpstr>Precision, Accuracy, and Bias</vt:lpstr>
      <vt:lpstr>Precision, Accuracy, and Bias Examples</vt:lpstr>
      <vt:lpstr>Using Spreadsheets to Analyze Data</vt:lpstr>
      <vt:lpstr>Spreadsheet Fundamentals</vt:lpstr>
      <vt:lpstr>Working with Ranges</vt:lpstr>
      <vt:lpstr>Absolute Ranges</vt:lpstr>
      <vt:lpstr>Important Excel Functions – Central Tendency</vt:lpstr>
      <vt:lpstr>Important Excel Functions – Spread</vt:lpstr>
      <vt:lpstr>Important Excel Functions – Relative Standing</vt:lpstr>
      <vt:lpstr>Assigned Textbook Readings</vt:lpstr>
      <vt:lpstr>Lecture 14</vt:lpstr>
      <vt:lpstr>Lecture Outline</vt:lpstr>
      <vt:lpstr>Project Scheduling</vt:lpstr>
      <vt:lpstr>Effort vs. Duration</vt:lpstr>
      <vt:lpstr>Overhead</vt:lpstr>
      <vt:lpstr>Slack</vt:lpstr>
      <vt:lpstr>Dependencies</vt:lpstr>
      <vt:lpstr>Gantt Charts</vt:lpstr>
      <vt:lpstr>Gantt Chart Example 1</vt:lpstr>
      <vt:lpstr>Gantt Chart Example 2</vt:lpstr>
      <vt:lpstr>Gantt Chart Example 3</vt:lpstr>
      <vt:lpstr>Some Tools for Project Management</vt:lpstr>
      <vt:lpstr>Critical-Path Method (CPM)</vt:lpstr>
      <vt:lpstr>Scheduling with CPM</vt:lpstr>
      <vt:lpstr>Representing Event Times using CPM</vt:lpstr>
      <vt:lpstr>Calculating Earliest Event Times</vt:lpstr>
      <vt:lpstr>Calculating Latest Event Times</vt:lpstr>
      <vt:lpstr>Identifying the Critical Path</vt:lpstr>
      <vt:lpstr>Illustration of Slack Time</vt:lpstr>
      <vt:lpstr>Buffers</vt:lpstr>
      <vt:lpstr>Project Metrics</vt:lpstr>
      <vt:lpstr>Other Project Management Diagrams</vt:lpstr>
      <vt:lpstr>The Mythical Man-Month</vt:lpstr>
      <vt:lpstr>Time Management Wisdom</vt:lpstr>
      <vt:lpstr>Assigned Textbook Readings</vt:lpstr>
      <vt:lpstr>Lecture 15</vt:lpstr>
      <vt:lpstr>Lecture Outline</vt:lpstr>
      <vt:lpstr>Introduction to Sustainability</vt:lpstr>
      <vt:lpstr>Sustainability Can Be Controversial</vt:lpstr>
      <vt:lpstr>Negative Environmental Impacts of Electric Cars</vt:lpstr>
      <vt:lpstr>Negative Environmental Impacts of Wind Power</vt:lpstr>
      <vt:lpstr>Achieving Sustainability</vt:lpstr>
      <vt:lpstr>Obstacles to Sustainability</vt:lpstr>
      <vt:lpstr>Increasing Awareness of the Need for Sustainability</vt:lpstr>
      <vt:lpstr>Energy Consumption</vt:lpstr>
      <vt:lpstr>Oil Production and Discovery</vt:lpstr>
      <vt:lpstr>Progress is Being Made Every Day</vt:lpstr>
      <vt:lpstr>The Role of the Engineer in Sustainability</vt:lpstr>
      <vt:lpstr>What Can Individuals Do?</vt:lpstr>
      <vt:lpstr>Interesting Videos Related to Sustainability</vt:lpstr>
      <vt:lpstr>Assigned Textbook Readings</vt:lpstr>
      <vt:lpstr>Lecture 16</vt:lpstr>
      <vt:lpstr>Lecture Outline</vt:lpstr>
      <vt:lpstr>Assigned Textbook Readings</vt:lpstr>
      <vt:lpstr>Lecture 17</vt:lpstr>
      <vt:lpstr>Lecture Outline</vt:lpstr>
      <vt:lpstr>Legal Business Structures</vt:lpstr>
      <vt:lpstr>Unincorporated Sole Proprietorship</vt:lpstr>
      <vt:lpstr>Partnership</vt:lpstr>
      <vt:lpstr>Partnership Agreement</vt:lpstr>
      <vt:lpstr>Incorporated Business</vt:lpstr>
      <vt:lpstr>Advantages and Disadvantages of Incorporation</vt:lpstr>
      <vt:lpstr>Steps to Incorporation</vt:lpstr>
      <vt:lpstr>Corporate Structure</vt:lpstr>
      <vt:lpstr>Shareholders</vt:lpstr>
      <vt:lpstr>Keys for Starting a Successful Business</vt:lpstr>
      <vt:lpstr>Successful Business Concepts</vt:lpstr>
      <vt:lpstr>The Creativity Spectrum</vt:lpstr>
      <vt:lpstr>The Business Plan</vt:lpstr>
      <vt:lpstr>The Business Plan Structure</vt:lpstr>
      <vt:lpstr>Entrepreneurship Resources at UW</vt:lpstr>
      <vt:lpstr>Engineer of the Future Trust</vt:lpstr>
      <vt:lpstr>Entrepreneurship Resources Outside the University</vt:lpstr>
      <vt:lpstr>Assigned Textbook Readings</vt:lpstr>
      <vt:lpstr>Lecture 18</vt:lpstr>
      <vt:lpstr>Lecture Outline</vt:lpstr>
      <vt:lpstr>Assigned Textbook Readings</vt:lpstr>
      <vt:lpstr>Lecture 19</vt:lpstr>
      <vt:lpstr>Lecture Outline</vt:lpstr>
      <vt:lpstr>Intellectual Property (IP)</vt:lpstr>
      <vt:lpstr>Classification of Intellectual Property</vt:lpstr>
      <vt:lpstr>Intellectual Property Databases</vt:lpstr>
      <vt:lpstr>Why is Intellectual Property Protected?</vt:lpstr>
      <vt:lpstr>Patents</vt:lpstr>
      <vt:lpstr>Patent Limitations</vt:lpstr>
      <vt:lpstr>Patent Applications</vt:lpstr>
      <vt:lpstr>U.S. Patent 2,524,035: The Transistor</vt:lpstr>
      <vt:lpstr>Copyrights</vt:lpstr>
      <vt:lpstr>Copyright Limitations</vt:lpstr>
      <vt:lpstr>Copyright Infringement Examples</vt:lpstr>
      <vt:lpstr>Industrial Designs</vt:lpstr>
      <vt:lpstr>Example of an Industrial Design</vt:lpstr>
      <vt:lpstr>Trademarks</vt:lpstr>
      <vt:lpstr>Types of Trademarks</vt:lpstr>
      <vt:lpstr>Integrated Circuit Topographies</vt:lpstr>
      <vt:lpstr>Trade Secrets</vt:lpstr>
      <vt:lpstr>Non-Disclosure Agreements</vt:lpstr>
      <vt:lpstr>Assigned Textbook Readings</vt:lpstr>
      <vt:lpstr>Lecture 20</vt:lpstr>
      <vt:lpstr>Lecture Outline</vt:lpstr>
      <vt:lpstr>Assigned Textbook Readings</vt:lpstr>
      <vt:lpstr>Lecture 21</vt:lpstr>
      <vt:lpstr>Lecture Outline</vt:lpstr>
      <vt:lpstr>The Purpose of Engineering Societies</vt:lpstr>
      <vt:lpstr>Advocacy</vt:lpstr>
      <vt:lpstr>Importance of Engineering Societies</vt:lpstr>
      <vt:lpstr>Engineering Societies</vt:lpstr>
      <vt:lpstr>Technical Society</vt:lpstr>
      <vt:lpstr>Advocacy Society</vt:lpstr>
      <vt:lpstr>Honorary Society</vt:lpstr>
      <vt:lpstr>Charitable Society</vt:lpstr>
      <vt:lpstr>Networking</vt:lpstr>
      <vt:lpstr>How Do You Expand Your Network?</vt:lpstr>
      <vt:lpstr>LinkedIn</vt:lpstr>
      <vt:lpstr>Other Social Media Tools for Networking</vt:lpstr>
      <vt:lpstr>Tips for Successful Networking</vt:lpstr>
      <vt:lpstr>Lecture 22</vt:lpstr>
      <vt:lpstr>Activity Outline</vt:lpstr>
      <vt:lpstr>Team Activity 3: Engineering Design II</vt:lpstr>
      <vt:lpstr>Team Activity Timing and Assessment</vt:lpstr>
    </vt:vector>
  </TitlesOfParts>
  <Company>University of Waterloo</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190 Lecture Slides</dc:title>
  <dc:subject>ECE 190: Engineering Profession and Practice</dc:subject>
  <dc:creator>William D. Bishop</dc:creator>
  <dc:description>ECE 190 lecture slides for Fall 2017.</dc:description>
  <cp:lastModifiedBy>Aditya Arora</cp:lastModifiedBy>
  <cp:revision>1287</cp:revision>
  <dcterms:created xsi:type="dcterms:W3CDTF">2003-06-07T21:18:22Z</dcterms:created>
  <dcterms:modified xsi:type="dcterms:W3CDTF">2017-09-07T18:23:17Z</dcterms:modified>
</cp:coreProperties>
</file>